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8" autoAdjust="0"/>
    <p:restoredTop sz="94660"/>
  </p:normalViewPr>
  <p:slideViewPr>
    <p:cSldViewPr snapToGrid="0">
      <p:cViewPr>
        <p:scale>
          <a:sx n="110" d="100"/>
          <a:sy n="110" d="100"/>
        </p:scale>
        <p:origin x="-21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C0B9-CDAE-4C5B-904E-644337F09C61}" type="datetimeFigureOut">
              <a:rPr lang="en-US" smtClean="0"/>
              <a:t>05-May-24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2DD7D-5EBF-4E6C-80F4-6DF1630B8718}" type="slidenum">
              <a:rPr lang="en-US" smtClean="0"/>
              <a:t>‹#›</a:t>
            </a:fld>
            <a:endParaRPr lang="en-US"/>
          </a:p>
        </p:txBody>
      </p:sp>
    </p:spTree>
    <p:extLst>
      <p:ext uri="{BB962C8B-B14F-4D97-AF65-F5344CB8AC3E}">
        <p14:creationId xmlns:p14="http://schemas.microsoft.com/office/powerpoint/2010/main" val="100684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404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857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15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143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906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056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12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2860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709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011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208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14283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दूसरा</a:t>
            </a: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33F69369-4514-2AE2-F590-2EE61BCB1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8">
            <a:extLst>
              <a:ext uri="{FF2B5EF4-FFF2-40B4-BE49-F238E27FC236}">
                <a16:creationId xmlns:a16="http://schemas.microsoft.com/office/drawing/2014/main" id="{CAE2F434-2059-32C3-71EA-B880EE30675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03/01/2024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LTI#01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itchFamily="34" charset="0"/>
                <a:ea typeface="+mn-ea"/>
                <a:cs typeface="+mn-cs"/>
              </a:rPr>
              <a:t> </a:t>
            </a:r>
            <a:r>
              <a:rPr lang="hi" sz="1200" b="1" i="0" u="none" baseline="0">
                <a:solidFill>
                  <a:srgbClr val="4472C4"/>
                </a:solidFill>
                <a:latin typeface="Tahoma" pitchFamily="34" charset="0"/>
                <a:ea typeface="Tahoma" pitchFamily="34" charset="0"/>
                <a:cs typeface="Tahoma" pitchFamily="34" charset="0"/>
              </a:rPr>
              <a:t>फिसलना, </a:t>
            </a:r>
            <a:r>
              <a:rPr lang="hi" sz="1200" b="0" i="0" u="none" baseline="0">
                <a:solidFill>
                  <a:srgbClr val="4472C4"/>
                </a:solidFill>
                <a:latin typeface="Tahoma" pitchFamily="34" charset="0"/>
                <a:ea typeface="Tahoma" pitchFamily="34" charset="0"/>
                <a:cs typeface="Tahoma" pitchFamily="34" charset="0"/>
              </a:rPr>
              <a:t>लड़खड़ाना</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और</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गिरना </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C3P</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बैकफ़िलिंग और मिट्टी को समतल करना </a:t>
            </a:r>
          </a:p>
        </p:txBody>
      </p:sp>
      <p:sp>
        <p:nvSpPr>
          <p:cNvPr id="8" name="Text Box 2">
            <a:extLst>
              <a:ext uri="{FF2B5EF4-FFF2-40B4-BE49-F238E27FC236}">
                <a16:creationId xmlns:a16="http://schemas.microsoft.com/office/drawing/2014/main" id="{3304A1CB-D146-42BB-EBD5-E229A3C5529A}"/>
              </a:ext>
            </a:extLst>
          </p:cNvPr>
          <p:cNvSpPr txBox="1">
            <a:spLocks noChangeArrowheads="1"/>
          </p:cNvSpPr>
          <p:nvPr/>
        </p:nvSpPr>
        <p:spPr bwMode="auto">
          <a:xfrm>
            <a:off x="416361" y="1458616"/>
            <a:ext cx="8396417" cy="397801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क्या हुआ था?</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03/01/2024 को तकरीबन सुबह 10:56 बजे, अल हुवैसाह RMS 2 में, बैकफ़िलिंग गतिविधि में लगे एक राजमिस्त्री ने बेध्यानी में एक गड्ढे के ढलान वाले किनारे पर कदम रख दिया, उसका संतुलन बिगड़ गया और वह गिर गया जिसके परिणामस्वरूप उसका बायाँ हाथ दर्द के साथ सूज गया।</a:t>
            </a:r>
            <a:r>
              <a:rPr lang="hi" sz="1200" b="0" i="0" u="none" baseline="0" dirty="0">
                <a:solidFill>
                  <a:prstClr val="black"/>
                </a:solidFill>
                <a:latin typeface="Calibri" panose="020F0502020204030204"/>
                <a:ea typeface="Calibri" panose="020F0502020204030204"/>
                <a:cs typeface="Calibri" panose="020F0502020204030204"/>
              </a:rPr>
              <a:t> </a:t>
            </a: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The राजमिस्त्री को बैकफ़िलिंग जारी रखने से पहले गड्ढे में से पत्थर हटाने का काम सौंपा गया था।</a:t>
            </a:r>
            <a:r>
              <a:rPr lang="hi" sz="1200" b="0" i="0" u="none" baseline="0" dirty="0">
                <a:solidFill>
                  <a:prstClr val="black"/>
                </a:solidFill>
              </a:rPr>
              <a:t>श्</a:t>
            </a:r>
            <a:r>
              <a:rPr lang="hi" sz="1200" b="0" i="0" u="none" baseline="0" dirty="0">
                <a:solidFill>
                  <a:prstClr val="black"/>
                </a:solidFill>
                <a:latin typeface="Calibri" panose="020F0502020204030204"/>
                <a:ea typeface="Calibri" panose="020F0502020204030204"/>
                <a:cs typeface="Calibri" panose="020F0502020204030204"/>
              </a:rPr>
              <a:t> </a:t>
            </a: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शुरुआत में राजमिस्त्री को यिबाल के PDO क्लीनिक ले जाया गया, और बाद में PDO डॉक्टर की सलाह के मुताबिक एक्स-रे और आगे के इलाज के लिए निज़वा भेज दिया गया।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a:t>
            </a:r>
            <a:r>
              <a:rPr kumimoji="0" lang="hi" sz="1600" b="0"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निष्कर्ष</a:t>
            </a: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IP ने ह्यूमन किनेटिक्स प्रैक्टिसेज़ का पालन नहीं किया और वह खुदाई वाली जगह के सिरे पर असुरक्षित ढंग से पैर रख रहा था, जिससे उसका संतुलन बिगड़ गया।</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IP अपने ठीक से खड़े होने और परिवेश पर ध्यान देने में विफल रहा जिसके कारण उसका संतुलन बिगड़ गया।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IP बिना सोचे-समझे एक नियमित गतिविधि कर रहा था और उसके परिणामस्वरूप उसके लिए खतरा उत्पन्न हो गया और वह गिर गया।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क्या </a:t>
            </a:r>
            <a:r>
              <a:rPr lang="hi"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आप यह सुनिश्चित करते हैं कि </a:t>
            </a: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आप अपने परिवेश और इससे जुड़े खतरों के प्रति हमेशा सतर्क रहें?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क्या आप संतुलन बिगड़ने से बचने के लिए परिवेश के संबंध में ठीक से खड़े होना सुनिश्चित करते हैं?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यह सुनिश्चित करें कि सभी गड्ढों पर हमेशा बैरिकेड लगाए जाते हैं और किसी गड्ढे में गिरने या उसमें लड़खड़ाने से बचने के लिए कभी भी उसके नज़दीक न चलें।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10A44407-5B5E-891F-75D3-50B00CA48082}"/>
              </a:ext>
            </a:extLst>
          </p:cNvPr>
          <p:cNvSpPr/>
          <p:nvPr/>
        </p:nvSpPr>
        <p:spPr>
          <a:xfrm>
            <a:off x="416361" y="984640"/>
            <a:ext cx="1177563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ड्रिलिंग,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लॉजिस्टिक्स</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ऑपरेशन</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और</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कंस्ट्रक्शन</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2" name="TextBox 11">
            <a:extLst>
              <a:ext uri="{FF2B5EF4-FFF2-40B4-BE49-F238E27FC236}">
                <a16:creationId xmlns:a16="http://schemas.microsoft.com/office/drawing/2014/main" id="{8FC8FEC6-B37F-C919-72F4-C3890E462B81}"/>
              </a:ext>
            </a:extLst>
          </p:cNvPr>
          <p:cNvSpPr txBox="1"/>
          <p:nvPr/>
        </p:nvSpPr>
        <p:spPr>
          <a:xfrm>
            <a:off x="398763" y="5845817"/>
            <a:ext cx="8100803"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फिसलने,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लड़खड़ाने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और</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गिरने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से</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बचने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लिए</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अपने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कदमों</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हमेशा</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ध्यान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रखें</a:t>
            </a:r>
            <a:endParaRPr kumimoji="0" lang="hi"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2" name="Picture 1">
            <a:extLst>
              <a:ext uri="{FF2B5EF4-FFF2-40B4-BE49-F238E27FC236}">
                <a16:creationId xmlns:a16="http://schemas.microsoft.com/office/drawing/2014/main" id="{1FF78AB7-1D7D-4FBB-B726-3CF564955C43}"/>
              </a:ext>
            </a:extLst>
          </p:cNvPr>
          <p:cNvPicPr>
            <a:picLocks noChangeAspect="1"/>
          </p:cNvPicPr>
          <p:nvPr/>
        </p:nvPicPr>
        <p:blipFill rotWithShape="1">
          <a:blip r:embed="rId4"/>
          <a:srcRect r="2562"/>
          <a:stretch/>
        </p:blipFill>
        <p:spPr>
          <a:xfrm>
            <a:off x="8814392" y="1389858"/>
            <a:ext cx="3061422" cy="2394477"/>
          </a:xfrm>
          <a:prstGeom prst="rect">
            <a:avLst/>
          </a:prstGeom>
        </p:spPr>
      </p:pic>
      <p:sp>
        <p:nvSpPr>
          <p:cNvPr id="17" name="TextBox 16">
            <a:extLst>
              <a:ext uri="{FF2B5EF4-FFF2-40B4-BE49-F238E27FC236}">
                <a16:creationId xmlns:a16="http://schemas.microsoft.com/office/drawing/2014/main" id="{1DFC27EF-ECCF-477D-AD4B-C51E1F12C7D9}"/>
              </a:ext>
            </a:extLst>
          </p:cNvPr>
          <p:cNvSpPr txBox="1"/>
          <p:nvPr/>
        </p:nvSpPr>
        <p:spPr>
          <a:xfrm>
            <a:off x="8812778" y="3473574"/>
            <a:ext cx="3061422" cy="307777"/>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1400" b="1" i="0" u="none" strike="noStrike" kern="1200" cap="none" spc="0" normalizeH="0" baseline="0">
                <a:ln>
                  <a:noFill/>
                </a:ln>
                <a:solidFill>
                  <a:srgbClr val="FFFF00"/>
                </a:solidFill>
                <a:effectLst/>
                <a:uLnTx/>
                <a:uFillTx/>
                <a:latin typeface="Calibri" panose="020F0502020204030204" pitchFamily="34" charset="0"/>
                <a:ea typeface="+mn-ea"/>
                <a:cs typeface="+mn-cs"/>
              </a:rPr>
              <a:t>गड्ढे के किनारे पर कदम रखना</a:t>
            </a:r>
            <a:endParaRPr kumimoji="0" lang="hi"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grpSp>
        <p:nvGrpSpPr>
          <p:cNvPr id="19" name="Group 131">
            <a:extLst>
              <a:ext uri="{FF2B5EF4-FFF2-40B4-BE49-F238E27FC236}">
                <a16:creationId xmlns:a16="http://schemas.microsoft.com/office/drawing/2014/main" id="{4EC08C66-30C9-0D71-D982-E41401D7C8DA}"/>
              </a:ext>
            </a:extLst>
          </p:cNvPr>
          <p:cNvGrpSpPr>
            <a:grpSpLocks/>
          </p:cNvGrpSpPr>
          <p:nvPr/>
        </p:nvGrpSpPr>
        <p:grpSpPr bwMode="auto">
          <a:xfrm>
            <a:off x="11478162" y="2628321"/>
            <a:ext cx="259011" cy="322626"/>
            <a:chOff x="3504" y="544"/>
            <a:chExt cx="2287" cy="1855"/>
          </a:xfrm>
        </p:grpSpPr>
        <p:sp>
          <p:nvSpPr>
            <p:cNvPr id="20" name="Line 129">
              <a:extLst>
                <a:ext uri="{FF2B5EF4-FFF2-40B4-BE49-F238E27FC236}">
                  <a16:creationId xmlns:a16="http://schemas.microsoft.com/office/drawing/2014/main" id="{55E2F8AF-EA55-4DC8-2F0B-F8C29E0C1B8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 name="Line 130">
              <a:extLst>
                <a:ext uri="{FF2B5EF4-FFF2-40B4-BE49-F238E27FC236}">
                  <a16:creationId xmlns:a16="http://schemas.microsoft.com/office/drawing/2014/main" id="{D0BD4BE9-8100-913C-BDDD-5246EADE0D2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 name="Picture 9">
            <a:extLst>
              <a:ext uri="{FF2B5EF4-FFF2-40B4-BE49-F238E27FC236}">
                <a16:creationId xmlns:a16="http://schemas.microsoft.com/office/drawing/2014/main" id="{331E08BF-573C-4573-A4AE-C21C2FD54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985"/>
          <a:stretch/>
        </p:blipFill>
        <p:spPr>
          <a:xfrm>
            <a:off x="8814392" y="3850475"/>
            <a:ext cx="3017279" cy="2094385"/>
          </a:xfrm>
          <a:prstGeom prst="rect">
            <a:avLst/>
          </a:prstGeom>
        </p:spPr>
      </p:pic>
      <p:sp>
        <p:nvSpPr>
          <p:cNvPr id="7" name="Freeform 132">
            <a:extLst>
              <a:ext uri="{FF2B5EF4-FFF2-40B4-BE49-F238E27FC236}">
                <a16:creationId xmlns:a16="http://schemas.microsoft.com/office/drawing/2014/main" id="{0EB98FE4-66C6-903B-3BFD-C1480F10B95F}"/>
              </a:ext>
            </a:extLst>
          </p:cNvPr>
          <p:cNvSpPr>
            <a:spLocks/>
          </p:cNvSpPr>
          <p:nvPr/>
        </p:nvSpPr>
        <p:spPr bwMode="auto">
          <a:xfrm>
            <a:off x="11383364" y="5110453"/>
            <a:ext cx="353809" cy="2487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TextBox 17">
            <a:extLst>
              <a:ext uri="{FF2B5EF4-FFF2-40B4-BE49-F238E27FC236}">
                <a16:creationId xmlns:a16="http://schemas.microsoft.com/office/drawing/2014/main" id="{2CBC3F35-F160-4491-9F22-D5E81E4CB940}"/>
              </a:ext>
            </a:extLst>
          </p:cNvPr>
          <p:cNvSpPr txBox="1"/>
          <p:nvPr/>
        </p:nvSpPr>
        <p:spPr>
          <a:xfrm>
            <a:off x="8823364" y="5609371"/>
            <a:ext cx="3052450" cy="461665"/>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1200" b="1" i="0" u="none" strike="noStrike" kern="1200" cap="none" spc="0" normalizeH="0" baseline="0">
                <a:ln>
                  <a:noFill/>
                </a:ln>
                <a:solidFill>
                  <a:srgbClr val="FFFF00"/>
                </a:solidFill>
                <a:effectLst/>
                <a:uLnTx/>
                <a:uFillTx/>
                <a:latin typeface="Calibri" panose="020F0502020204030204" pitchFamily="34" charset="0"/>
                <a:ea typeface="+mn-ea"/>
                <a:cs typeface="+mn-cs"/>
              </a:rPr>
              <a:t>किसी गड्ढे में गिरने या उसमें फिसलने से बचने के लिए उसके नज़दीक होकर चलने से बचें।</a:t>
            </a:r>
            <a:endParaRPr kumimoji="0" lang="hi" sz="12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sp>
        <p:nvSpPr>
          <p:cNvPr id="5" name="Oval 4">
            <a:extLst>
              <a:ext uri="{FF2B5EF4-FFF2-40B4-BE49-F238E27FC236}">
                <a16:creationId xmlns:a16="http://schemas.microsoft.com/office/drawing/2014/main" id="{22DBBA88-5051-BBC0-18B0-314E86BB92F2}"/>
              </a:ext>
            </a:extLst>
          </p:cNvPr>
          <p:cNvSpPr/>
          <p:nvPr/>
        </p:nvSpPr>
        <p:spPr>
          <a:xfrm rot="20826534">
            <a:off x="9558348" y="4456475"/>
            <a:ext cx="2102344" cy="802316"/>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latin typeface="MS PGothic" pitchFamily="34" charset="-128"/>
                <a:ea typeface="MS PGothic" pitchFamily="34" charset="-128"/>
                <a:cs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152706"/>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सभी</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अनुबंध</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प्रबंधकों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नीचे</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पूछे</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गए</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प्रश्नों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मुकाबले</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अपने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HSE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जोखिम</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प्रबंधन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समीक्षा</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करनी होगी        </a:t>
            </a:r>
          </a:p>
        </p:txBody>
      </p:sp>
      <p:pic>
        <p:nvPicPr>
          <p:cNvPr id="2" name="Picture 1">
            <a:extLst>
              <a:ext uri="{FF2B5EF4-FFF2-40B4-BE49-F238E27FC236}">
                <a16:creationId xmlns:a16="http://schemas.microsoft.com/office/drawing/2014/main" id="{C892037B-67BD-FFD1-B9F3-EB2749E89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9" name="Rectangle 8">
            <a:extLst>
              <a:ext uri="{FF2B5EF4-FFF2-40B4-BE49-F238E27FC236}">
                <a16:creationId xmlns:a16="http://schemas.microsoft.com/office/drawing/2014/main" id="{65A8E1F9-BFAC-3761-A82F-C70E5DDD285B}"/>
              </a:ext>
            </a:extLst>
          </p:cNvPr>
          <p:cNvSpPr/>
          <p:nvPr/>
        </p:nvSpPr>
        <p:spPr>
          <a:xfrm>
            <a:off x="631902" y="1898844"/>
            <a:ext cx="10928195" cy="373948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itchFamily="34" charset="0"/>
                <a:ea typeface="+mn-ea"/>
                <a:cs typeface="+mn-cs"/>
              </a:rPr>
              <a:t>इनकी पुष्टि करें:</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इसमें शामिल खतरों का प्रभावी ढंग से आकलन किया गया है और कार्य के लिए कर्मचारियों को नियुक्त करने से पहले TBT चर्चा में उन पर बात की गई है?</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कार्यस्थल के सभी भागों तक सुरक्षित पहुँच और निकास का प्रावधान सुनिश्चित करते हैं? </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आपके कर्मचारी सुरक्षित पहुँच और निकास का उपयोग और पालन करते हैं? </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आपके कर्मचारी फिसलने / लड़खड़ाने या गिरने से बचने के लिए अपपने कदमों / ठीक से खड़े होने का ध्यान रखते हैं?</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सुनिश्चित करते हैं कि कर्मचारियों को असुरक्षित कार्य कार्यप्रणालियों को रोकने के अपने अधिकार की जानकारी है?</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यदि</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उपरोक्त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में</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भी</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प्रश्न</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उत्तर</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नहीं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कृपया</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यह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सुनिश्चित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आप</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इस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निष्कर्ष</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करने</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लिए</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कार्रवाई</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10" name="Rectangle 8">
            <a:extLst>
              <a:ext uri="{FF2B5EF4-FFF2-40B4-BE49-F238E27FC236}">
                <a16:creationId xmlns:a16="http://schemas.microsoft.com/office/drawing/2014/main" id="{1E7D06D8-878D-3FEC-D90A-FB4264F8BA8A}"/>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03/01/2024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LTI#01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itchFamily="34" charset="0"/>
                <a:ea typeface="+mn-ea"/>
                <a:cs typeface="+mn-cs"/>
              </a:rPr>
              <a:t> </a:t>
            </a:r>
            <a:r>
              <a:rPr lang="hi" sz="1200" b="1" i="0" u="none" baseline="0">
                <a:solidFill>
                  <a:srgbClr val="4472C4"/>
                </a:solidFill>
                <a:latin typeface="Tahoma" pitchFamily="34" charset="0"/>
                <a:ea typeface="Tahoma" pitchFamily="34" charset="0"/>
                <a:cs typeface="Tahoma" pitchFamily="34" charset="0"/>
              </a:rPr>
              <a:t>फिसलना, </a:t>
            </a:r>
            <a:r>
              <a:rPr lang="hi" sz="1200" b="0" i="0" u="none" baseline="0">
                <a:solidFill>
                  <a:srgbClr val="4472C4"/>
                </a:solidFill>
                <a:latin typeface="Tahoma" pitchFamily="34" charset="0"/>
                <a:ea typeface="Tahoma" pitchFamily="34" charset="0"/>
                <a:cs typeface="Tahoma" pitchFamily="34" charset="0"/>
              </a:rPr>
              <a:t>लड़खड़ाना</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और</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गिरना</a:t>
            </a:r>
            <a:r>
              <a:rPr lang="hi" sz="1200" b="1" i="0" u="none" baseline="0">
                <a:solidFill>
                  <a:srgbClr val="4472C4"/>
                </a:solidFill>
                <a:latin typeface="Tahoma" pitchFamily="34" charset="0"/>
                <a:ea typeface="Tahoma" pitchFamily="34" charset="0"/>
                <a:cs typeface="Tahoma" pitchFamily="34" charset="0"/>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C3P</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बैकफ़िलिंग और मिट्टी को समतल करना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92867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B4264FA-617E-48D3-A15B-7943A7874800}"/>
</file>

<file path=customXml/itemProps2.xml><?xml version="1.0" encoding="utf-8"?>
<ds:datastoreItem xmlns:ds="http://schemas.openxmlformats.org/officeDocument/2006/customXml" ds:itemID="{F58811B2-D4BC-45E1-BB36-EB1033C5EE14}"/>
</file>

<file path=customXml/itemProps3.xml><?xml version="1.0" encoding="utf-8"?>
<ds:datastoreItem xmlns:ds="http://schemas.openxmlformats.org/officeDocument/2006/customXml" ds:itemID="{98849D77-C33C-484D-B479-96E9158D3A8F}"/>
</file>

<file path=docProps/app.xml><?xml version="1.0" encoding="utf-8"?>
<Properties xmlns="http://schemas.openxmlformats.org/officeDocument/2006/extended-properties" xmlns:vt="http://schemas.openxmlformats.org/officeDocument/2006/docPropsVTypes">
  <TotalTime>28</TotalTime>
  <Words>860</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Arm Injury Yibal HI</dc:title>
  <dc:creator>Rawahi, Ahmed MSE34</dc:creator>
  <cp:lastModifiedBy>Ladon Mohamed</cp:lastModifiedBy>
  <cp:revision>3</cp:revision>
  <dcterms:created xsi:type="dcterms:W3CDTF">2024-04-29T10:15:17Z</dcterms:created>
  <dcterms:modified xsi:type="dcterms:W3CDTF">2024-05-05T10:02:10Z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