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handoutMasterIdLst>
    <p:handoutMasterId r:id="rId8"/>
  </p:handoutMasterIdLst>
  <p:sldIdLst>
    <p:sldId id="356" r:id="rId5"/>
    <p:sldId id="35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 Mahrooqi, Al Mutasem UWZ4" initials="AMAMU" lastIdx="1" clrIdx="0">
    <p:extLst>
      <p:ext uri="{19B8F6BF-5375-455C-9EA6-DF929625EA0E}">
        <p15:presenceInfo xmlns:p15="http://schemas.microsoft.com/office/powerpoint/2012/main" userId="S::AlMutasem.AMA.AlMahrooqi@pdo.co.om::6429f863-105c-4fb8-be4e-2094f7491337" providerId="AD"/>
      </p:ext>
    </p:extLst>
  </p:cmAuthor>
  <p:cmAuthor id="2" name="Hamdani, Firas MSE33" initials="HFM" lastIdx="1" clrIdx="1">
    <p:extLst>
      <p:ext uri="{19B8F6BF-5375-455C-9EA6-DF929625EA0E}">
        <p15:presenceInfo xmlns:p15="http://schemas.microsoft.com/office/powerpoint/2012/main" userId="S::Firas.FA.Hamdani@pdo.co.om::d0374895-c6d0-440a-bd28-a1a821a8f0e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C00"/>
    <a:srgbClr val="0000FF"/>
    <a:srgbClr val="24A316"/>
    <a:srgbClr val="FFC91D"/>
    <a:srgbClr val="EAEAEA"/>
    <a:srgbClr val="F2F3D7"/>
    <a:srgbClr val="16942A"/>
    <a:srgbClr val="FDD6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77" autoAdjust="0"/>
    <p:restoredTop sz="92846" autoAdjust="0"/>
  </p:normalViewPr>
  <p:slideViewPr>
    <p:cSldViewPr snapToGrid="0" snapToObjects="1">
      <p:cViewPr varScale="1">
        <p:scale>
          <a:sx n="91" d="100"/>
          <a:sy n="91" d="100"/>
        </p:scale>
        <p:origin x="474" y="102"/>
      </p:cViewPr>
      <p:guideLst/>
    </p:cSldViewPr>
  </p:slideViewPr>
  <p:outlineViewPr>
    <p:cViewPr>
      <p:scale>
        <a:sx n="33" d="100"/>
        <a:sy n="33" d="100"/>
      </p:scale>
      <p:origin x="0" y="-9438"/>
    </p:cViewPr>
  </p:outlineViewPr>
  <p:notesTextViewPr>
    <p:cViewPr>
      <p:scale>
        <a:sx n="125" d="100"/>
        <a:sy n="125" d="100"/>
      </p:scale>
      <p:origin x="0" y="0"/>
    </p:cViewPr>
  </p:notesTextViewPr>
  <p:sorterViewPr>
    <p:cViewPr>
      <p:scale>
        <a:sx n="100" d="100"/>
        <a:sy n="100" d="100"/>
      </p:scale>
      <p:origin x="0" y="-9696"/>
    </p:cViewPr>
  </p:sorterViewPr>
  <p:notesViewPr>
    <p:cSldViewPr snapToGrid="0" snapToObjects="1">
      <p:cViewPr varScale="1">
        <p:scale>
          <a:sx n="50" d="100"/>
          <a:sy n="50" d="100"/>
        </p:scale>
        <p:origin x="2886"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13D376-C7B6-419B-9FF1-F3C32902842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Calibri" panose="020F0502020204030204" pitchFamily="34" charset="0"/>
            </a:endParaRPr>
          </a:p>
        </p:txBody>
      </p:sp>
      <p:sp>
        <p:nvSpPr>
          <p:cNvPr id="3" name="Date Placeholder 2">
            <a:extLst>
              <a:ext uri="{FF2B5EF4-FFF2-40B4-BE49-F238E27FC236}">
                <a16:creationId xmlns:a16="http://schemas.microsoft.com/office/drawing/2014/main" id="{117192C6-1C95-48A1-A4C6-F94F132F0AA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8341AC-BC74-4FAA-A2BA-136D509060EF}" type="datetimeFigureOut">
              <a:rPr lang="en-US" smtClean="0">
                <a:latin typeface="Calibri" panose="020F0502020204030204" pitchFamily="34" charset="0"/>
              </a:rPr>
              <a:t>26/10/2022</a:t>
            </a:fld>
            <a:endParaRPr lang="en-US" dirty="0">
              <a:latin typeface="Calibri" panose="020F0502020204030204" pitchFamily="34" charset="0"/>
            </a:endParaRPr>
          </a:p>
        </p:txBody>
      </p:sp>
      <p:sp>
        <p:nvSpPr>
          <p:cNvPr id="4" name="Footer Placeholder 3">
            <a:extLst>
              <a:ext uri="{FF2B5EF4-FFF2-40B4-BE49-F238E27FC236}">
                <a16:creationId xmlns:a16="http://schemas.microsoft.com/office/drawing/2014/main" id="{9245D574-C9C3-4949-A04E-C02C11D306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latin typeface="Calibri" panose="020F0502020204030204" pitchFamily="34" charset="0"/>
              </a:rPr>
              <a:t>Confidential - Not to be shared outside of PDO/PDO contractors  </a:t>
            </a:r>
          </a:p>
        </p:txBody>
      </p:sp>
      <p:sp>
        <p:nvSpPr>
          <p:cNvPr id="5" name="Slide Number Placeholder 4">
            <a:extLst>
              <a:ext uri="{FF2B5EF4-FFF2-40B4-BE49-F238E27FC236}">
                <a16:creationId xmlns:a16="http://schemas.microsoft.com/office/drawing/2014/main" id="{0E27CE67-CCF6-43EA-9EB4-FFC01F182A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1C225E-C8CB-4D13-B3BD-590B7CA9FD0A}"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32679917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panose="020F0502020204030204" pitchFamily="34" charset="0"/>
              </a:defRPr>
            </a:lvl1pPr>
          </a:lstStyle>
          <a:p>
            <a:fld id="{EF51F27E-834E-4F26-A38E-D9AD78458120}" type="datetimeFigureOut">
              <a:rPr lang="en-US" smtClean="0"/>
              <a:pPr/>
              <a:t>26/10/2022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2"/>
            <a:ext cx="4884516" cy="458787"/>
          </a:xfrm>
          <a:prstGeom prst="rect">
            <a:avLst/>
          </a:prstGeom>
        </p:spPr>
        <p:txBody>
          <a:bodyPr vert="horz" lIns="91440" tIns="45720" rIns="91440" bIns="45720" rtlCol="0" anchor="b"/>
          <a:lstStyle>
            <a:lvl1pPr algn="l">
              <a:defRPr sz="1100">
                <a:latin typeface="Calibri" panose="020F0502020204030204" pitchFamily="34" charset="0"/>
              </a:defRPr>
            </a:lvl1pPr>
          </a:lstStyle>
          <a:p>
            <a:pPr>
              <a:defRPr/>
            </a:pPr>
            <a:r>
              <a:rPr lang="en-US" dirty="0">
                <a:solidFill>
                  <a:srgbClr val="000000"/>
                </a:solidFill>
              </a:rPr>
              <a:t>Confidential - Not to be shared outside of PDO/PDO contractors </a:t>
            </a:r>
          </a:p>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F88714CE-FB4E-4316-BED5-DE0DF6B1D8E5}" type="slidenum">
              <a:rPr lang="en-US" smtClean="0"/>
              <a:pPr/>
              <a:t>‹#›</a:t>
            </a:fld>
            <a:endParaRPr lang="en-US" dirty="0"/>
          </a:p>
        </p:txBody>
      </p:sp>
    </p:spTree>
    <p:extLst>
      <p:ext uri="{BB962C8B-B14F-4D97-AF65-F5344CB8AC3E}">
        <p14:creationId xmlns:p14="http://schemas.microsoft.com/office/powerpoint/2010/main" val="418336823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short description should be provided without mentioning names of contractors or individuals.  You should include, what happened, to who (by job title) and what injuries this resulted in.  Nothing more!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Four to five bullet points highlighting the main findings from the investigation.  Remember the target audience is the front line staff so this should be written in simple terms in a way that everyone can understand.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main point you want to get across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Make a list of closed questions (only ‘yes’ or ‘no’ as an answer) to ask others if they have the same issues based on the management or HSE-MS failings or shortfalls identified in the investigation.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Imagine you have to audit other companies to see if they could have the same issues.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These questions should start with: Do you ensure…………………?</a:t>
            </a:r>
            <a:endPar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2</a:t>
            </a:fld>
            <a:endParaRPr lang="en-US" dirty="0"/>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8211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71791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26/10/2022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416360" y="1620476"/>
            <a:ext cx="8329955" cy="4693593"/>
          </a:xfrm>
          <a:prstGeom prst="rect">
            <a:avLst/>
          </a:prstGeom>
          <a:noFill/>
          <a:ln w="19050">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ahoma" pitchFamily="34" charset="0"/>
                <a:ea typeface="+mn-ea"/>
                <a:cs typeface="+mn-cs"/>
              </a:rPr>
              <a:t>What happened?</a:t>
            </a:r>
          </a:p>
          <a:p>
            <a:pPr marL="114300" marR="0" lvl="0" indent="-114300" algn="just"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0000"/>
              </a:solidFill>
              <a:effectLst/>
              <a:uLnTx/>
              <a:uFillTx/>
              <a:latin typeface="Tahoma" pitchFamily="34" charset="0"/>
              <a:ea typeface="+mn-ea"/>
              <a:cs typeface="+mn-cs"/>
            </a:endParaRPr>
          </a:p>
          <a:p>
            <a:pPr algn="just"/>
            <a:r>
              <a:rPr lang="en-US" sz="1400" dirty="0">
                <a:effectLst/>
                <a:ea typeface="Calibri" panose="020F0502020204030204" pitchFamily="34" charset="0"/>
              </a:rPr>
              <a:t>On 4</a:t>
            </a:r>
            <a:r>
              <a:rPr lang="en-US" sz="1400" baseline="30000" dirty="0">
                <a:effectLst/>
                <a:ea typeface="Calibri" panose="020F0502020204030204" pitchFamily="34" charset="0"/>
              </a:rPr>
              <a:t>th</a:t>
            </a:r>
            <a:r>
              <a:rPr lang="en-US" sz="1400" dirty="0">
                <a:effectLst/>
                <a:ea typeface="Calibri" panose="020F0502020204030204" pitchFamily="34" charset="0"/>
              </a:rPr>
              <a:t> Jan 2022 at approx. 09:30 </a:t>
            </a:r>
            <a:r>
              <a:rPr lang="en-US" sz="1400" dirty="0" err="1">
                <a:effectLst/>
                <a:ea typeface="Calibri" panose="020F0502020204030204" pitchFamily="34" charset="0"/>
              </a:rPr>
              <a:t>Hrs</a:t>
            </a:r>
            <a:r>
              <a:rPr lang="en-US" sz="1400" dirty="0">
                <a:effectLst/>
                <a:ea typeface="Calibri" panose="020F0502020204030204" pitchFamily="34" charset="0"/>
              </a:rPr>
              <a:t> in the flow line (FL-01) area, a crew was engaged in preparatory work for the fit-up activities of 8” flow line. After mark up of the pipe, the pipe fitter </a:t>
            </a:r>
            <a:r>
              <a:rPr lang="en-US" sz="1400" dirty="0">
                <a:effectLst/>
                <a:latin typeface="Calibri" panose="020F0502020204030204" pitchFamily="34" charset="0"/>
                <a:ea typeface="Calibri" panose="020F0502020204030204" pitchFamily="34" charset="0"/>
              </a:rPr>
              <a:t>walked in between the trench barricading and the welding booth to walk past  the booth, during which time, his leg tripped over the barricading, resulting in loss of balance and causing his fall into the trench which is almost 2.5mtr deep. </a:t>
            </a:r>
            <a:r>
              <a:rPr lang="en-US" sz="1400" dirty="0">
                <a:effectLst/>
                <a:ea typeface="Calibri" panose="020F0502020204030204" pitchFamily="34" charset="0"/>
              </a:rPr>
              <a:t>This fall resulted in a minor fracture on the calcaneus bone of the left foot.</a:t>
            </a:r>
          </a:p>
          <a:p>
            <a:pPr marR="0" lvl="0" algn="just"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1600" b="1" i="0" u="none" strike="noStrike" kern="1200" cap="none" spc="0" normalizeH="0" baseline="0" noProof="0" dirty="0">
                <a:ln>
                  <a:noFill/>
                </a:ln>
                <a:solidFill>
                  <a:schemeClr val="accent1"/>
                </a:solidFill>
                <a:effectLst/>
                <a:uLnTx/>
                <a:uFillTx/>
                <a:latin typeface="Tahoma" pitchFamily="34" charset="0"/>
                <a:ea typeface="宋体" panose="02010600030101010101" pitchFamily="2" charset="-122"/>
                <a:cs typeface="+mn-cs"/>
              </a:rPr>
              <a:t>Why it happened/Finding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Lack of appropriate barrier</a:t>
            </a:r>
          </a:p>
          <a:p>
            <a:pPr marL="285750" indent="-285750">
              <a:buFont typeface="Arial" panose="020B0604020202020204" pitchFamily="34" charset="0"/>
              <a:buChar char="•"/>
              <a:defRPr/>
            </a:pPr>
            <a:r>
              <a:rPr lang="en-US" sz="1400" dirty="0"/>
              <a:t>Use of Inappropriate access.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Slip &amp; Trip</a:t>
            </a:r>
          </a:p>
          <a:p>
            <a:pPr marL="0" marR="0" lvl="0" indent="0" algn="l" defTabSz="914400" rtl="0" eaLnBrk="1" fontAlgn="auto" latinLnBrk="0" hangingPunct="1">
              <a:lnSpc>
                <a:spcPct val="100000"/>
              </a:lnSpc>
              <a:spcBef>
                <a:spcPts val="0"/>
              </a:spcBef>
              <a:spcAft>
                <a:spcPts val="0"/>
              </a:spcAft>
              <a:buClrTx/>
              <a:buSzTx/>
              <a:tabLst/>
              <a:defRPr/>
            </a:pPr>
            <a:endParaRPr lang="en-US" sz="1600" dirty="0">
              <a:solidFill>
                <a:prstClr val="black"/>
              </a:solidFill>
              <a:latin typeface="Calibri" panose="020F0502020204030204" pitchFamily="34" charset="0"/>
              <a:cs typeface="Tahoma" pitchFamily="34" charset="0"/>
            </a:endParaRPr>
          </a:p>
          <a:p>
            <a:pPr marL="114300" indent="-114300" algn="just">
              <a:defRPr/>
            </a:pPr>
            <a:r>
              <a:rPr lang="en-US" sz="1600" b="1" dirty="0">
                <a:solidFill>
                  <a:schemeClr val="accent1"/>
                </a:solidFill>
                <a:latin typeface="Tahoma" pitchFamily="34" charset="0"/>
                <a:ea typeface="宋体" panose="02010600030101010101" pitchFamily="2" charset="-122"/>
              </a:rPr>
              <a:t>Your learning from this incident..</a:t>
            </a:r>
          </a:p>
          <a:p>
            <a:pPr marL="114300" indent="-114300" algn="just">
              <a:defRPr/>
            </a:pPr>
            <a:endParaRPr lang="en-US" sz="500" dirty="0">
              <a:solidFill>
                <a:srgbClr val="000000"/>
              </a:solidFill>
              <a:latin typeface="Calibri" panose="020F0502020204030204" pitchFamily="34" charset="0"/>
            </a:endParaRPr>
          </a:p>
          <a:p>
            <a:pPr marL="285750" indent="-285750">
              <a:buFont typeface="Arial" panose="020B0604020202020204" pitchFamily="34" charset="0"/>
              <a:buChar char="•"/>
              <a:defRPr/>
            </a:pPr>
            <a:r>
              <a:rPr lang="en-US" sz="1400" dirty="0"/>
              <a:t>Always use only authorized access.</a:t>
            </a:r>
          </a:p>
          <a:p>
            <a:pPr marL="285750" indent="-285750">
              <a:buFont typeface="Arial" panose="020B0604020202020204" pitchFamily="34" charset="0"/>
              <a:buChar char="•"/>
              <a:defRPr/>
            </a:pPr>
            <a:r>
              <a:rPr lang="en-US" sz="1400" dirty="0"/>
              <a:t>Always provide appropriate barrier.</a:t>
            </a:r>
          </a:p>
          <a:p>
            <a:pPr marL="285750" indent="-285750">
              <a:buFont typeface="Arial" panose="020B0604020202020204" pitchFamily="34" charset="0"/>
              <a:buChar char="•"/>
              <a:defRPr/>
            </a:pPr>
            <a:r>
              <a:rPr lang="en-US" sz="1400" dirty="0"/>
              <a:t>Always respect the barriers.</a:t>
            </a:r>
          </a:p>
          <a:p>
            <a:pPr marL="285750" indent="-285750">
              <a:buFont typeface="Arial" panose="020B0604020202020204" pitchFamily="34" charset="0"/>
              <a:buChar char="•"/>
              <a:defRPr/>
            </a:pPr>
            <a:r>
              <a:rPr lang="en-US" sz="1400" dirty="0"/>
              <a:t>Watch your steps while moving.</a:t>
            </a:r>
          </a:p>
          <a:p>
            <a:pPr marL="285750" indent="-285750">
              <a:buFont typeface="Arial" panose="020B0604020202020204" pitchFamily="34" charset="0"/>
              <a:buChar char="•"/>
              <a:defRPr/>
            </a:pPr>
            <a:r>
              <a:rPr lang="en-US" sz="1400" dirty="0"/>
              <a:t>Never walk on the edge of the trench.</a:t>
            </a:r>
          </a:p>
          <a:p>
            <a:pPr marL="0" marR="0" lvl="0" indent="0" algn="l" defTabSz="914400" rtl="0" eaLnBrk="1" fontAlgn="auto" latinLnBrk="0" hangingPunct="1">
              <a:lnSpc>
                <a:spcPct val="100000"/>
              </a:lnSpc>
              <a:spcBef>
                <a:spcPts val="0"/>
              </a:spcBef>
              <a:spcAft>
                <a:spcPts val="0"/>
              </a:spcAft>
              <a:buClrTx/>
              <a:buSzTx/>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p:txBody>
      </p:sp>
      <p:sp>
        <p:nvSpPr>
          <p:cNvPr id="13" name="Rectangle 8">
            <a:extLst>
              <a:ext uri="{FF2B5EF4-FFF2-40B4-BE49-F238E27FC236}">
                <a16:creationId xmlns:a16="http://schemas.microsoft.com/office/drawing/2014/main" id="{59D43B35-686F-4F9F-AEB7-36497BC783E8}"/>
              </a:ext>
            </a:extLst>
          </p:cNvPr>
          <p:cNvSpPr>
            <a:spLocks noChangeArrowheads="1"/>
          </p:cNvSpPr>
          <p:nvPr/>
        </p:nvSpPr>
        <p:spPr bwMode="auto">
          <a:xfrm>
            <a:off x="523875" y="590153"/>
            <a:ext cx="11626955" cy="369332"/>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Tahoma" pitchFamily="34" charset="0"/>
                <a:ea typeface="+mn-ea"/>
                <a:cs typeface="+mn-cs"/>
              </a:rPr>
              <a:t>Date:</a:t>
            </a:r>
            <a:r>
              <a:rPr kumimoji="0" lang="en-GB" sz="1400" b="1" i="0" u="none" strike="noStrike" kern="1200" cap="none" spc="0" normalizeH="0" baseline="0" noProof="0" dirty="0">
                <a:ln>
                  <a:noFill/>
                </a:ln>
                <a:solidFill>
                  <a:srgbClr val="4472C4"/>
                </a:solidFill>
                <a:effectLst/>
                <a:uLnTx/>
                <a:uFillTx/>
                <a:latin typeface="Tahoma" pitchFamily="34" charset="0"/>
                <a:ea typeface="+mn-ea"/>
                <a:cs typeface="+mn-cs"/>
              </a:rPr>
              <a:t>04/01/2022</a:t>
            </a:r>
            <a:r>
              <a:rPr kumimoji="0" lang="en-US" sz="14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600" b="1" i="0" u="none" strike="noStrike" kern="1200" cap="none" spc="0" normalizeH="0" baseline="0" noProof="0" dirty="0">
                <a:ln>
                  <a:noFill/>
                </a:ln>
                <a:solidFill>
                  <a:prstClr val="black"/>
                </a:solidFill>
                <a:effectLst/>
                <a:uLnTx/>
                <a:uFillTx/>
                <a:latin typeface="Tahoma" pitchFamily="34" charset="0"/>
                <a:ea typeface="+mn-ea"/>
                <a:cs typeface="+mn-cs"/>
              </a:rPr>
              <a:t>Incident title: </a:t>
            </a:r>
            <a:r>
              <a:rPr kumimoji="0" lang="en-US" sz="1400" b="1" i="0" u="none" strike="noStrike" kern="1200" cap="none" spc="0" normalizeH="0" baseline="0" noProof="0" dirty="0">
                <a:ln>
                  <a:noFill/>
                </a:ln>
                <a:solidFill>
                  <a:srgbClr val="4472C4"/>
                </a:solidFill>
                <a:effectLst/>
                <a:uLnTx/>
                <a:uFillTx/>
                <a:latin typeface="Tahoma" pitchFamily="34" charset="0"/>
                <a:ea typeface="+mn-ea"/>
                <a:cs typeface="+mn-cs"/>
              </a:rPr>
              <a:t>LTI#01                      </a:t>
            </a:r>
            <a:r>
              <a:rPr kumimoji="0" lang="en-US" sz="1600" b="1" i="0" u="none" strike="noStrike" kern="1200" cap="none" spc="0" normalizeH="0" baseline="0" noProof="0" dirty="0">
                <a:ln>
                  <a:noFill/>
                </a:ln>
                <a:solidFill>
                  <a:prstClr val="black"/>
                </a:solidFill>
                <a:effectLst/>
                <a:uLnTx/>
                <a:uFillTx/>
                <a:latin typeface="Tahoma" pitchFamily="34" charset="0"/>
                <a:ea typeface="+mn-ea"/>
                <a:cs typeface="+mn-cs"/>
              </a:rPr>
              <a:t>Pattern</a:t>
            </a:r>
            <a:r>
              <a:rPr lang="en-US" sz="1600" b="1" dirty="0">
                <a:solidFill>
                  <a:prstClr val="black"/>
                </a:solidFill>
                <a:latin typeface="Tahoma" pitchFamily="34" charset="0"/>
              </a:rPr>
              <a:t>:</a:t>
            </a:r>
            <a:r>
              <a:rPr kumimoji="0" lang="en-US" sz="1400" b="1" i="0" u="none" strike="noStrike" kern="1200" cap="none" spc="0" normalizeH="0" baseline="0" noProof="0" dirty="0">
                <a:ln>
                  <a:noFill/>
                </a:ln>
                <a:solidFill>
                  <a:srgbClr val="4472C4"/>
                </a:solidFill>
                <a:effectLst/>
                <a:uLnTx/>
                <a:uFillTx/>
                <a:latin typeface="Tahoma" pitchFamily="34" charset="0"/>
                <a:ea typeface="+mn-ea"/>
                <a:cs typeface="+mn-cs"/>
              </a:rPr>
              <a:t>Slip &amp; Trip</a:t>
            </a:r>
            <a:r>
              <a:rPr kumimoji="0" lang="en-US"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600" b="1" i="0" u="none" strike="noStrike" kern="1200" cap="none" spc="0" normalizeH="0" baseline="0" noProof="0" dirty="0">
                <a:ln>
                  <a:noFill/>
                </a:ln>
                <a:solidFill>
                  <a:prstClr val="black"/>
                </a:solidFill>
                <a:effectLst/>
                <a:uLnTx/>
                <a:uFillTx/>
                <a:latin typeface="Tahoma" pitchFamily="34" charset="0"/>
                <a:ea typeface="+mn-ea"/>
                <a:cs typeface="+mn-cs"/>
              </a:rPr>
              <a:t>Potential severity: </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C4P </a:t>
            </a:r>
            <a:r>
              <a:rPr kumimoji="0" lang="en-US" b="1" i="0" u="none" strike="noStrike" kern="1200" cap="none" spc="0" normalizeH="0" baseline="0" noProof="0" dirty="0">
                <a:ln>
                  <a:noFill/>
                </a:ln>
                <a:solidFill>
                  <a:srgbClr val="4472C4"/>
                </a:solidFill>
                <a:effectLst/>
                <a:uLnTx/>
                <a:uFillTx/>
                <a:latin typeface="Tahoma" pitchFamily="34" charset="0"/>
                <a:ea typeface="+mn-ea"/>
                <a:cs typeface="+mn-cs"/>
              </a:rPr>
              <a:t> </a:t>
            </a:r>
          </a:p>
        </p:txBody>
      </p:sp>
      <p:sp>
        <p:nvSpPr>
          <p:cNvPr id="14" name="Rectangle 13">
            <a:extLst>
              <a:ext uri="{FF2B5EF4-FFF2-40B4-BE49-F238E27FC236}">
                <a16:creationId xmlns:a16="http://schemas.microsoft.com/office/drawing/2014/main" id="{27AC772E-6015-4076-A0DC-005445BF4556}"/>
              </a:ext>
            </a:extLst>
          </p:cNvPr>
          <p:cNvSpPr/>
          <p:nvPr/>
        </p:nvSpPr>
        <p:spPr>
          <a:xfrm>
            <a:off x="523875" y="1099979"/>
            <a:ext cx="5277835" cy="400110"/>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 Audience: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Operation &amp; Construction </a:t>
            </a:r>
            <a:endParaRPr kumimoji="0" lang="en-US" sz="1800" b="1" i="0" u="none" strike="noStrike" kern="1200" cap="none" spc="0" normalizeH="0" baseline="0" noProof="0" dirty="0">
              <a:ln>
                <a:noFill/>
              </a:ln>
              <a:solidFill>
                <a:srgbClr val="FF0000"/>
              </a:solidFill>
              <a:effectLst/>
              <a:uLnTx/>
              <a:uFillTx/>
              <a:latin typeface="Calibri Light" panose="020F0302020204030204"/>
              <a:ea typeface="+mn-ea"/>
              <a:cs typeface="Calibri" pitchFamily="34" charset="0"/>
            </a:endParaRP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346509" y="0"/>
            <a:ext cx="11845491" cy="532596"/>
          </a:xfrm>
          <a:prstGeom prst="rect">
            <a:avLst/>
          </a:prstGeom>
          <a:solidFill>
            <a:srgbClr val="FFC91D"/>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PDO Second Alert</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p:txBody>
      </p:sp>
      <p:pic>
        <p:nvPicPr>
          <p:cNvPr id="16" name="Picture 15" descr="A picture containing text, ground, outdoor, dirt&#10;&#10;Description automatically generated">
            <a:extLst>
              <a:ext uri="{FF2B5EF4-FFF2-40B4-BE49-F238E27FC236}">
                <a16:creationId xmlns:a16="http://schemas.microsoft.com/office/drawing/2014/main" id="{29AC2DFC-B371-44FE-95A0-6FD65EFA77A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39199" y="1640584"/>
            <a:ext cx="3204115" cy="1929882"/>
          </a:xfrm>
          <a:prstGeom prst="rect">
            <a:avLst/>
          </a:prstGeom>
        </p:spPr>
      </p:pic>
      <p:grpSp>
        <p:nvGrpSpPr>
          <p:cNvPr id="10" name="Group 131">
            <a:extLst>
              <a:ext uri="{FF2B5EF4-FFF2-40B4-BE49-F238E27FC236}">
                <a16:creationId xmlns:a16="http://schemas.microsoft.com/office/drawing/2014/main" id="{AB7F76C3-B921-4139-99D6-E25E2E64024C}"/>
              </a:ext>
            </a:extLst>
          </p:cNvPr>
          <p:cNvGrpSpPr>
            <a:grpSpLocks/>
          </p:cNvGrpSpPr>
          <p:nvPr/>
        </p:nvGrpSpPr>
        <p:grpSpPr bwMode="auto">
          <a:xfrm>
            <a:off x="11439089" y="3178823"/>
            <a:ext cx="336550" cy="544513"/>
            <a:chOff x="3504" y="544"/>
            <a:chExt cx="2287" cy="1855"/>
          </a:xfrm>
        </p:grpSpPr>
        <p:sp>
          <p:nvSpPr>
            <p:cNvPr id="11" name="Line 129">
              <a:extLst>
                <a:ext uri="{FF2B5EF4-FFF2-40B4-BE49-F238E27FC236}">
                  <a16:creationId xmlns:a16="http://schemas.microsoft.com/office/drawing/2014/main" id="{7C9DB3BB-4C45-4E1C-8153-70932167E504}"/>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 name="Line 130">
              <a:extLst>
                <a:ext uri="{FF2B5EF4-FFF2-40B4-BE49-F238E27FC236}">
                  <a16:creationId xmlns:a16="http://schemas.microsoft.com/office/drawing/2014/main" id="{7E9AC540-A978-46C0-A6CF-A0428D4BD327}"/>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2" name="TextBox 1">
            <a:extLst>
              <a:ext uri="{FF2B5EF4-FFF2-40B4-BE49-F238E27FC236}">
                <a16:creationId xmlns:a16="http://schemas.microsoft.com/office/drawing/2014/main" id="{CE524E35-1899-4BF3-AE77-51853FFA1F1E}"/>
              </a:ext>
            </a:extLst>
          </p:cNvPr>
          <p:cNvSpPr txBox="1"/>
          <p:nvPr/>
        </p:nvSpPr>
        <p:spPr>
          <a:xfrm>
            <a:off x="1574909" y="6139499"/>
            <a:ext cx="5855904" cy="369332"/>
          </a:xfrm>
          <a:prstGeom prst="rect">
            <a:avLst/>
          </a:prstGeom>
          <a:solidFill>
            <a:schemeClr val="accent1"/>
          </a:solidFill>
        </p:spPr>
        <p:txBody>
          <a:bodyPr wrap="square" rtlCol="0">
            <a:spAutoFit/>
          </a:bodyPr>
          <a:lstStyle/>
          <a:p>
            <a:pPr algn="ctr"/>
            <a:r>
              <a:rPr lang="en-US" b="1" dirty="0">
                <a:solidFill>
                  <a:srgbClr val="FFFC00"/>
                </a:solidFill>
              </a:rPr>
              <a:t>ENSURE APPROPRIATE BARRICADE, USE PROPER ACCESS</a:t>
            </a:r>
          </a:p>
        </p:txBody>
      </p:sp>
      <p:pic>
        <p:nvPicPr>
          <p:cNvPr id="5" name="Picture 4" descr="Diagram&#10;&#10;Description automatically generated with medium confidence">
            <a:extLst>
              <a:ext uri="{FF2B5EF4-FFF2-40B4-BE49-F238E27FC236}">
                <a16:creationId xmlns:a16="http://schemas.microsoft.com/office/drawing/2014/main" id="{6462B345-20B4-4A39-8AA8-B3E74891FC16}"/>
              </a:ext>
            </a:extLst>
          </p:cNvPr>
          <p:cNvPicPr>
            <a:picLocks noChangeAspect="1"/>
          </p:cNvPicPr>
          <p:nvPr/>
        </p:nvPicPr>
        <p:blipFill rotWithShape="1">
          <a:blip r:embed="rId4"/>
          <a:srcRect l="22000" t="9010" r="16625" b="23556"/>
          <a:stretch/>
        </p:blipFill>
        <p:spPr>
          <a:xfrm>
            <a:off x="8898008" y="3822702"/>
            <a:ext cx="3145308" cy="1929882"/>
          </a:xfrm>
          <a:prstGeom prst="rect">
            <a:avLst/>
          </a:prstGeom>
        </p:spPr>
      </p:pic>
      <p:sp>
        <p:nvSpPr>
          <p:cNvPr id="9" name="Freeform 132">
            <a:extLst>
              <a:ext uri="{FF2B5EF4-FFF2-40B4-BE49-F238E27FC236}">
                <a16:creationId xmlns:a16="http://schemas.microsoft.com/office/drawing/2014/main" id="{A68310E0-CF63-4276-BC7B-52B36A6230C6}"/>
              </a:ext>
            </a:extLst>
          </p:cNvPr>
          <p:cNvSpPr>
            <a:spLocks/>
          </p:cNvSpPr>
          <p:nvPr/>
        </p:nvSpPr>
        <p:spPr bwMode="auto">
          <a:xfrm>
            <a:off x="11493232" y="5452746"/>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611345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80870" y="-6892"/>
            <a:ext cx="12011130" cy="453582"/>
          </a:xfrm>
          <a:solidFill>
            <a:srgbClr val="FFC91D"/>
          </a:solidFill>
        </p:spPr>
        <p:txBody>
          <a:bodyPr>
            <a:normAutofit fontScale="90000"/>
          </a:bodyPr>
          <a:lstStyle/>
          <a:p>
            <a:pPr algn="ctr"/>
            <a:br>
              <a:rPr lang="en-GB" sz="2200" b="1" dirty="0">
                <a:solidFill>
                  <a:srgbClr val="00B050"/>
                </a:solidFill>
                <a:ea typeface="MS PGothic" pitchFamily="34" charset="-128"/>
              </a:rPr>
            </a:br>
            <a:br>
              <a:rPr lang="en-GB" sz="2200" b="1" dirty="0">
                <a:solidFill>
                  <a:srgbClr val="00B050"/>
                </a:solidFill>
                <a:ea typeface="MS PGothic" pitchFamily="34" charset="-128"/>
              </a:rPr>
            </a:br>
            <a:br>
              <a:rPr lang="en-GB" sz="2200" b="1" dirty="0">
                <a:solidFill>
                  <a:srgbClr val="00B050"/>
                </a:solidFill>
                <a:ea typeface="MS PGothic" pitchFamily="34" charset="-128"/>
              </a:rPr>
            </a:br>
            <a:r>
              <a:rPr lang="en-GB" sz="2700" b="1" dirty="0">
                <a:solidFill>
                  <a:srgbClr val="00B050"/>
                </a:solidFill>
                <a:ea typeface="MS PGothic" pitchFamily="34" charset="-128"/>
              </a:rPr>
              <a:t>Management self audit </a:t>
            </a:r>
            <a:br>
              <a:rPr lang="en-GB" sz="2700" b="1" dirty="0">
                <a:solidFill>
                  <a:srgbClr val="00B050"/>
                </a:solidFill>
                <a:ea typeface="MS PGothic" pitchFamily="34" charset="-128"/>
              </a:rPr>
            </a:br>
            <a:br>
              <a:rPr lang="en-GB" sz="2200" b="1" dirty="0">
                <a:solidFill>
                  <a:srgbClr val="00B050"/>
                </a:solidFill>
                <a:ea typeface="MS PGothic" pitchFamily="34" charset="-128"/>
              </a:rPr>
            </a:br>
            <a:endParaRPr lang="en-US" dirty="0"/>
          </a:p>
        </p:txBody>
      </p:sp>
      <p:sp>
        <p:nvSpPr>
          <p:cNvPr id="6" name="Rectangle 5">
            <a:extLst>
              <a:ext uri="{FF2B5EF4-FFF2-40B4-BE49-F238E27FC236}">
                <a16:creationId xmlns:a16="http://schemas.microsoft.com/office/drawing/2014/main" id="{2A4C66E9-CF65-4A0F-9A16-76B64C582F3A}"/>
              </a:ext>
            </a:extLst>
          </p:cNvPr>
          <p:cNvSpPr/>
          <p:nvPr/>
        </p:nvSpPr>
        <p:spPr>
          <a:xfrm>
            <a:off x="425605" y="1283948"/>
            <a:ext cx="10928195" cy="523220"/>
          </a:xfrm>
          <a:prstGeom prst="rect">
            <a:avLst/>
          </a:prstGeom>
        </p:spPr>
        <p:txBody>
          <a:bodyPr wrap="square">
            <a:spAutoFit/>
          </a:bodyPr>
          <a:lstStyle/>
          <a:p>
            <a:pPr marL="342900" indent="-342900">
              <a:defRPr/>
            </a:pPr>
            <a:r>
              <a:rPr lang="en-US" sz="1400" b="1" dirty="0">
                <a:solidFill>
                  <a:srgbClr val="FF0000"/>
                </a:solidFill>
                <a:latin typeface="Tahoma" pitchFamily="34" charset="0"/>
              </a:rPr>
              <a:t>As a learning from this incident and ensure continual improvement all contract managers must review their HSE risk management against the questions asked below        </a:t>
            </a:r>
          </a:p>
        </p:txBody>
      </p:sp>
      <p:sp>
        <p:nvSpPr>
          <p:cNvPr id="7" name="Rectangle 6">
            <a:extLst>
              <a:ext uri="{FF2B5EF4-FFF2-40B4-BE49-F238E27FC236}">
                <a16:creationId xmlns:a16="http://schemas.microsoft.com/office/drawing/2014/main" id="{4D883F2B-B3CE-4AB4-AB99-0AA90A5717A9}"/>
              </a:ext>
            </a:extLst>
          </p:cNvPr>
          <p:cNvSpPr/>
          <p:nvPr/>
        </p:nvSpPr>
        <p:spPr>
          <a:xfrm>
            <a:off x="609133" y="2294947"/>
            <a:ext cx="10928195" cy="2262158"/>
          </a:xfrm>
          <a:prstGeom prst="rect">
            <a:avLst/>
          </a:prstGeom>
        </p:spPr>
        <p:txBody>
          <a:bodyPr wrap="square">
            <a:spAutoFit/>
          </a:bodyPr>
          <a:lstStyle/>
          <a:p>
            <a:pPr marL="342900" indent="-342900">
              <a:defRPr/>
            </a:pPr>
            <a:r>
              <a:rPr lang="en-US" b="1" dirty="0">
                <a:latin typeface="Tahoma" pitchFamily="34" charset="0"/>
              </a:rPr>
              <a:t>Confirm the following:</a:t>
            </a:r>
            <a:endParaRPr lang="en-US" dirty="0">
              <a:latin typeface="Tahoma" pitchFamily="34" charset="0"/>
            </a:endParaRPr>
          </a:p>
          <a:p>
            <a:pPr marL="342900" indent="-342900">
              <a:defRPr/>
            </a:pPr>
            <a:endParaRPr lang="en-US" sz="1600" dirty="0">
              <a:solidFill>
                <a:srgbClr val="000000"/>
              </a:solidFill>
              <a:latin typeface="Calibri" panose="020F0502020204030204" pitchFamily="34" charset="0"/>
            </a:endParaRPr>
          </a:p>
          <a:p>
            <a:pPr>
              <a:defRPr/>
            </a:pP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r>
              <a:rPr lang="en-US" sz="1600" dirty="0">
                <a:latin typeface="Calibri" panose="020F0502020204030204" pitchFamily="34" charset="0"/>
                <a:sym typeface="Wingdings" pitchFamily="2" charset="2"/>
              </a:rPr>
              <a:t>Do you ensure the employees are using an appropriate access at the site ?</a:t>
            </a:r>
          </a:p>
          <a:p>
            <a:pPr marL="342900" indent="-342900">
              <a:buFont typeface="+mj-lt"/>
              <a:buAutoNum type="arabicPeriod"/>
              <a:defRPr/>
            </a:pPr>
            <a:r>
              <a:rPr lang="en-US" sz="1600" dirty="0">
                <a:latin typeface="Calibri" panose="020F0502020204030204" pitchFamily="34" charset="0"/>
                <a:sym typeface="Wingdings" pitchFamily="2" charset="2"/>
              </a:rPr>
              <a:t>Do you ensure the barrier is appropriate/sufficient to prevent the movement of personnel?</a:t>
            </a:r>
          </a:p>
          <a:p>
            <a:pPr marL="342900" indent="-342900">
              <a:buFont typeface="+mj-lt"/>
              <a:buAutoNum type="arabicPeriod"/>
              <a:defRPr/>
            </a:pPr>
            <a:r>
              <a:rPr lang="en-US" sz="1600" dirty="0">
                <a:latin typeface="Calibri" panose="020F0502020204030204" pitchFamily="34" charset="0"/>
                <a:sym typeface="Wingdings" pitchFamily="2" charset="2"/>
              </a:rPr>
              <a:t>Do you ensure all Hazards /controls identified in HEMP are addressed in TRIC ?</a:t>
            </a:r>
          </a:p>
          <a:p>
            <a:pPr>
              <a:defRPr/>
            </a:pPr>
            <a:endParaRPr lang="en-US" sz="1600" dirty="0">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r>
              <a:rPr lang="en-US" sz="1100" i="1" dirty="0">
                <a:solidFill>
                  <a:schemeClr val="accent1"/>
                </a:solidFill>
                <a:latin typeface="Calibri" panose="020F0502020204030204" pitchFamily="34" charset="0"/>
                <a:sym typeface="Wingdings" pitchFamily="2" charset="2"/>
              </a:rPr>
              <a:t>* If the answer is NO to any of the above questions please ensure you take action to correct this finding</a:t>
            </a:r>
            <a:endParaRPr lang="en-US" sz="1100" dirty="0">
              <a:solidFill>
                <a:schemeClr val="accent1"/>
              </a:solidFill>
              <a:latin typeface="Calibri" panose="020F0502020204030204" pitchFamily="34" charset="0"/>
              <a:sym typeface="Wingdings" pitchFamily="2" charset="2"/>
            </a:endParaRPr>
          </a:p>
        </p:txBody>
      </p:sp>
      <p:sp>
        <p:nvSpPr>
          <p:cNvPr id="8" name="Rectangle 8">
            <a:extLst>
              <a:ext uri="{FF2B5EF4-FFF2-40B4-BE49-F238E27FC236}">
                <a16:creationId xmlns:a16="http://schemas.microsoft.com/office/drawing/2014/main" id="{07D7E5FB-D74D-44CC-95E1-C9804B2900A7}"/>
              </a:ext>
            </a:extLst>
          </p:cNvPr>
          <p:cNvSpPr>
            <a:spLocks noChangeArrowheads="1"/>
          </p:cNvSpPr>
          <p:nvPr/>
        </p:nvSpPr>
        <p:spPr bwMode="auto">
          <a:xfrm>
            <a:off x="523875" y="581613"/>
            <a:ext cx="11626955" cy="369332"/>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Tahoma" pitchFamily="34" charset="0"/>
                <a:ea typeface="+mn-ea"/>
                <a:cs typeface="+mn-cs"/>
              </a:rPr>
              <a:t>Date:</a:t>
            </a:r>
            <a:r>
              <a:rPr kumimoji="0" lang="en-GB" sz="1400" b="1" i="0" u="none" strike="noStrike" kern="1200" cap="none" spc="0" normalizeH="0" baseline="0" noProof="0" dirty="0">
                <a:ln>
                  <a:noFill/>
                </a:ln>
                <a:solidFill>
                  <a:srgbClr val="4472C4"/>
                </a:solidFill>
                <a:effectLst/>
                <a:uLnTx/>
                <a:uFillTx/>
                <a:latin typeface="Tahoma" pitchFamily="34" charset="0"/>
                <a:ea typeface="+mn-ea"/>
                <a:cs typeface="+mn-cs"/>
              </a:rPr>
              <a:t>04/01/2022</a:t>
            </a:r>
            <a:r>
              <a:rPr kumimoji="0" lang="en-US" sz="14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600" b="1" i="0" u="none" strike="noStrike" kern="1200" cap="none" spc="0" normalizeH="0" baseline="0" noProof="0" dirty="0">
                <a:ln>
                  <a:noFill/>
                </a:ln>
                <a:solidFill>
                  <a:prstClr val="black"/>
                </a:solidFill>
                <a:effectLst/>
                <a:uLnTx/>
                <a:uFillTx/>
                <a:latin typeface="Tahoma" pitchFamily="34" charset="0"/>
                <a:ea typeface="+mn-ea"/>
                <a:cs typeface="+mn-cs"/>
              </a:rPr>
              <a:t>Incident title: </a:t>
            </a:r>
            <a:r>
              <a:rPr kumimoji="0" lang="en-US" sz="1400" b="1" i="0" u="none" strike="noStrike" kern="1200" cap="none" spc="0" normalizeH="0" baseline="0" noProof="0" dirty="0">
                <a:ln>
                  <a:noFill/>
                </a:ln>
                <a:solidFill>
                  <a:srgbClr val="4472C4"/>
                </a:solidFill>
                <a:effectLst/>
                <a:uLnTx/>
                <a:uFillTx/>
                <a:latin typeface="Tahoma" pitchFamily="34" charset="0"/>
                <a:ea typeface="+mn-ea"/>
                <a:cs typeface="+mn-cs"/>
              </a:rPr>
              <a:t>LTI#01                      </a:t>
            </a:r>
            <a:r>
              <a:rPr kumimoji="0" lang="en-US" sz="1600" b="1" i="0" u="none" strike="noStrike" kern="1200" cap="none" spc="0" normalizeH="0" baseline="0" noProof="0" dirty="0">
                <a:ln>
                  <a:noFill/>
                </a:ln>
                <a:solidFill>
                  <a:prstClr val="black"/>
                </a:solidFill>
                <a:effectLst/>
                <a:uLnTx/>
                <a:uFillTx/>
                <a:latin typeface="Tahoma" pitchFamily="34" charset="0"/>
                <a:ea typeface="+mn-ea"/>
                <a:cs typeface="+mn-cs"/>
              </a:rPr>
              <a:t>Pattern</a:t>
            </a:r>
            <a:r>
              <a:rPr lang="en-US" sz="1600" b="1" dirty="0">
                <a:solidFill>
                  <a:prstClr val="black"/>
                </a:solidFill>
                <a:latin typeface="Tahoma" pitchFamily="34" charset="0"/>
              </a:rPr>
              <a:t>:</a:t>
            </a:r>
            <a:r>
              <a:rPr kumimoji="0" lang="en-US" sz="1400" b="1" i="0" u="none" strike="noStrike" kern="1200" cap="none" spc="0" normalizeH="0" baseline="0" noProof="0" dirty="0">
                <a:ln>
                  <a:noFill/>
                </a:ln>
                <a:solidFill>
                  <a:srgbClr val="4472C4"/>
                </a:solidFill>
                <a:effectLst/>
                <a:uLnTx/>
                <a:uFillTx/>
                <a:latin typeface="Tahoma" pitchFamily="34" charset="0"/>
                <a:ea typeface="+mn-ea"/>
                <a:cs typeface="+mn-cs"/>
              </a:rPr>
              <a:t>Slip &amp; Trip</a:t>
            </a:r>
            <a:r>
              <a:rPr kumimoji="0" lang="en-US"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600" b="1" i="0" u="none" strike="noStrike" kern="1200" cap="none" spc="0" normalizeH="0" baseline="0" noProof="0" dirty="0">
                <a:ln>
                  <a:noFill/>
                </a:ln>
                <a:solidFill>
                  <a:prstClr val="black"/>
                </a:solidFill>
                <a:effectLst/>
                <a:uLnTx/>
                <a:uFillTx/>
                <a:latin typeface="Tahoma" pitchFamily="34" charset="0"/>
                <a:ea typeface="+mn-ea"/>
                <a:cs typeface="+mn-cs"/>
              </a:rPr>
              <a:t>Potential severity: </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C4P </a:t>
            </a:r>
            <a:r>
              <a:rPr kumimoji="0" lang="en-US" b="1" i="0" u="none" strike="noStrike" kern="1200" cap="none" spc="0" normalizeH="0" baseline="0" noProof="0" dirty="0">
                <a:ln>
                  <a:noFill/>
                </a:ln>
                <a:solidFill>
                  <a:srgbClr val="4472C4"/>
                </a:solidFill>
                <a:effectLst/>
                <a:uLnTx/>
                <a:uFillTx/>
                <a:latin typeface="Tahoma" pitchFamily="34" charset="0"/>
                <a:ea typeface="+mn-ea"/>
                <a:cs typeface="+mn-cs"/>
              </a:rPr>
              <a:t> </a:t>
            </a:r>
          </a:p>
        </p:txBody>
      </p:sp>
    </p:spTree>
    <p:extLst>
      <p:ext uri="{BB962C8B-B14F-4D97-AF65-F5344CB8AC3E}">
        <p14:creationId xmlns:p14="http://schemas.microsoft.com/office/powerpoint/2010/main" val="25607175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92740</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0DC37D77-AB4D-4840-88AF-C25D9EBEA29D}"/>
</file>

<file path=customXml/itemProps2.xml><?xml version="1.0" encoding="utf-8"?>
<ds:datastoreItem xmlns:ds="http://schemas.openxmlformats.org/officeDocument/2006/customXml" ds:itemID="{5643A46C-72B3-4012-8CB2-E0E23D8B71D1}">
  <ds:schemaRefs>
    <ds:schemaRef ds:uri="http://schemas.microsoft.com/sharepoint/v3/contenttype/forms"/>
  </ds:schemaRefs>
</ds:datastoreItem>
</file>

<file path=customXml/itemProps3.xml><?xml version="1.0" encoding="utf-8"?>
<ds:datastoreItem xmlns:ds="http://schemas.openxmlformats.org/officeDocument/2006/customXml" ds:itemID="{ECEB1FCF-0E89-482E-A62E-598FF58845D8}">
  <ds:schemaRefs>
    <ds:schemaRef ds:uri="http://schemas.openxmlformats.org/package/2006/metadata/core-properties"/>
    <ds:schemaRef ds:uri="http://purl.org/dc/elements/1.1/"/>
    <ds:schemaRef ds:uri="http://schemas.microsoft.com/office/infopath/2007/PartnerControls"/>
    <ds:schemaRef ds:uri="http://schemas.microsoft.com/office/2006/metadata/properties"/>
    <ds:schemaRef ds:uri="http://purl.org/dc/terms/"/>
    <ds:schemaRef ds:uri="http://schemas.microsoft.com/office/2006/documentManagement/types"/>
    <ds:schemaRef ds:uri="705c9018-d2e3-4a49-bb05-f435eece43f2"/>
    <ds:schemaRef ds:uri="c747aa08-bbc4-4a4d-904a-4f7fd8a2b20c"/>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TM02892315[[fn=Wisp]]</Template>
  <TotalTime>12937</TotalTime>
  <Words>553</Words>
  <Application>Microsoft Office PowerPoint</Application>
  <PresentationFormat>Widescreen</PresentationFormat>
  <Paragraphs>53</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Tahoma</vt:lpstr>
      <vt:lpstr>Times New Roman</vt:lpstr>
      <vt:lpstr>Office Theme</vt:lpstr>
      <vt:lpstr>PowerPoint Presentation</vt:lpstr>
      <vt:lpstr>   Management self audit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LTI#01 Final Post DPIRC </dc:title>
  <dc:creator>nazar@umsoman.com</dc:creator>
  <cp:lastModifiedBy>Balushi, Sumaiya MSE36</cp:lastModifiedBy>
  <cp:revision>586</cp:revision>
  <dcterms:created xsi:type="dcterms:W3CDTF">2018-09-24T07:27:56Z</dcterms:created>
  <dcterms:modified xsi:type="dcterms:W3CDTF">2022-10-26T08:00:00Z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y fmtid="{D5CDD505-2E9C-101B-9397-08002B2CF9AE}" pid="3" name="MSIP_Label_ac52bb50-aef2-4dc8-bb7f-e0da22648362_Enabled">
    <vt:lpwstr>True</vt:lpwstr>
  </property>
  <property fmtid="{D5CDD505-2E9C-101B-9397-08002B2CF9AE}" pid="4" name="MSIP_Label_ac52bb50-aef2-4dc8-bb7f-e0da22648362_SiteId">
    <vt:lpwstr>264b9899-fe1b-430b-9509-2154878d5774</vt:lpwstr>
  </property>
  <property fmtid="{D5CDD505-2E9C-101B-9397-08002B2CF9AE}" pid="5" name="MSIP_Label_ac52bb50-aef2-4dc8-bb7f-e0da22648362_Owner">
    <vt:lpwstr>pvjv@lntecc.com</vt:lpwstr>
  </property>
  <property fmtid="{D5CDD505-2E9C-101B-9397-08002B2CF9AE}" pid="6" name="MSIP_Label_ac52bb50-aef2-4dc8-bb7f-e0da22648362_SetDate">
    <vt:lpwstr>2021-11-21T11:37:19.6956750Z</vt:lpwstr>
  </property>
  <property fmtid="{D5CDD505-2E9C-101B-9397-08002B2CF9AE}" pid="7" name="MSIP_Label_ac52bb50-aef2-4dc8-bb7f-e0da22648362_Name">
    <vt:lpwstr>LTC Internal Use</vt:lpwstr>
  </property>
  <property fmtid="{D5CDD505-2E9C-101B-9397-08002B2CF9AE}" pid="8" name="MSIP_Label_ac52bb50-aef2-4dc8-bb7f-e0da22648362_Application">
    <vt:lpwstr>Microsoft Azure Information Protection</vt:lpwstr>
  </property>
  <property fmtid="{D5CDD505-2E9C-101B-9397-08002B2CF9AE}" pid="9" name="MSIP_Label_ac52bb50-aef2-4dc8-bb7f-e0da22648362_ActionId">
    <vt:lpwstr>b99b03a4-9228-4beb-aff2-dd778d434310</vt:lpwstr>
  </property>
  <property fmtid="{D5CDD505-2E9C-101B-9397-08002B2CF9AE}" pid="10" name="MSIP_Label_ac52bb50-aef2-4dc8-bb7f-e0da22648362_Extended_MSFT_Method">
    <vt:lpwstr>Automatic</vt:lpwstr>
  </property>
  <property fmtid="{D5CDD505-2E9C-101B-9397-08002B2CF9AE}" pid="11" name="Sensitivity">
    <vt:lpwstr>LTC Internal Use</vt:lpwstr>
  </property>
</Properties>
</file>