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274" r:id="rId5"/>
    <p:sldId id="275"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mood Albrashdi" initials="MA" lastIdx="1" clrIdx="0">
    <p:extLst>
      <p:ext uri="{19B8F6BF-5375-455C-9EA6-DF929625EA0E}">
        <p15:presenceInfo xmlns:p15="http://schemas.microsoft.com/office/powerpoint/2012/main" userId="S-1-5-21-2480733078-2681164054-1965130115-6676" providerId="AD"/>
      </p:ext>
    </p:extLst>
  </p:cmAuthor>
  <p:cmAuthor id="2" name="David Marquez" initials="DM" lastIdx="1" clrIdx="1">
    <p:extLst>
      <p:ext uri="{19B8F6BF-5375-455C-9EA6-DF929625EA0E}">
        <p15:presenceInfo xmlns:p15="http://schemas.microsoft.com/office/powerpoint/2012/main" userId="S::David.Marquez2@halliburton.com::234a44f2-e583-46ec-b544-b4783debf0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6395" autoAdjust="0"/>
  </p:normalViewPr>
  <p:slideViewPr>
    <p:cSldViewPr>
      <p:cViewPr varScale="1">
        <p:scale>
          <a:sx n="93" d="100"/>
          <a:sy n="93" d="100"/>
        </p:scale>
        <p:origin x="8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dirty="0"/>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r>
              <a:rPr lang="en-US" dirty="0"/>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dirty="0"/>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19799" y="3468321"/>
            <a:ext cx="3010620" cy="2184349"/>
          </a:xfrm>
          <a:prstGeom prst="rect">
            <a:avLst/>
          </a:prstGeom>
        </p:spPr>
      </p:pic>
      <p:sp>
        <p:nvSpPr>
          <p:cNvPr id="14339" name="Text Box 2"/>
          <p:cNvSpPr txBox="1">
            <a:spLocks noChangeArrowheads="1"/>
          </p:cNvSpPr>
          <p:nvPr/>
        </p:nvSpPr>
        <p:spPr bwMode="auto">
          <a:xfrm>
            <a:off x="113582" y="908074"/>
            <a:ext cx="5725244" cy="4685898"/>
          </a:xfrm>
          <a:prstGeom prst="rect">
            <a:avLst/>
          </a:prstGeom>
          <a:noFill/>
          <a:ln w="19050">
            <a:noFill/>
            <a:miter lim="800000"/>
            <a:headEnd/>
            <a:tailEnd/>
          </a:ln>
        </p:spPr>
        <p:txBody>
          <a:bodyPr wrap="square">
            <a:spAutoFit/>
          </a:bodyPr>
          <a:lstStyle/>
          <a:p>
            <a:pPr marL="114300" indent="-114300" algn="just">
              <a:defRPr/>
            </a:pPr>
            <a:r>
              <a:rPr lang="en-GB" sz="1200" b="1" dirty="0">
                <a:solidFill>
                  <a:srgbClr val="333399"/>
                </a:solidFill>
                <a:latin typeface="Tahoma" pitchFamily="34" charset="0"/>
              </a:rPr>
              <a:t>Date:</a:t>
            </a:r>
            <a:r>
              <a:rPr lang="en-US" sz="1200" b="1" dirty="0">
                <a:solidFill>
                  <a:srgbClr val="333399"/>
                </a:solidFill>
                <a:latin typeface="Tahoma" pitchFamily="34" charset="0"/>
              </a:rPr>
              <a:t> 02.01.2021                      Incident type:  LTI#01</a:t>
            </a: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p>
          <a:p>
            <a:pPr marL="114300" indent="-114300" algn="just">
              <a:defRPr/>
            </a:pPr>
            <a:endParaRPr lang="en-US" sz="1600" dirty="0">
              <a:solidFill>
                <a:srgbClr val="FF0000"/>
              </a:solidFill>
              <a:latin typeface="Tahoma" pitchFamily="34" charset="0"/>
            </a:endParaRPr>
          </a:p>
          <a:p>
            <a:pPr marL="0" marR="0">
              <a:spcBef>
                <a:spcPts val="0"/>
              </a:spcBef>
              <a:spcAft>
                <a:spcPts val="0"/>
              </a:spcAft>
              <a:tabLst>
                <a:tab pos="1017270" algn="l"/>
                <a:tab pos="3314700" algn="l"/>
              </a:tabLst>
            </a:pPr>
            <a:r>
              <a:rPr lang="en-US" sz="1200" dirty="0">
                <a:latin typeface="Arial" panose="020B0604020202020204" pitchFamily="34" charset="0"/>
                <a:ea typeface="Times New Roman" panose="02020603050405020304" pitchFamily="18" charset="0"/>
                <a:cs typeface="Arial" panose="020B0604020202020204" pitchFamily="34" charset="0"/>
              </a:rPr>
              <a:t>On 02</a:t>
            </a:r>
            <a:r>
              <a:rPr lang="en-US" sz="1200" baseline="30000" dirty="0">
                <a:latin typeface="Arial" panose="020B0604020202020204" pitchFamily="34" charset="0"/>
                <a:ea typeface="Times New Roman" panose="02020603050405020304" pitchFamily="18" charset="0"/>
                <a:cs typeface="Arial" panose="020B0604020202020204" pitchFamily="34" charset="0"/>
              </a:rPr>
              <a:t>nd</a:t>
            </a:r>
            <a:r>
              <a:rPr lang="en-US" sz="1200" dirty="0">
                <a:latin typeface="Arial" panose="020B0604020202020204" pitchFamily="34" charset="0"/>
                <a:ea typeface="Times New Roman" panose="02020603050405020304" pitchFamily="18" charset="0"/>
                <a:cs typeface="Arial" panose="020B0604020202020204" pitchFamily="34" charset="0"/>
              </a:rPr>
              <a:t> Jan 2021, at around 11:15 Hrs. Operation was General Rig move from old location to new location which the destination was 1.7 km</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Arial" panose="020B0604020202020204" pitchFamily="34" charset="0"/>
              </a:rPr>
              <a:t>Operations was moving ambulance shade frame from to new location using ASM flat-bed truck.</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Arial" panose="020B0604020202020204" pitchFamily="34" charset="0"/>
              </a:rPr>
              <a:t>Helper climbed on the top of the trailer to unsecure / release the load. IP was required to be inside of the frame to perform this task. After completing the removal of the chains and boomers, one weld on a beam of the frame resting on the truck deck failed from the passenger side of the truck bed. This resulted in a weight shift and allowed the frame to come / roll off of the truck bed (driver’s side). While the frame was moving the IP (still on truck bed) lost his balance on the edge of the truck bed and fell to the ground from 1.6 m height on the driver’s side, landed on his right hand. The IP reported to the Rig Medic and received first aid treatment whom referred to him to Ibri hospital for x ray.</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latin typeface="Arial" panose="020B0604020202020204" pitchFamily="34" charset="0"/>
                <a:ea typeface="Times New Roman" panose="02020603050405020304" pitchFamily="18" charset="0"/>
                <a:cs typeface="Arial" panose="020B0604020202020204" pitchFamily="34" charset="0"/>
              </a:rPr>
              <a:t>IP had an ortho doctor consultation in Ibri hospital, after the medical evaluation diagnosed a wrist fracture on his </a:t>
            </a:r>
            <a:endParaRPr lang="en-US" sz="1200" dirty="0">
              <a:solidFill>
                <a:srgbClr val="000000"/>
              </a:solidFill>
              <a:latin typeface="Arial" pitchFamily="34" charset="0"/>
            </a:endParaRPr>
          </a:p>
          <a:p>
            <a:pPr marL="342900" indent="-342900" eaLnBrk="1" hangingPunct="1">
              <a:defRPr/>
            </a:pPr>
            <a:endParaRPr lang="en-US" sz="11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endParaRPr lang="en-US" sz="600" dirty="0">
              <a:solidFill>
                <a:srgbClr val="000000"/>
              </a:solidFill>
              <a:latin typeface="Arial" charset="0"/>
            </a:endParaRPr>
          </a:p>
          <a:p>
            <a:pPr marL="114300" indent="-114300">
              <a:defRPr/>
            </a:pPr>
            <a:endParaRPr lang="en-US" sz="1050" dirty="0">
              <a:latin typeface="Arial" charset="0"/>
              <a:cs typeface="Tahoma" pitchFamily="34" charset="0"/>
            </a:endParaRPr>
          </a:p>
          <a:p>
            <a:pPr marL="228600" indent="-228600">
              <a:buFont typeface="+mj-lt"/>
              <a:buAutoNum type="arabicPeriod"/>
              <a:defRPr/>
            </a:pPr>
            <a:r>
              <a:rPr lang="en-US" sz="1200" dirty="0">
                <a:latin typeface="Arial" charset="0"/>
                <a:cs typeface="Tahoma" pitchFamily="34" charset="0"/>
              </a:rPr>
              <a:t>Always ensure load are secured from the ground.</a:t>
            </a:r>
          </a:p>
          <a:p>
            <a:pPr marL="228600" indent="-228600">
              <a:buFont typeface="+mj-lt"/>
              <a:buAutoNum type="arabicPeriod"/>
              <a:defRPr/>
            </a:pPr>
            <a:r>
              <a:rPr lang="en-US" sz="1200" dirty="0">
                <a:latin typeface="Arial" charset="0"/>
                <a:cs typeface="Tahoma" pitchFamily="34" charset="0"/>
              </a:rPr>
              <a:t>Ensure review of the JSA and mitigate the need to work from truck bed</a:t>
            </a:r>
          </a:p>
          <a:p>
            <a:pPr marL="228600" indent="-228600">
              <a:buFont typeface="+mj-lt"/>
              <a:buAutoNum type="arabicPeriod"/>
              <a:defRPr/>
            </a:pPr>
            <a:r>
              <a:rPr lang="en-US" sz="1200" dirty="0">
                <a:latin typeface="Arial" charset="0"/>
                <a:cs typeface="Tahoma" pitchFamily="34" charset="0"/>
              </a:rPr>
              <a:t>Ensure engagement of sub contractors in adhering the BBS program</a:t>
            </a:r>
          </a:p>
          <a:p>
            <a:pPr marL="228600" indent="-228600">
              <a:buFont typeface="+mj-lt"/>
              <a:buAutoNum type="arabicPeriod"/>
              <a:defRPr/>
            </a:pPr>
            <a:r>
              <a:rPr lang="en-US" sz="1200" dirty="0">
                <a:latin typeface="Arial" charset="0"/>
                <a:cs typeface="Tahoma" pitchFamily="34" charset="0"/>
              </a:rPr>
              <a:t>Ensure adequate supervision always on location</a:t>
            </a: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dirty="0">
              <a:solidFill>
                <a:srgbClr val="FF0000"/>
              </a:solidFill>
              <a:sym typeface="Webdings" pitchFamily="18" charset="2"/>
            </a:endParaRPr>
          </a:p>
        </p:txBody>
      </p:sp>
      <p:sp>
        <p:nvSpPr>
          <p:cNvPr id="26628" name="TextBox 16"/>
          <p:cNvSpPr txBox="1">
            <a:spLocks noChangeArrowheads="1"/>
          </p:cNvSpPr>
          <p:nvPr/>
        </p:nvSpPr>
        <p:spPr bwMode="auto">
          <a:xfrm>
            <a:off x="453664" y="5880997"/>
            <a:ext cx="5181600" cy="338554"/>
          </a:xfrm>
          <a:prstGeom prst="rect">
            <a:avLst/>
          </a:prstGeom>
          <a:solidFill>
            <a:schemeClr val="accent2"/>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Always secure the load from the ground </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8307593" y="499208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4" name="Picture 3"/>
          <p:cNvPicPr>
            <a:picLocks noChangeAspect="1"/>
          </p:cNvPicPr>
          <p:nvPr/>
        </p:nvPicPr>
        <p:blipFill>
          <a:blip r:embed="rId4"/>
          <a:stretch>
            <a:fillRect/>
          </a:stretch>
        </p:blipFill>
        <p:spPr>
          <a:xfrm>
            <a:off x="6019799" y="853666"/>
            <a:ext cx="3010619" cy="2330963"/>
          </a:xfrm>
          <a:prstGeom prst="rect">
            <a:avLst/>
          </a:prstGeom>
        </p:spPr>
      </p:pic>
      <p:grpSp>
        <p:nvGrpSpPr>
          <p:cNvPr id="26633" name="Group 131"/>
          <p:cNvGrpSpPr>
            <a:grpSpLocks/>
          </p:cNvGrpSpPr>
          <p:nvPr/>
        </p:nvGrpSpPr>
        <p:grpSpPr bwMode="auto">
          <a:xfrm>
            <a:off x="8534400" y="2574406"/>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4093428"/>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you are audit and review your sub contractor management system.</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line of fire is considered in your risk assessment.</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the loads are secured as per SP 2001?</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loads are inspected and free from damage prior handling.</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all subcontractors are engaged in BBS Program and adhere to apply stop work authority .</a:t>
            </a:r>
          </a:p>
          <a:p>
            <a:pPr marL="342900" indent="-342900" eaLnBrk="1" hangingPunct="1">
              <a:buFont typeface="+mj-lt"/>
              <a:buAutoNum type="arabicPeriod"/>
              <a:defRPr/>
            </a:pPr>
            <a:r>
              <a:rPr lang="en-US" sz="1400" dirty="0">
                <a:solidFill>
                  <a:srgbClr val="0033CC"/>
                </a:solidFill>
                <a:latin typeface="+mj-lt"/>
                <a:sym typeface="Wingdings" pitchFamily="2" charset="2"/>
              </a:rPr>
              <a:t>Do you ensure that HEMP is communicated to rig movers and to all personnel. </a:t>
            </a: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endParaRPr lang="en-US" sz="1400" dirty="0">
              <a:solidFill>
                <a:srgbClr val="0033CC"/>
              </a:solidFill>
              <a:latin typeface="+mj-lt"/>
              <a:sym typeface="Wingdings" pitchFamily="2" charset="2"/>
            </a:endParaRPr>
          </a:p>
          <a:p>
            <a:pPr marL="119063" indent="-119063"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76200" y="817761"/>
            <a:ext cx="7391400"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 02.01.2021                      Incident type:  LTI#01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4880e4f8-4b7d-4bdd-91e3-e10d47036eca">English</Language>
    <DocId xmlns="4880e4f8-4b7d-4bdd-91e3-e10d47036eca">92638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8CD0226-A324-4CCB-9114-008627CE410E}"/>
</file>

<file path=customXml/itemProps2.xml><?xml version="1.0" encoding="utf-8"?>
<ds:datastoreItem xmlns:ds="http://schemas.openxmlformats.org/officeDocument/2006/customXml" ds:itemID="{ACF46C6F-070D-40A4-B21F-D63FE5060AAE}">
  <ds:schemaRefs>
    <ds:schemaRef ds:uri="http://schemas.microsoft.com/sharepoint/v3/contenttype/forms"/>
  </ds:schemaRefs>
</ds:datastoreItem>
</file>

<file path=customXml/itemProps3.xml><?xml version="1.0" encoding="utf-8"?>
<ds:datastoreItem xmlns:ds="http://schemas.openxmlformats.org/officeDocument/2006/customXml" ds:itemID="{417CDCFD-C2C6-4ECC-85D9-E8AEE3BFF834}">
  <ds:schemaRefs>
    <ds:schemaRef ds:uri="http://schemas.microsoft.com/office/2006/metadata/properties"/>
    <ds:schemaRef ds:uri="5fa98085-59da-4dd8-ab3d-9395638ea87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7742</TotalTime>
  <Words>639</Words>
  <Application>Microsoft Office PowerPoint</Application>
  <PresentationFormat>On-screen Show (4:3)</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Halliburton Final Post UWD</dc:title>
  <dc:creator>MU93647</dc:creator>
  <cp:lastModifiedBy>Balushi, Sumaiya MSE36</cp:lastModifiedBy>
  <cp:revision>605</cp:revision>
  <dcterms:created xsi:type="dcterms:W3CDTF">2001-05-03T06:07:08Z</dcterms:created>
  <dcterms:modified xsi:type="dcterms:W3CDTF">2022-07-25T09:48:37Z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