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7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7" autoAdjust="0"/>
    <p:restoredTop sz="88249" autoAdjust="0"/>
  </p:normalViewPr>
  <p:slideViewPr>
    <p:cSldViewPr snapToGrid="0">
      <p:cViewPr varScale="1">
        <p:scale>
          <a:sx n="100" d="100"/>
          <a:sy n="100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duru, Raju IDI63X" userId="d8c4c54e-792b-4728-ba18-36787d9218e6" providerId="ADAL" clId="{336128D2-A474-4FE2-802F-901E9A61E2C8}"/>
    <pc:docChg chg="modSld">
      <pc:chgData name="Konduru, Raju IDI63X" userId="d8c4c54e-792b-4728-ba18-36787d9218e6" providerId="ADAL" clId="{336128D2-A474-4FE2-802F-901E9A61E2C8}" dt="2024-03-27T05:10:51.449" v="1" actId="6549"/>
      <pc:docMkLst>
        <pc:docMk/>
      </pc:docMkLst>
      <pc:sldChg chg="modSp mod">
        <pc:chgData name="Konduru, Raju IDI63X" userId="d8c4c54e-792b-4728-ba18-36787d9218e6" providerId="ADAL" clId="{336128D2-A474-4FE2-802F-901E9A61E2C8}" dt="2024-03-27T05:10:51.449" v="1" actId="6549"/>
        <pc:sldMkLst>
          <pc:docMk/>
          <pc:sldMk cId="2964227638" sldId="270"/>
        </pc:sldMkLst>
        <pc:graphicFrameChg chg="modGraphic">
          <ac:chgData name="Konduru, Raju IDI63X" userId="d8c4c54e-792b-4728-ba18-36787d9218e6" providerId="ADAL" clId="{336128D2-A474-4FE2-802F-901E9A61E2C8}" dt="2024-03-27T05:10:51.449" v="1" actId="6549"/>
          <ac:graphicFrameMkLst>
            <pc:docMk/>
            <pc:sldMk cId="2964227638" sldId="270"/>
            <ac:graphicFrameMk id="13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D13B64-52E4-419C-B1B8-E8E557278CC4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E756A-71C4-4EF9-8F7C-B1FF48E66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424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Musleh image on the top right will change according to incident pattern, MSE3 will provide you with the image as per the pattern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What happened: A short description should be provided without mentioning names of contractors or individuals.  You should include, what happened, to who (by job title) and what injuries this resulted in.  Nothing more!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Initial Finding: Four to five bullet points highlighting the initial main findings from the investigation.  Remember the target audience is the front-line staff so this should be written in simple terms in a way that everyone can understand.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Learnings: Four to five learning message in the form of questionnaires linked with initial findings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strap line should be the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main learning point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you want to get across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The images should be self explanatory, what went wrong (if you create a reconstruction please ensure you do not put people at risk) and below how it should be done.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EE756A-71C4-4EF9-8F7C-B1FF48E661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42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7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77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03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693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5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6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116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63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21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9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6AEF2-20D4-7547-BF78-1F3F36FB60DC}" type="datetimeFigureOut">
              <a:rPr lang="en-US" smtClean="0"/>
              <a:t>27/03/2024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" y="0"/>
            <a:ext cx="386367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6" y="6117536"/>
            <a:ext cx="2340723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1072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916638" y="77218"/>
            <a:ext cx="8876375" cy="535531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Learning From Incident - </a:t>
            </a:r>
            <a:r>
              <a:rPr lang="en-GB" sz="3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First Alert</a:t>
            </a:r>
            <a:endParaRPr lang="en-GB" sz="28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303599" y="2127268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What Happened: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2847" y="2510245"/>
            <a:ext cx="854586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While field operator was inside the boundary of Sulphur blocking area to remove the build-up Sulphur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using his right foot, he stepped on a thin crust of solid Sulphur which was not completely solidified underneath and his foots exposed to hot liquid Sulphur resulted in burn injuries on both ankles. </a:t>
            </a:r>
            <a:r>
              <a:rPr lang="en-GB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He was initially treated at PDO Yibal clinic before being referred to Nizwa Hospital where revealed 2nd degree burn in the ankle. </a:t>
            </a:r>
            <a:endParaRPr lang="en-US" sz="14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0060827"/>
              </p:ext>
            </p:extLst>
          </p:nvPr>
        </p:nvGraphicFramePr>
        <p:xfrm>
          <a:off x="1916638" y="652190"/>
          <a:ext cx="8876375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9569">
                  <a:extLst>
                    <a:ext uri="{9D8B030D-6E8A-4147-A177-3AD203B41FA5}">
                      <a16:colId xmlns:a16="http://schemas.microsoft.com/office/drawing/2014/main" val="4136576419"/>
                    </a:ext>
                  </a:extLst>
                </a:gridCol>
                <a:gridCol w="1411183">
                  <a:extLst>
                    <a:ext uri="{9D8B030D-6E8A-4147-A177-3AD203B41FA5}">
                      <a16:colId xmlns:a16="http://schemas.microsoft.com/office/drawing/2014/main" val="425046032"/>
                    </a:ext>
                  </a:extLst>
                </a:gridCol>
                <a:gridCol w="986319">
                  <a:extLst>
                    <a:ext uri="{9D8B030D-6E8A-4147-A177-3AD203B41FA5}">
                      <a16:colId xmlns:a16="http://schemas.microsoft.com/office/drawing/2014/main" val="4255786960"/>
                    </a:ext>
                  </a:extLst>
                </a:gridCol>
                <a:gridCol w="1232899">
                  <a:extLst>
                    <a:ext uri="{9D8B030D-6E8A-4147-A177-3AD203B41FA5}">
                      <a16:colId xmlns:a16="http://schemas.microsoft.com/office/drawing/2014/main" val="2009492886"/>
                    </a:ext>
                  </a:extLst>
                </a:gridCol>
                <a:gridCol w="1315092">
                  <a:extLst>
                    <a:ext uri="{9D8B030D-6E8A-4147-A177-3AD203B41FA5}">
                      <a16:colId xmlns:a16="http://schemas.microsoft.com/office/drawing/2014/main" val="1090560065"/>
                    </a:ext>
                  </a:extLst>
                </a:gridCol>
                <a:gridCol w="2761313">
                  <a:extLst>
                    <a:ext uri="{9D8B030D-6E8A-4147-A177-3AD203B41FA5}">
                      <a16:colId xmlns:a16="http://schemas.microsoft.com/office/drawing/2014/main" val="4048325790"/>
                    </a:ext>
                  </a:extLst>
                </a:gridCol>
              </a:tblGrid>
              <a:tr h="285766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latin typeface="+mj-lt"/>
                        </a:rPr>
                        <a:t>PIM #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1150055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Date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09.02.2023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Direct / Depart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6748105"/>
                  </a:ext>
                </a:extLst>
              </a:tr>
              <a:tr h="285766">
                <a:tc>
                  <a:txBody>
                    <a:bodyPr/>
                    <a:lstStyle/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Incident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itchFamily="34" charset="0"/>
                        </a:rPr>
                        <a:t>LTI#01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dirty="0"/>
                        <a:t>15:00 hrs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Yibal Khuff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6305567"/>
                  </a:ext>
                </a:extLst>
              </a:tr>
              <a:tr h="377533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Chemical Burn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Contractor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0"/>
                        <a:t> </a:t>
                      </a:r>
                      <a:endParaRPr lang="en-US" sz="1300" b="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noProof="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Activity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Sulphur Pouring</a:t>
                      </a:r>
                    </a:p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b="0" kern="1200" noProof="0" dirty="0">
                        <a:solidFill>
                          <a:schemeClr val="dk1"/>
                        </a:solidFill>
                        <a:highlight>
                          <a:srgbClr val="FFFF00"/>
                        </a:highlight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593395"/>
                  </a:ext>
                </a:extLst>
              </a:tr>
            </a:tbl>
          </a:graphicData>
        </a:graphic>
      </p:graphicFrame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2047638" y="1706637"/>
            <a:ext cx="8614373" cy="338554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Calibri Light" panose="020F0302020204030204"/>
                <a:ea typeface="+mn-ea"/>
                <a:cs typeface="Calibri" pitchFamily="34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D38B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Audience: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47B715-5C32-4379-84C8-46A5B939CA2A}"/>
              </a:ext>
            </a:extLst>
          </p:cNvPr>
          <p:cNvSpPr txBox="1"/>
          <p:nvPr/>
        </p:nvSpPr>
        <p:spPr>
          <a:xfrm>
            <a:off x="2720083" y="6495471"/>
            <a:ext cx="5365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b="1" dirty="0">
                <a:solidFill>
                  <a:schemeClr val="tx1"/>
                </a:solidFill>
                <a:latin typeface="Calibri Light" panose="020F0302020204030204"/>
              </a:rPr>
              <a:t>In case of an emergency please call PDO Emergency Number (Toll Free): </a:t>
            </a:r>
            <a:r>
              <a:rPr lang="en-US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2467-5555</a:t>
            </a:r>
            <a:endParaRPr lang="en-US" sz="1400" b="1" dirty="0">
              <a:solidFill>
                <a:srgbClr val="58595B"/>
              </a:solidFill>
              <a:latin typeface="Calibri Light" panose="020F0302020204030204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0A5CFB7-AB08-402F-A488-07B19E9AD9F7}"/>
              </a:ext>
            </a:extLst>
          </p:cNvPr>
          <p:cNvSpPr txBox="1"/>
          <p:nvPr/>
        </p:nvSpPr>
        <p:spPr>
          <a:xfrm rot="16200000">
            <a:off x="-145372" y="763334"/>
            <a:ext cx="1333077" cy="253916"/>
          </a:xfrm>
          <a:prstGeom prst="rect">
            <a:avLst/>
          </a:prstGeom>
          <a:noFill/>
        </p:spPr>
        <p:txBody>
          <a:bodyPr wrap="square" lIns="68580" tIns="34290" rIns="68580" bIns="34290" rtlCol="0">
            <a:noAutofit/>
          </a:bodyPr>
          <a:lstStyle/>
          <a:p>
            <a:pPr algn="ctr"/>
            <a:r>
              <a:rPr lang="en-US" sz="1500" dirty="0">
                <a:solidFill>
                  <a:schemeClr val="bg1"/>
                </a:solidFill>
              </a:rPr>
              <a:t>Prevent</a:t>
            </a:r>
          </a:p>
        </p:txBody>
      </p:sp>
      <p:sp>
        <p:nvSpPr>
          <p:cNvPr id="35" name="Rectangle 17">
            <a:extLst>
              <a:ext uri="{FF2B5EF4-FFF2-40B4-BE49-F238E27FC236}">
                <a16:creationId xmlns:a16="http://schemas.microsoft.com/office/drawing/2014/main" id="{52258D6B-D1CE-4063-85C9-AFC0CFF35F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47" y="4827909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Learnings:</a:t>
            </a:r>
          </a:p>
        </p:txBody>
      </p:sp>
      <p:sp>
        <p:nvSpPr>
          <p:cNvPr id="36" name="Rectangle 17">
            <a:extLst>
              <a:ext uri="{FF2B5EF4-FFF2-40B4-BE49-F238E27FC236}">
                <a16:creationId xmlns:a16="http://schemas.microsoft.com/office/drawing/2014/main" id="{6EF339D8-4E46-422C-8BFC-03E46E35F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095" y="3513517"/>
            <a:ext cx="191795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Initial </a:t>
            </a: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Findings:</a:t>
            </a:r>
          </a:p>
        </p:txBody>
      </p:sp>
      <p:sp>
        <p:nvSpPr>
          <p:cNvPr id="37" name="Rectangle 1">
            <a:extLst>
              <a:ext uri="{FF2B5EF4-FFF2-40B4-BE49-F238E27FC236}">
                <a16:creationId xmlns:a16="http://schemas.microsoft.com/office/drawing/2014/main" id="{AE8273E9-CD3B-4A1D-88F1-31D29526B0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598" y="3743454"/>
            <a:ext cx="8316527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Sulphur </a:t>
            </a: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was hot and not completely solidified.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Field Operator was trying to drag the solid portion of Sulphur using his right foot.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Field Operator was using the normal PPE which are not suitable for the liquid /molten Sulphur.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Lack of  supervision and intervention.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Non availability of Safety Signages/Cautions for hazards (Hot Sulphur Hazards/Mandatory PPE).</a:t>
            </a:r>
          </a:p>
        </p:txBody>
      </p:sp>
      <p:sp>
        <p:nvSpPr>
          <p:cNvPr id="38" name="Rectangle 1">
            <a:extLst>
              <a:ext uri="{FF2B5EF4-FFF2-40B4-BE49-F238E27FC236}">
                <a16:creationId xmlns:a16="http://schemas.microsoft.com/office/drawing/2014/main" id="{4D4D9B9C-D08B-49B5-A2A2-29777BE26A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47" y="5058742"/>
            <a:ext cx="833727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the work is effectively supervised ?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ensure correct PPE is worn?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What process do you have in place to ensure the operators are aware of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itchFamily="34" charset="0"/>
              </a:rPr>
              <a:t>hazard associated  with the task 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4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How do you effectively manage risk associated with Sulphur block access? 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D21A8C-30CC-4548-8EF8-499FFD5D7726}"/>
              </a:ext>
            </a:extLst>
          </p:cNvPr>
          <p:cNvSpPr txBox="1"/>
          <p:nvPr/>
        </p:nvSpPr>
        <p:spPr>
          <a:xfrm>
            <a:off x="303598" y="6126139"/>
            <a:ext cx="8525113" cy="369332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800" b="1" dirty="0">
                <a:solidFill>
                  <a:srgbClr val="FFFF00"/>
                </a:solidFill>
                <a:latin typeface="Tahoma" pitchFamily="34" charset="0"/>
                <a:ea typeface="MS PGothic" pitchFamily="34" charset="-128"/>
              </a:rPr>
              <a:t>Adhere to Safe Operating Procedure (SOP) 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B097645-209D-4B2F-B121-5A6FFC203D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77" y="116406"/>
            <a:ext cx="1800761" cy="1405756"/>
          </a:xfrm>
          <a:prstGeom prst="rect">
            <a:avLst/>
          </a:prstGeom>
        </p:spPr>
      </p:pic>
      <p:pic>
        <p:nvPicPr>
          <p:cNvPr id="6" name="Picture 5" descr="A person wearing a safety vest&#10;&#10;Description automatically generated with medium confidence">
            <a:extLst>
              <a:ext uri="{FF2B5EF4-FFF2-40B4-BE49-F238E27FC236}">
                <a16:creationId xmlns:a16="http://schemas.microsoft.com/office/drawing/2014/main" id="{4814CB9C-8CCC-46CC-A94F-1EF8AA856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5" y="-40865"/>
            <a:ext cx="1773391" cy="1773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38DDA15-191F-4C4B-B066-A1032591E4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0215" y="2205358"/>
            <a:ext cx="1483744" cy="1995380"/>
          </a:xfrm>
          <a:prstGeom prst="rect">
            <a:avLst/>
          </a:prstGeom>
        </p:spPr>
      </p:pic>
      <p:pic>
        <p:nvPicPr>
          <p:cNvPr id="21" name="Picture 20" descr="A picture containing outdoor, sky, sand, sandy&#10;&#10;Description automatically generated">
            <a:extLst>
              <a:ext uri="{FF2B5EF4-FFF2-40B4-BE49-F238E27FC236}">
                <a16:creationId xmlns:a16="http://schemas.microsoft.com/office/drawing/2014/main" id="{1B86C3E9-73BD-413C-8EEF-3CBFD25B2C2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74197" y="2205358"/>
            <a:ext cx="1570605" cy="1995380"/>
          </a:xfrm>
          <a:prstGeom prst="rect">
            <a:avLst/>
          </a:prstGeom>
        </p:spPr>
      </p:pic>
      <p:grpSp>
        <p:nvGrpSpPr>
          <p:cNvPr id="23" name="Group 131">
            <a:extLst>
              <a:ext uri="{FF2B5EF4-FFF2-40B4-BE49-F238E27FC236}">
                <a16:creationId xmlns:a16="http://schemas.microsoft.com/office/drawing/2014/main" id="{B05DE0A9-B0CC-4D6E-BFA7-55AD966FDB78}"/>
              </a:ext>
            </a:extLst>
          </p:cNvPr>
          <p:cNvGrpSpPr>
            <a:grpSpLocks/>
          </p:cNvGrpSpPr>
          <p:nvPr/>
        </p:nvGrpSpPr>
        <p:grpSpPr bwMode="auto">
          <a:xfrm>
            <a:off x="10134961" y="3448049"/>
            <a:ext cx="286473" cy="463493"/>
            <a:chOff x="3504" y="544"/>
            <a:chExt cx="2287" cy="1855"/>
          </a:xfrm>
        </p:grpSpPr>
        <p:sp>
          <p:nvSpPr>
            <p:cNvPr id="24" name="Line 129">
              <a:extLst>
                <a:ext uri="{FF2B5EF4-FFF2-40B4-BE49-F238E27FC236}">
                  <a16:creationId xmlns:a16="http://schemas.microsoft.com/office/drawing/2014/main" id="{DF43A1B9-5D4B-47E5-9000-0D336C1DDF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" name="Line 130">
              <a:extLst>
                <a:ext uri="{FF2B5EF4-FFF2-40B4-BE49-F238E27FC236}">
                  <a16:creationId xmlns:a16="http://schemas.microsoft.com/office/drawing/2014/main" id="{0B586313-5629-4F2B-B0A4-42A0E61E5E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defTabSz="778472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043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9" name="Picture 8" descr="A picture containing outdoor, sky, water, person&#10;&#10;Description automatically generated">
            <a:extLst>
              <a:ext uri="{FF2B5EF4-FFF2-40B4-BE49-F238E27FC236}">
                <a16:creationId xmlns:a16="http://schemas.microsoft.com/office/drawing/2014/main" id="{9FB252F4-DAC8-4DFD-AFE4-2CFB98C0D9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0215" y="4235695"/>
            <a:ext cx="3119725" cy="1698263"/>
          </a:xfrm>
          <a:prstGeom prst="rect">
            <a:avLst/>
          </a:prstGeom>
        </p:spPr>
      </p:pic>
      <p:sp>
        <p:nvSpPr>
          <p:cNvPr id="26" name="Freeform 132">
            <a:extLst>
              <a:ext uri="{FF2B5EF4-FFF2-40B4-BE49-F238E27FC236}">
                <a16:creationId xmlns:a16="http://schemas.microsoft.com/office/drawing/2014/main" id="{5142A729-7D58-49E3-A729-54CD6FDC42D7}"/>
              </a:ext>
            </a:extLst>
          </p:cNvPr>
          <p:cNvSpPr>
            <a:spLocks/>
          </p:cNvSpPr>
          <p:nvPr/>
        </p:nvSpPr>
        <p:spPr bwMode="auto">
          <a:xfrm>
            <a:off x="11022648" y="4523833"/>
            <a:ext cx="389172" cy="389172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pPr defTabSz="7784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043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22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Id xmlns="4880e4f8-4b7d-4bdd-91e3-e10d47036eca">92755</DocId>
    <Language xmlns="4880e4f8-4b7d-4bdd-91e3-e10d47036eca">English</Language>
    <wic_System_Copyright xmlns="http://schemas.microsoft.com/sharepoint/v3/fields" xsi:nil="true"/>
    <ImageCreateDate xmlns="4880E4F8-4B7D-4BDD-91E3-E10D47036E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5568808217e8896a20d35b78a187a54b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95b9b289a8e8f4d106e4c69b136198e4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"/>
          <xsd:enumeration value="Arabic"/>
          <xsd:enumeration value="Hindi"/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AB70CDC-3AD2-4CF6-B220-31C017A70D97}">
  <ds:schemaRefs>
    <ds:schemaRef ds:uri="http://schemas.microsoft.com/office/2006/metadata/properties"/>
    <ds:schemaRef ds:uri="http://schemas.microsoft.com/office/infopath/2007/PartnerControls"/>
    <ds:schemaRef ds:uri="4880e4f8-4b7d-4bdd-91e3-e10d47036eca"/>
    <ds:schemaRef ds:uri="http://schemas.microsoft.com/sharepoint/v3/fields"/>
    <ds:schemaRef ds:uri="4880E4F8-4B7D-4BDD-91E3-E10D47036ECA"/>
  </ds:schemaRefs>
</ds:datastoreItem>
</file>

<file path=customXml/itemProps2.xml><?xml version="1.0" encoding="utf-8"?>
<ds:datastoreItem xmlns:ds="http://schemas.openxmlformats.org/officeDocument/2006/customXml" ds:itemID="{1FA63888-1EDB-44B5-8266-160A9402C60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9E40A2-6413-4036-9C0D-604358BD5931}"/>
</file>

<file path=docProps/app.xml><?xml version="1.0" encoding="utf-8"?>
<Properties xmlns="http://schemas.openxmlformats.org/officeDocument/2006/extended-properties" xmlns:vt="http://schemas.openxmlformats.org/officeDocument/2006/docPropsVTypes">
  <TotalTime>308</TotalTime>
  <Words>433</Words>
  <Application>Microsoft Office PowerPoint</Application>
  <PresentationFormat>Widescreen</PresentationFormat>
  <Paragraphs>43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Times New Roman</vt:lpstr>
      <vt:lpstr>Wingdings</vt:lpstr>
      <vt:lpstr>1_Office Theme</vt:lpstr>
      <vt:lpstr>Learning From Incident - First Alert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LTI#01-Enersul- Chemical Burn Yibal Khuff</dc:title>
  <dc:creator>Balushi, Sumaiya MSE36</dc:creator>
  <cp:lastModifiedBy>Konduru, Raju IDI63X</cp:lastModifiedBy>
  <cp:revision>33</cp:revision>
  <dcterms:created xsi:type="dcterms:W3CDTF">2023-01-18T05:52:34Z</dcterms:created>
  <dcterms:modified xsi:type="dcterms:W3CDTF">2024-03-27T05:10:52Z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