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3792" autoAdjust="0"/>
  </p:normalViewPr>
  <p:slideViewPr>
    <p:cSldViewPr snapToGrid="0">
      <p:cViewPr varScale="1">
        <p:scale>
          <a:sx n="114" d="100"/>
          <a:sy n="114" d="100"/>
        </p:scale>
        <p:origin x="3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512E3D29-2839-4646-893F-634235F143CE}"/>
    <pc:docChg chg="modSld">
      <pc:chgData name="Konduru, Raju IDI63X" userId="d8c4c54e-792b-4728-ba18-36787d9218e6" providerId="ADAL" clId="{512E3D29-2839-4646-893F-634235F143CE}" dt="2024-03-27T04:58:48.560" v="1" actId="6549"/>
      <pc:docMkLst>
        <pc:docMk/>
      </pc:docMkLst>
      <pc:sldChg chg="modSp mod">
        <pc:chgData name="Konduru, Raju IDI63X" userId="d8c4c54e-792b-4728-ba18-36787d9218e6" providerId="ADAL" clId="{512E3D29-2839-4646-893F-634235F143CE}" dt="2024-03-27T04:58:48.560" v="1" actId="6549"/>
        <pc:sldMkLst>
          <pc:docMk/>
          <pc:sldMk cId="2964227638" sldId="270"/>
        </pc:sldMkLst>
        <pc:graphicFrameChg chg="modGraphic">
          <ac:chgData name="Konduru, Raju IDI63X" userId="d8c4c54e-792b-4728-ba18-36787d9218e6" providerId="ADAL" clId="{512E3D29-2839-4646-893F-634235F143CE}" dt="2024-03-27T04:58:48.560"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EAE3C10-1977-EB61-66FA-FA68B8823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4646" y="4108023"/>
            <a:ext cx="1686097" cy="1413219"/>
          </a:xfrm>
          <a:prstGeom prst="rect">
            <a:avLst/>
          </a:prstGeom>
        </p:spPr>
      </p:pic>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64658" y="198848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102367302"/>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1162133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tx1"/>
                          </a:solidFill>
                          <a:latin typeface="+mn-lt"/>
                          <a:ea typeface="+mn-ea"/>
                          <a:cs typeface="Calibri" pitchFamily="34" charset="0"/>
                        </a:rPr>
                        <a:t>14.01.2024</a:t>
                      </a:r>
                      <a:endParaRPr lang="en-US" sz="1300" b="0" kern="1200" dirty="0">
                        <a:solidFill>
                          <a:schemeClr val="tx1"/>
                        </a:solidFill>
                        <a:latin typeface="+mn-lt"/>
                        <a:ea typeface="+mn-ea"/>
                        <a:cs typeface="Calibri" pitchFamily="34" charset="0"/>
                      </a:endParaRP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n-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LTI#02&amp; LTI</a:t>
                      </a:r>
                      <a:r>
                        <a:rPr lang="ar-OM" sz="1300" b="0" kern="1200" dirty="0">
                          <a:solidFill>
                            <a:schemeClr val="tx1"/>
                          </a:solidFill>
                          <a:latin typeface="+mn-lt"/>
                          <a:ea typeface="+mn-ea"/>
                          <a:cs typeface="Calibri" pitchFamily="34" charset="0"/>
                        </a:rPr>
                        <a:t>#</a:t>
                      </a:r>
                      <a:r>
                        <a:rPr lang="en-US" sz="1300" b="0" kern="1200" dirty="0">
                          <a:solidFill>
                            <a:schemeClr val="tx1"/>
                          </a:solidFill>
                          <a:latin typeface="+mn-lt"/>
                          <a:ea typeface="+mn-ea"/>
                          <a:cs typeface="Calibri" pitchFamily="34" charset="0"/>
                        </a:rPr>
                        <a:t>03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14:16 PM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err="1">
                          <a:solidFill>
                            <a:schemeClr val="tx1"/>
                          </a:solidFill>
                          <a:latin typeface="+mn-lt"/>
                          <a:ea typeface="+mn-ea"/>
                          <a:cs typeface="Calibri" pitchFamily="34" charset="0"/>
                        </a:rPr>
                        <a:t>Qarn</a:t>
                      </a:r>
                      <a:r>
                        <a:rPr lang="en-GB" sz="1300" b="0" kern="1200" dirty="0">
                          <a:solidFill>
                            <a:schemeClr val="tx1"/>
                          </a:solidFill>
                          <a:latin typeface="+mn-lt"/>
                          <a:ea typeface="+mn-ea"/>
                          <a:cs typeface="Calibri" pitchFamily="34" charset="0"/>
                        </a:rPr>
                        <a:t> </a:t>
                      </a:r>
                      <a:r>
                        <a:rPr lang="en-GB" sz="1300" b="0" kern="1200" dirty="0" err="1">
                          <a:solidFill>
                            <a:schemeClr val="tx1"/>
                          </a:solidFill>
                          <a:latin typeface="+mn-lt"/>
                          <a:ea typeface="+mn-ea"/>
                          <a:cs typeface="Calibri" pitchFamily="34" charset="0"/>
                        </a:rPr>
                        <a:t>Alam</a:t>
                      </a:r>
                      <a:endParaRPr lang="en-US" sz="1300" b="0" kern="1200" dirty="0">
                        <a:solidFill>
                          <a:schemeClr val="tx1"/>
                        </a:solidFill>
                        <a:latin typeface="+mn-lt"/>
                        <a:ea typeface="+mn-ea"/>
                        <a:cs typeface="Calibri" pitchFamily="34" charset="0"/>
                      </a:endParaRP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MVI</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n-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Driving</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05276" y="1678471"/>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429258" y="4192668"/>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38864" y="6215430"/>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dirty="0">
                <a:solidFill>
                  <a:srgbClr val="FFFF00"/>
                </a:solidFill>
                <a:latin typeface="Tahoma" pitchFamily="34" charset="0"/>
                <a:ea typeface="MS PGothic" pitchFamily="34" charset="-128"/>
              </a:rPr>
              <a:t>Comply with the speed limits and stay alert while driving</a:t>
            </a:r>
            <a:endParaRPr lang="en-US" b="1" dirty="0">
              <a:solidFill>
                <a:srgbClr val="FFFF00"/>
              </a:solidFill>
              <a:latin typeface="Tahoma" pitchFamily="34" charset="0"/>
              <a:ea typeface="MS PGothic" pitchFamily="34" charset="-128"/>
            </a:endParaRP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456926" y="4453250"/>
            <a:ext cx="8287234" cy="738664"/>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The pickup was travelling at a speed of 101km/hr.</a:t>
            </a:r>
          </a:p>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The speed limit for the diversion road was 40km/hr.</a:t>
            </a:r>
          </a:p>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The pickup vehicle drove onto the oncoming lane with no signs of braking.</a:t>
            </a:r>
          </a:p>
        </p:txBody>
      </p:sp>
      <p:sp>
        <p:nvSpPr>
          <p:cNvPr id="19" name="TextBox 18">
            <a:extLst>
              <a:ext uri="{FF2B5EF4-FFF2-40B4-BE49-F238E27FC236}">
                <a16:creationId xmlns:a16="http://schemas.microsoft.com/office/drawing/2014/main" id="{DC694FA2-FD8D-08C8-4637-D9737BFCF521}"/>
              </a:ext>
            </a:extLst>
          </p:cNvPr>
          <p:cNvSpPr txBox="1"/>
          <p:nvPr/>
        </p:nvSpPr>
        <p:spPr>
          <a:xfrm>
            <a:off x="425933" y="5434456"/>
            <a:ext cx="8823792" cy="738664"/>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How do you ensure that drivers are aware of speed limits on new routes/roads?</a:t>
            </a:r>
          </a:p>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How do you know that drivers are well rested before commencing a journey?</a:t>
            </a:r>
          </a:p>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As a driver, what steps do you take to ensure your safety while driving?</a:t>
            </a:r>
          </a:p>
        </p:txBody>
      </p:sp>
      <p:sp>
        <p:nvSpPr>
          <p:cNvPr id="21" name="TextBox 20">
            <a:extLst>
              <a:ext uri="{FF2B5EF4-FFF2-40B4-BE49-F238E27FC236}">
                <a16:creationId xmlns:a16="http://schemas.microsoft.com/office/drawing/2014/main" id="{8557DD31-92D5-7461-406A-80C5DB4A49C5}"/>
              </a:ext>
            </a:extLst>
          </p:cNvPr>
          <p:cNvSpPr txBox="1"/>
          <p:nvPr/>
        </p:nvSpPr>
        <p:spPr>
          <a:xfrm>
            <a:off x="9475632" y="5780641"/>
            <a:ext cx="2344253" cy="523220"/>
          </a:xfrm>
          <a:prstGeom prst="rect">
            <a:avLst/>
          </a:prstGeom>
          <a:noFill/>
        </p:spPr>
        <p:txBody>
          <a:bodyPr wrap="square" rtlCol="0">
            <a:spAutoFit/>
          </a:bodyPr>
          <a:lstStyle/>
          <a:p>
            <a:pPr algn="ctr"/>
            <a:r>
              <a:rPr lang="en-US" sz="900" dirty="0"/>
              <a:t>Follow the driving life saving rules and </a:t>
            </a:r>
            <a:r>
              <a:rPr lang="en-US" sz="900" dirty="0" err="1"/>
              <a:t>aintain</a:t>
            </a:r>
            <a:r>
              <a:rPr lang="en-US" sz="900" dirty="0"/>
              <a:t> the correct lanes while driving</a:t>
            </a:r>
          </a:p>
          <a:p>
            <a:pPr algn="ctr"/>
            <a:endParaRPr lang="en-US" sz="1000" dirty="0">
              <a:solidFill>
                <a:srgbClr val="C00000"/>
              </a:solidFill>
            </a:endParaRP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456926" y="2442249"/>
            <a:ext cx="858795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effectLst/>
                <a:ea typeface="Calibri" panose="020F0502020204030204" pitchFamily="34" charset="0"/>
              </a:rPr>
              <a:t>On 14.1.2024 at approximately 14:16hrs, A pickup vehicle driven by the BST surveyor was involved in a collision with a mobile crane operated by STS. The pickup was </a:t>
            </a:r>
            <a:r>
              <a:rPr lang="en-US" sz="1400" dirty="0" err="1">
                <a:effectLst/>
                <a:ea typeface="Calibri" panose="020F0502020204030204" pitchFamily="34" charset="0"/>
              </a:rPr>
              <a:t>en</a:t>
            </a:r>
            <a:r>
              <a:rPr lang="en-US" sz="1400" dirty="0">
                <a:effectLst/>
                <a:ea typeface="Calibri" panose="020F0502020204030204" pitchFamily="34" charset="0"/>
              </a:rPr>
              <a:t>-route from </a:t>
            </a:r>
            <a:r>
              <a:rPr lang="en-US" sz="1400" dirty="0" err="1">
                <a:effectLst/>
                <a:ea typeface="Calibri" panose="020F0502020204030204" pitchFamily="34" charset="0"/>
              </a:rPr>
              <a:t>Saih</a:t>
            </a:r>
            <a:r>
              <a:rPr lang="en-US" sz="1400" dirty="0">
                <a:effectLst/>
                <a:ea typeface="Calibri" panose="020F0502020204030204" pitchFamily="34" charset="0"/>
              </a:rPr>
              <a:t> </a:t>
            </a:r>
            <a:r>
              <a:rPr lang="en-US" sz="1400" dirty="0" err="1">
                <a:effectLst/>
                <a:ea typeface="Calibri" panose="020F0502020204030204" pitchFamily="34" charset="0"/>
              </a:rPr>
              <a:t>Rawl</a:t>
            </a:r>
            <a:r>
              <a:rPr lang="en-US" sz="1400" dirty="0">
                <a:effectLst/>
                <a:ea typeface="Calibri" panose="020F0502020204030204" pitchFamily="34" charset="0"/>
              </a:rPr>
              <a:t> towards Qarn Alam on a diversion road after delivering food to his crew members at site. At around 14:14Hrs approximately 2Km away from Qarn Alam roundabout, the pickup veered onto the oncoming lane causing the front left corner of the pickup to collide with the front left corner of the STS crane approaching from Qarn Alam </a:t>
            </a:r>
            <a:r>
              <a:rPr lang="en-US" sz="1400">
                <a:effectLst/>
                <a:ea typeface="Calibri" panose="020F0502020204030204" pitchFamily="34" charset="0"/>
              </a:rPr>
              <a:t>side.</a:t>
            </a:r>
            <a:endParaRPr lang="en-US" sz="1400" dirty="0">
              <a:effectLst/>
              <a:ea typeface="Calibri" panose="020F0502020204030204" pitchFamily="34" charset="0"/>
            </a:endParaRPr>
          </a:p>
          <a:p>
            <a:pPr algn="just"/>
            <a:r>
              <a:rPr lang="en-US" sz="1400" dirty="0">
                <a:effectLst/>
                <a:ea typeface="Calibri" panose="020F0502020204030204" pitchFamily="34" charset="0"/>
              </a:rPr>
              <a:t>X-rays revealed a compound fracture to Surveyor left arm and simple fracture to his left leg and knee. The Crane operator sustained simple fracture to his left knee. The helper (pickup passenger) was treated for minor injuries. </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456926" y="5160227"/>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pic>
        <p:nvPicPr>
          <p:cNvPr id="17" name="Picture 16">
            <a:extLst>
              <a:ext uri="{FF2B5EF4-FFF2-40B4-BE49-F238E27FC236}">
                <a16:creationId xmlns:a16="http://schemas.microsoft.com/office/drawing/2014/main" id="{58F15724-437B-CCDB-1875-B480091BC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15662" y="223753"/>
            <a:ext cx="1278009" cy="1859306"/>
          </a:xfrm>
          <a:prstGeom prst="rect">
            <a:avLst/>
          </a:prstGeom>
        </p:spPr>
      </p:pic>
      <p:pic>
        <p:nvPicPr>
          <p:cNvPr id="23" name="Picture 22">
            <a:extLst>
              <a:ext uri="{FF2B5EF4-FFF2-40B4-BE49-F238E27FC236}">
                <a16:creationId xmlns:a16="http://schemas.microsoft.com/office/drawing/2014/main" id="{BA585518-102C-5873-A68F-E3500B4F5D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71777" y="2442625"/>
            <a:ext cx="3029344" cy="1600519"/>
          </a:xfrm>
          <a:prstGeom prst="rect">
            <a:avLst/>
          </a:prstGeom>
        </p:spPr>
      </p:pic>
      <p:sp>
        <p:nvSpPr>
          <p:cNvPr id="24" name="Rectangle 23">
            <a:extLst>
              <a:ext uri="{FF2B5EF4-FFF2-40B4-BE49-F238E27FC236}">
                <a16:creationId xmlns:a16="http://schemas.microsoft.com/office/drawing/2014/main" id="{27C6135E-3E60-7495-0407-62AB54D1CBB6}"/>
              </a:ext>
            </a:extLst>
          </p:cNvPr>
          <p:cNvSpPr/>
          <p:nvPr/>
        </p:nvSpPr>
        <p:spPr>
          <a:xfrm>
            <a:off x="11639628" y="3567532"/>
            <a:ext cx="547571" cy="51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55074" y="3711894"/>
            <a:ext cx="316678" cy="343597"/>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9" name="Rectangle 28">
            <a:extLst>
              <a:ext uri="{FF2B5EF4-FFF2-40B4-BE49-F238E27FC236}">
                <a16:creationId xmlns:a16="http://schemas.microsoft.com/office/drawing/2014/main" id="{381C2735-504A-8A37-5B27-68496658CF5E}"/>
              </a:ext>
            </a:extLst>
          </p:cNvPr>
          <p:cNvSpPr/>
          <p:nvPr/>
        </p:nvSpPr>
        <p:spPr>
          <a:xfrm>
            <a:off x="9237380" y="4535729"/>
            <a:ext cx="547571" cy="30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92812</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2.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3.xml><?xml version="1.0" encoding="utf-8"?>
<ds:datastoreItem xmlns:ds="http://schemas.openxmlformats.org/officeDocument/2006/customXml" ds:itemID="{7C5A16B4-2D0F-452D-8AA8-79AA90666E81}"/>
</file>

<file path=docProps/app.xml><?xml version="1.0" encoding="utf-8"?>
<Properties xmlns="http://schemas.openxmlformats.org/officeDocument/2006/extended-properties" xmlns:vt="http://schemas.openxmlformats.org/officeDocument/2006/docPropsVTypes">
  <TotalTime>1037</TotalTime>
  <Words>478</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LTI#02 - 1162133 - Sarooj - MVI Collision - 1st Alert</dc:title>
  <dc:creator>Balushi, Sumaiya MSE36</dc:creator>
  <cp:lastModifiedBy>Konduru, Raju IDI63X</cp:lastModifiedBy>
  <cp:revision>49</cp:revision>
  <dcterms:created xsi:type="dcterms:W3CDTF">2023-01-18T05:52:34Z</dcterms:created>
  <dcterms:modified xsi:type="dcterms:W3CDTF">2024-03-27T04:58:51Z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