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00"/>
    <a:srgbClr val="0000FF"/>
    <a:srgbClr val="FFC91D"/>
    <a:srgbClr val="FDD600"/>
    <a:srgbClr val="EAEAEA"/>
    <a:srgbClr val="F2F3D7"/>
    <a:srgbClr val="24A316"/>
    <a:srgbClr val="16942A"/>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249" autoAdjust="0"/>
  </p:normalViewPr>
  <p:slideViewPr>
    <p:cSldViewPr snapToGrid="0" snapToObjects="1">
      <p:cViewPr varScale="1">
        <p:scale>
          <a:sx n="98" d="100"/>
          <a:sy n="98" d="100"/>
        </p:scale>
        <p:origin x="186" y="96"/>
      </p:cViewPr>
      <p:guideLst/>
    </p:cSldViewPr>
  </p:slideViewPr>
  <p:notesTextViewPr>
    <p:cViewPr>
      <p:scale>
        <a:sx n="3" d="2"/>
        <a:sy n="3" d="2"/>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E8341AC-BC74-4FAA-A2BA-136D509060EF}" type="datetimeFigureOut">
              <a:rPr lang="en-US" smtClean="0">
                <a:latin typeface="Calibri" panose="020F0502020204030204" pitchFamily="34" charset="0"/>
              </a:rPr>
              <a:t>26/10/2022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EF51F27E-834E-4F26-A38E-D9AD78458120}" type="datetimeFigureOut">
              <a:rPr lang="en-US" smtClean="0"/>
              <a:pPr/>
              <a:t>26/10/2022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6"/>
            <a:ext cx="4993061" cy="466433"/>
          </a:xfrm>
          <a:prstGeom prst="rect">
            <a:avLst/>
          </a:prstGeom>
        </p:spPr>
        <p:txBody>
          <a:bodyPr vert="horz" lIns="93177" tIns="46589" rIns="93177" bIns="46589"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A short description should be provided without mentioning names of contractors or individuals.  You should include, what happened, to who (by job title) and what injuries this resulted in.  Nothing more!</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Four to five bullet points highlighting the main findings from the investigation.  Remember the target audience is the front line staff so this should be written in simple terms in a way that everyone can understand.</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The strap line should be the main point you want to get across</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defTabSz="931774">
              <a:defRPr/>
            </a:pPr>
            <a:r>
              <a:rPr lang="en-US" dirty="0">
                <a:solidFill>
                  <a:srgbClr val="000000"/>
                </a:solidFill>
              </a:rPr>
              <a:t>Confidential - Not to be shared outside of PDO/PDO contractors </a:t>
            </a:r>
          </a:p>
          <a:p>
            <a:pPr defTabSz="931774">
              <a:defRPr/>
            </a:pPr>
            <a:endParaRPr lang="en-US" dirty="0">
              <a:solidFill>
                <a:prstClr val="black"/>
              </a:solidFill>
            </a:endParaRPr>
          </a:p>
        </p:txBody>
      </p:sp>
      <p:sp>
        <p:nvSpPr>
          <p:cNvPr id="5" name="Slide Number Placeholder 4"/>
          <p:cNvSpPr>
            <a:spLocks noGrp="1"/>
          </p:cNvSpPr>
          <p:nvPr>
            <p:ph type="sldNum" sz="quarter" idx="5"/>
          </p:nvPr>
        </p:nvSpPr>
        <p:spPr/>
        <p:txBody>
          <a:bodyPr/>
          <a:lstStyle/>
          <a:p>
            <a:pPr defTabSz="931774">
              <a:defRPr/>
            </a:pPr>
            <a:fld id="{F88714CE-FB4E-4316-BED5-DE0DF6B1D8E5}" type="slidenum">
              <a:rPr lang="en-US">
                <a:solidFill>
                  <a:prstClr val="black"/>
                </a:solidFill>
              </a:rPr>
              <a:pPr defTabSz="931774">
                <a:defRPr/>
              </a:pPr>
              <a:t>1</a:t>
            </a:fld>
            <a:endParaRPr lang="en-US" dirty="0">
              <a:solidFill>
                <a:prstClr val="black"/>
              </a:solidFill>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177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177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3177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cid:1270a30d-3c21-4860-ab75-8a920878692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55776" y="1443714"/>
            <a:ext cx="8055926" cy="4939814"/>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342900" indent="-342900" algn="just">
              <a:defRPr/>
            </a:pPr>
            <a:r>
              <a:rPr lang="en-US" sz="1200" dirty="0"/>
              <a:t>At Approximately 9:40 am the Hoist 51;Welder was conducting minor repair activities to the handrail. The handrail was being</a:t>
            </a:r>
          </a:p>
          <a:p>
            <a:pPr marL="342900" indent="-342900" algn="just">
              <a:defRPr/>
            </a:pPr>
            <a:r>
              <a:rPr lang="en-US" sz="1200" dirty="0"/>
              <a:t>balanced on the ground by Welder outside Maintenance workshop, 1m meter away from the lifting basket. Whilst while welder was attempting to remove upper handrail pin using hammer, he lost balance causing him to fall forward with the Handrail towards lifting basket hitting his lower jaw. The fall caused damage and deformity of the teeth.</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a:buFont typeface="Arial" pitchFamily="34" charset="0"/>
              <a:buChar char="•"/>
              <a:defRPr/>
            </a:pPr>
            <a:r>
              <a:rPr lang="en-US" sz="1200" dirty="0">
                <a:solidFill>
                  <a:prstClr val="black"/>
                </a:solidFill>
                <a:latin typeface="Calibri" panose="020F0502020204030204" pitchFamily="34" charset="0"/>
                <a:cs typeface="Tahoma" pitchFamily="34" charset="0"/>
              </a:rPr>
              <a:t>No clear Procedure of the task </a:t>
            </a:r>
          </a:p>
          <a:p>
            <a:pPr>
              <a:buFont typeface="Arial" pitchFamily="34" charset="0"/>
              <a:buChar char="•"/>
              <a:defRPr/>
            </a:pPr>
            <a:r>
              <a:rPr lang="en-US" sz="1200" dirty="0">
                <a:solidFill>
                  <a:prstClr val="black"/>
                </a:solidFill>
                <a:latin typeface="Calibri" panose="020F0502020204030204" pitchFamily="34" charset="0"/>
                <a:cs typeface="Tahoma" pitchFamily="34" charset="0"/>
              </a:rPr>
              <a:t>Violation of Manual Handling heaving heavy of Monkey Board Handrail’s in order to remove pin</a:t>
            </a:r>
            <a:endParaRPr lang="en-US" sz="1200" dirty="0">
              <a:solidFill>
                <a:srgbClr val="0000FF"/>
              </a:solidFill>
              <a:latin typeface="Calibri" panose="020F0502020204030204" pitchFamily="34" charset="0"/>
              <a:cs typeface="Tahoma" pitchFamily="34" charset="0"/>
            </a:endParaRPr>
          </a:p>
          <a:p>
            <a:pPr>
              <a:buFont typeface="Arial" pitchFamily="34" charset="0"/>
              <a:buChar char="•"/>
              <a:defRPr/>
            </a:pPr>
            <a:r>
              <a:rPr lang="en-US" sz="1200" dirty="0">
                <a:solidFill>
                  <a:prstClr val="black"/>
                </a:solidFill>
                <a:latin typeface="Calibri" panose="020F0502020204030204" pitchFamily="34" charset="0"/>
                <a:cs typeface="Tahoma" pitchFamily="34" charset="0"/>
              </a:rPr>
              <a:t> Site supervisor’s Inadequate  Coordination</a:t>
            </a:r>
            <a:endParaRPr lang="en-US" sz="1200" dirty="0">
              <a:solidFill>
                <a:srgbClr val="0000FF"/>
              </a:solidFill>
              <a:latin typeface="Calibri" panose="020F0502020204030204" pitchFamily="34" charset="0"/>
              <a:cs typeface="Tahoma" pitchFamily="34" charset="0"/>
            </a:endParaRPr>
          </a:p>
          <a:p>
            <a:pPr>
              <a:buFont typeface="Arial" pitchFamily="34" charset="0"/>
              <a:buChar char="•"/>
              <a:defRPr/>
            </a:pPr>
            <a:r>
              <a:rPr lang="en-US" sz="1200" dirty="0">
                <a:solidFill>
                  <a:prstClr val="black"/>
                </a:solidFill>
                <a:latin typeface="Calibri" panose="020F0502020204030204" pitchFamily="34" charset="0"/>
                <a:cs typeface="Tahoma" pitchFamily="34" charset="0"/>
              </a:rPr>
              <a:t>Welder working alone</a:t>
            </a:r>
            <a:endParaRPr lang="en-US" sz="1200" dirty="0">
              <a:solidFill>
                <a:srgbClr val="0000FF"/>
              </a:solidFill>
              <a:latin typeface="Calibri" panose="020F0502020204030204" pitchFamily="34" charset="0"/>
              <a:cs typeface="Tahoma" pitchFamily="34" charset="0"/>
            </a:endParaRPr>
          </a:p>
          <a:p>
            <a:pPr>
              <a:buFont typeface="Arial" pitchFamily="34" charset="0"/>
              <a:buChar char="•"/>
              <a:defRPr/>
            </a:pPr>
            <a:r>
              <a:rPr lang="en-US" sz="1200" dirty="0">
                <a:solidFill>
                  <a:prstClr val="black"/>
                </a:solidFill>
                <a:latin typeface="Calibri" panose="020F0502020204030204" pitchFamily="34" charset="0"/>
                <a:cs typeface="Tahoma" pitchFamily="34" charset="0"/>
              </a:rPr>
              <a:t>Welder’s poor judgement </a:t>
            </a:r>
            <a:endParaRPr lang="en-US" sz="1200" dirty="0">
              <a:solidFill>
                <a:srgbClr val="0000FF"/>
              </a:solidFill>
              <a:latin typeface="Calibri" panose="020F0502020204030204" pitchFamily="34" charset="0"/>
              <a:cs typeface="Tahoma" pitchFamily="34" charset="0"/>
            </a:endParaRPr>
          </a:p>
          <a:p>
            <a:pPr>
              <a:buFont typeface="Arial" pitchFamily="34" charset="0"/>
              <a:buChar char="•"/>
              <a:defRPr/>
            </a:pPr>
            <a:r>
              <a:rPr lang="en-US" sz="1200" dirty="0">
                <a:solidFill>
                  <a:prstClr val="black"/>
                </a:solidFill>
                <a:latin typeface="Calibri" panose="020F0502020204030204" pitchFamily="34" charset="0"/>
                <a:cs typeface="Tahoma" pitchFamily="34" charset="0"/>
              </a:rPr>
              <a:t>Management and Supervisors’ Ineffective Monitoring and Supervision </a:t>
            </a:r>
          </a:p>
          <a:p>
            <a:pPr marL="0" marR="0" lvl="0" indent="0" algn="l" defTabSz="914400" rtl="0" eaLnBrk="1" fontAlgn="auto" latinLnBrk="0" hangingPunct="1">
              <a:lnSpc>
                <a:spcPct val="100000"/>
              </a:lnSpc>
              <a:spcBef>
                <a:spcPts val="0"/>
              </a:spcBef>
              <a:spcAft>
                <a:spcPts val="0"/>
              </a:spcAft>
              <a:buClrTx/>
              <a:buSzTx/>
              <a:tabLst/>
              <a:defRPr/>
            </a:pPr>
            <a:endParaRPr lang="en-US" sz="14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p>
          <a:p>
            <a:pPr marL="114300" indent="-114300" algn="just">
              <a:defRPr/>
            </a:pPr>
            <a:endParaRPr lang="en-US" sz="400" dirty="0">
              <a:solidFill>
                <a:srgbClr val="000000"/>
              </a:solidFill>
              <a:latin typeface="Calibri" panose="020F0502020204030204" pitchFamily="34" charset="0"/>
            </a:endParaRPr>
          </a:p>
          <a:p>
            <a:pPr marL="171450" indent="-171450">
              <a:buFont typeface="Wingdings" panose="05000000000000000000" pitchFamily="2" charset="2"/>
              <a:buChar char="§"/>
              <a:defRPr/>
            </a:pPr>
            <a:r>
              <a:rPr lang="en-US" sz="1200" dirty="0">
                <a:latin typeface="Calibri" panose="020F0502020204030204" pitchFamily="34" charset="0"/>
                <a:cs typeface="Tahoma" pitchFamily="34" charset="0"/>
              </a:rPr>
              <a:t>Prepare the clear procedure of  activities and follow-up </a:t>
            </a:r>
          </a:p>
          <a:p>
            <a:pPr marL="171450" indent="-171450">
              <a:buFont typeface="Wingdings" panose="05000000000000000000" pitchFamily="2" charset="2"/>
              <a:buChar char="§"/>
              <a:defRPr/>
            </a:pPr>
            <a:r>
              <a:rPr lang="en-US" sz="1200" dirty="0">
                <a:latin typeface="Calibri" panose="020F0502020204030204" pitchFamily="34" charset="0"/>
                <a:cs typeface="Tahoma" pitchFamily="34" charset="0"/>
              </a:rPr>
              <a:t>Always ensure to conduct Toolbox talks to the crew prior to start the work   </a:t>
            </a:r>
          </a:p>
          <a:p>
            <a:pPr marL="171450" indent="-171450">
              <a:buFont typeface="Wingdings" panose="05000000000000000000" pitchFamily="2" charset="2"/>
              <a:buChar char="§"/>
              <a:defRPr/>
            </a:pPr>
            <a:r>
              <a:rPr lang="en-US" sz="1200" dirty="0">
                <a:latin typeface="Calibri" panose="020F0502020204030204" pitchFamily="34" charset="0"/>
                <a:cs typeface="Tahoma" pitchFamily="34" charset="0"/>
              </a:rPr>
              <a:t>Always ensure the task is done in a safe in designated place </a:t>
            </a:r>
          </a:p>
          <a:p>
            <a:pPr marL="171450" indent="-171450">
              <a:buFont typeface="Wingdings" panose="05000000000000000000" pitchFamily="2" charset="2"/>
              <a:buChar char="§"/>
              <a:defRPr/>
            </a:pPr>
            <a:r>
              <a:rPr lang="en-US" sz="1200" dirty="0">
                <a:latin typeface="Calibri" panose="020F0502020204030204" pitchFamily="34" charset="0"/>
                <a:cs typeface="Tahoma" pitchFamily="34" charset="0"/>
              </a:rPr>
              <a:t>Always inspect the workplace condition prior to start work and remove any obstruction  </a:t>
            </a:r>
          </a:p>
          <a:p>
            <a:pPr marL="171450" indent="-171450">
              <a:buFont typeface="Wingdings" panose="05000000000000000000" pitchFamily="2" charset="2"/>
              <a:buChar char="§"/>
              <a:defRPr/>
            </a:pPr>
            <a:r>
              <a:rPr lang="en-US" sz="1200" dirty="0">
                <a:latin typeface="Calibri" panose="020F0502020204030204" pitchFamily="34" charset="0"/>
                <a:cs typeface="Tahoma" pitchFamily="34" charset="0"/>
              </a:rPr>
              <a:t>Ask your supervisor’s assistance  if the work is not possible to do by one person-</a:t>
            </a:r>
          </a:p>
          <a:p>
            <a:pPr marL="171450" indent="-171450">
              <a:buFont typeface="Wingdings" panose="05000000000000000000" pitchFamily="2" charset="2"/>
              <a:buChar char="§"/>
              <a:defRPr/>
            </a:pPr>
            <a:r>
              <a:rPr lang="en-US" sz="1200" dirty="0">
                <a:latin typeface="Calibri" panose="020F0502020204030204" pitchFamily="34" charset="0"/>
                <a:cs typeface="Tahoma" pitchFamily="34" charset="0"/>
              </a:rPr>
              <a:t>Ensure do not lift heavy load (more than 25kg) alone </a:t>
            </a:r>
          </a:p>
          <a:p>
            <a:pPr marL="171450" indent="-171450">
              <a:buFont typeface="Wingdings" panose="05000000000000000000" pitchFamily="2" charset="2"/>
              <a:buChar char="§"/>
              <a:defRPr/>
            </a:pPr>
            <a:r>
              <a:rPr lang="en-US" sz="1200" dirty="0">
                <a:latin typeface="Calibri" panose="020F0502020204030204" pitchFamily="34" charset="0"/>
                <a:cs typeface="Tahoma" pitchFamily="34" charset="0"/>
              </a:rPr>
              <a:t>Ensure there is a Continual monitoring by competent person </a:t>
            </a:r>
          </a:p>
          <a:p>
            <a:pPr marL="171450" indent="-171450">
              <a:buFont typeface="Wingdings" panose="05000000000000000000" pitchFamily="2" charset="2"/>
              <a:buChar char="§"/>
              <a:defRPr/>
            </a:pPr>
            <a:r>
              <a:rPr lang="en-US" sz="1200" dirty="0">
                <a:latin typeface="Calibri" panose="020F0502020204030204" pitchFamily="34" charset="0"/>
                <a:cs typeface="Tahoma" pitchFamily="34" charset="0"/>
              </a:rPr>
              <a:t>Always laydown handrail to remove or repair pin </a:t>
            </a:r>
          </a:p>
          <a:p>
            <a:pPr marL="0" marR="0" lvl="0" indent="0" algn="l" defTabSz="914400" rtl="0" eaLnBrk="1" fontAlgn="auto" latinLnBrk="0" hangingPunct="1">
              <a:lnSpc>
                <a:spcPct val="100000"/>
              </a:lnSpc>
              <a:spcBef>
                <a:spcPts val="0"/>
              </a:spcBef>
              <a:spcAft>
                <a:spcPts val="0"/>
              </a:spcAft>
              <a:buClrTx/>
              <a:buSzTx/>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55776" y="553429"/>
            <a:ext cx="11626955" cy="338554"/>
          </a:xfrm>
          <a:prstGeom prst="rect">
            <a:avLst/>
          </a:prstGeom>
          <a:noFill/>
          <a:ln w="9525">
            <a:noFill/>
            <a:miter lim="800000"/>
            <a:headEnd/>
            <a:tailEnd/>
          </a:ln>
        </p:spPr>
        <p:txBody>
          <a:bodyPr wrap="square">
            <a:spAutoFit/>
          </a:bodyPr>
          <a:lstStyle/>
          <a:p>
            <a:pPr marL="114300" lvl="0" indent="-114300" algn="ju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20</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/01/2022</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lang="en-GB" sz="1200" b="1" dirty="0">
                <a:solidFill>
                  <a:srgbClr val="4472C4"/>
                </a:solidFill>
                <a:latin typeface="Tahoma" pitchFamily="34" charset="0"/>
              </a:rPr>
              <a:t>LTI#02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chemeClr val="accent1"/>
                </a:solidFill>
                <a:effectLst/>
                <a:uLnTx/>
                <a:uFillTx/>
                <a:latin typeface="Tahoma" pitchFamily="34" charset="0"/>
                <a:ea typeface="+mn-ea"/>
                <a:cs typeface="+mn-cs"/>
              </a:rPr>
              <a:t>Drops</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200" b="1" i="0" u="none" strike="noStrike" kern="1200" cap="none" spc="0" normalizeH="0" baseline="0" noProof="0" dirty="0">
                <a:ln>
                  <a:noFill/>
                </a:ln>
                <a:solidFill>
                  <a:schemeClr val="accent1"/>
                </a:solidFill>
                <a:effectLst/>
                <a:uLnTx/>
                <a:uFillTx/>
                <a:latin typeface="Tahoma" pitchFamily="34" charset="0"/>
                <a:ea typeface="+mn-ea"/>
                <a:cs typeface="+mn-cs"/>
              </a:rPr>
              <a:t>C3P</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Drilling, 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999561" y="6304571"/>
            <a:ext cx="7512141" cy="338554"/>
          </a:xfrm>
          <a:prstGeom prst="rect">
            <a:avLst/>
          </a:prstGeom>
          <a:solidFill>
            <a:schemeClr val="accent1"/>
          </a:solidFill>
        </p:spPr>
        <p:txBody>
          <a:bodyPr wrap="square" rtlCol="0">
            <a:spAutoFit/>
          </a:bodyPr>
          <a:lstStyle/>
          <a:p>
            <a:pPr lvl="0" algn="ctr" fontAlgn="base">
              <a:spcBef>
                <a:spcPct val="0"/>
              </a:spcBef>
              <a:spcAft>
                <a:spcPct val="0"/>
              </a:spcAft>
            </a:pPr>
            <a:r>
              <a:rPr lang="en-US" sz="1600" b="1" dirty="0">
                <a:solidFill>
                  <a:srgbClr val="FFFF00"/>
                </a:solidFill>
                <a:latin typeface="Tahoma" pitchFamily="34" charset="0"/>
                <a:ea typeface="MS PGothic" pitchFamily="34" charset="-128"/>
              </a:rPr>
              <a:t>Do not lift heavy items alone. Perform work where weight is controlled</a:t>
            </a:r>
          </a:p>
        </p:txBody>
      </p:sp>
      <p:pic>
        <p:nvPicPr>
          <p:cNvPr id="16" name="Picture 15" descr="cid:1270a30d-3c21-4860-ab75-8a9208786922"/>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8839325" y="1295352"/>
            <a:ext cx="3078565" cy="1880634"/>
          </a:xfrm>
          <a:prstGeom prst="rect">
            <a:avLst/>
          </a:prstGeom>
          <a:noFill/>
          <a:ln>
            <a:noFill/>
          </a:ln>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9325" y="3435727"/>
            <a:ext cx="3108940" cy="1363151"/>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14007" y="4644968"/>
            <a:ext cx="2929200" cy="1512017"/>
          </a:xfrm>
          <a:prstGeom prst="rect">
            <a:avLst/>
          </a:prstGeom>
        </p:spPr>
      </p:pic>
      <p:sp>
        <p:nvSpPr>
          <p:cNvPr id="17" name="Freeform 132">
            <a:extLst>
              <a:ext uri="{FF2B5EF4-FFF2-40B4-BE49-F238E27FC236}">
                <a16:creationId xmlns:a16="http://schemas.microsoft.com/office/drawing/2014/main" id="{A68310E0-CF63-4276-BC7B-52B36A6230C6}"/>
              </a:ext>
            </a:extLst>
          </p:cNvPr>
          <p:cNvSpPr>
            <a:spLocks/>
          </p:cNvSpPr>
          <p:nvPr/>
        </p:nvSpPr>
        <p:spPr bwMode="auto">
          <a:xfrm>
            <a:off x="11551390" y="5766209"/>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611715" y="2764334"/>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905937"/>
            <a:ext cx="10928195" cy="3493264"/>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latin typeface="Calibri" panose="020F0502020204030204" pitchFamily="34" charset="0"/>
            </a:endParaRPr>
          </a:p>
          <a:p>
            <a:pPr marL="342900" indent="-342900">
              <a:buFont typeface="+mj-lt"/>
              <a:buAutoNum type="arabicPeriod"/>
              <a:defRPr/>
            </a:pPr>
            <a:r>
              <a:rPr lang="en-US" sz="1600" dirty="0">
                <a:latin typeface="Calibri" panose="020F0502020204030204" pitchFamily="34" charset="0"/>
                <a:sym typeface="Wingdings" pitchFamily="2" charset="2"/>
              </a:rPr>
              <a:t>Do you ensure your crew are performing Risk assessment before the task?</a:t>
            </a:r>
          </a:p>
          <a:p>
            <a:pPr marL="342900" indent="-342900">
              <a:buFont typeface="+mj-lt"/>
              <a:buAutoNum type="arabicPeriod"/>
              <a:defRPr/>
            </a:pPr>
            <a:r>
              <a:rPr lang="en-US" sz="1600" dirty="0">
                <a:latin typeface="Calibri" panose="020F0502020204030204" pitchFamily="34" charset="0"/>
                <a:sym typeface="Wingdings" pitchFamily="2" charset="2"/>
              </a:rPr>
              <a:t>Do you ensure that the right permit to work is obtained and correctly implemented at site?</a:t>
            </a:r>
          </a:p>
          <a:p>
            <a:pPr marL="342900" indent="-342900">
              <a:buFont typeface="+mj-lt"/>
              <a:buAutoNum type="arabicPeriod"/>
              <a:defRPr/>
            </a:pPr>
            <a:r>
              <a:rPr lang="en-US" sz="1600" dirty="0">
                <a:latin typeface="Calibri" panose="020F0502020204030204" pitchFamily="34" charset="0"/>
                <a:sym typeface="Wingdings" pitchFamily="2" charset="2"/>
              </a:rPr>
              <a:t>Do you ensure proper TBT is conducted and all attending? </a:t>
            </a:r>
          </a:p>
          <a:p>
            <a:pPr marL="342900" indent="-342900">
              <a:buFont typeface="+mj-lt"/>
              <a:buAutoNum type="arabicPeriod"/>
              <a:defRPr/>
            </a:pPr>
            <a:r>
              <a:rPr lang="en-US" sz="1600" dirty="0">
                <a:latin typeface="Calibri" panose="020F0502020204030204" pitchFamily="34" charset="0"/>
                <a:sym typeface="Wingdings" pitchFamily="2" charset="2"/>
              </a:rPr>
              <a:t>Do you ensure  correct required manpower is placed to complete the job?</a:t>
            </a:r>
          </a:p>
          <a:p>
            <a:pPr marL="342900" indent="-342900">
              <a:buFont typeface="+mj-lt"/>
              <a:buAutoNum type="arabicPeriod"/>
              <a:defRPr/>
            </a:pPr>
            <a:r>
              <a:rPr lang="en-US" sz="1600" dirty="0">
                <a:latin typeface="Calibri" panose="020F0502020204030204" pitchFamily="34" charset="0"/>
                <a:sym typeface="Wingdings" pitchFamily="2" charset="2"/>
              </a:rPr>
              <a:t>Do you ensure you removed all the obstruction in your workplace?</a:t>
            </a:r>
          </a:p>
          <a:p>
            <a:pPr marL="342900" indent="-342900">
              <a:buFont typeface="+mj-lt"/>
              <a:buAutoNum type="arabicPeriod"/>
              <a:defRPr/>
            </a:pPr>
            <a:r>
              <a:rPr lang="en-US" sz="1600" dirty="0">
                <a:latin typeface="Calibri" panose="020F0502020204030204" pitchFamily="34" charset="0"/>
                <a:sym typeface="Wingdings" pitchFamily="2" charset="2"/>
              </a:rPr>
              <a:t>Do you ensure availability of correct equipment to handle the job?</a:t>
            </a:r>
          </a:p>
          <a:p>
            <a:pPr marL="342900" indent="-342900">
              <a:buFont typeface="+mj-lt"/>
              <a:buAutoNum type="arabicPeriod"/>
              <a:defRPr/>
            </a:pPr>
            <a:r>
              <a:rPr lang="en-US" sz="1600" dirty="0">
                <a:latin typeface="Calibri" panose="020F0502020204030204" pitchFamily="34" charset="0"/>
                <a:sym typeface="Wingdings" pitchFamily="2" charset="2"/>
              </a:rPr>
              <a:t>Do you ensure continual monitoring process for activities?</a:t>
            </a:r>
          </a:p>
          <a:p>
            <a:pPr marL="342900" indent="-342900">
              <a:buFont typeface="+mj-lt"/>
              <a:buAutoNum type="arabicPeriod"/>
              <a:defRPr/>
            </a:pPr>
            <a:endParaRPr lang="en-US" sz="1600" dirty="0">
              <a:latin typeface="Calibri" panose="020F0502020204030204" pitchFamily="34" charset="0"/>
              <a:sym typeface="Wingdings" pitchFamily="2" charset="2"/>
            </a:endParaRPr>
          </a:p>
          <a:p>
            <a:pPr>
              <a:defRPr/>
            </a:pPr>
            <a:endParaRPr lang="en-US" sz="1600" dirty="0">
              <a:latin typeface="Calibri" panose="020F0502020204030204" pitchFamily="34" charset="0"/>
              <a:sym typeface="Wingdings" pitchFamily="2" charset="2"/>
            </a:endParaRPr>
          </a:p>
          <a:p>
            <a:pPr>
              <a:defRPr/>
            </a:pPr>
            <a:endParaRPr lang="en-US" sz="1600" dirty="0">
              <a:latin typeface="Calibri" panose="020F0502020204030204" pitchFamily="34" charset="0"/>
              <a:sym typeface="Wingdings" pitchFamily="2" charset="2"/>
            </a:endParaRPr>
          </a:p>
          <a:p>
            <a:pPr>
              <a:defRPr/>
            </a:pPr>
            <a:endParaRPr lang="en-US" sz="1600" dirty="0">
              <a:latin typeface="Calibri" panose="020F0502020204030204" pitchFamily="34" charset="0"/>
              <a:sym typeface="Wingdings" pitchFamily="2" charset="2"/>
            </a:endParaRPr>
          </a:p>
          <a:p>
            <a:pPr>
              <a:defRPr/>
            </a:pPr>
            <a:r>
              <a:rPr lang="en-US" sz="1100" i="1" dirty="0">
                <a:latin typeface="Calibri" panose="020F0502020204030204" pitchFamily="34" charset="0"/>
                <a:sym typeface="Wingdings" pitchFamily="2" charset="2"/>
              </a:rPr>
              <a:t>* If the answer is NO to any of the above questions please ensure you take action to correct this finding</a:t>
            </a:r>
            <a:endParaRPr lang="en-US" sz="1100" dirty="0">
              <a:latin typeface="Calibri" panose="020F0502020204030204" pitchFamily="34" charset="0"/>
              <a:sym typeface="Wingdings" pitchFamily="2" charset="2"/>
            </a:endParaRPr>
          </a:p>
        </p:txBody>
      </p:sp>
      <p:sp>
        <p:nvSpPr>
          <p:cNvPr id="8" name="Rectangle 8">
            <a:extLst>
              <a:ext uri="{FF2B5EF4-FFF2-40B4-BE49-F238E27FC236}">
                <a16:creationId xmlns:a16="http://schemas.microsoft.com/office/drawing/2014/main" id="{E2D2AD99-F094-49DD-95DE-99C0F9D304D7}"/>
              </a:ext>
            </a:extLst>
          </p:cNvPr>
          <p:cNvSpPr>
            <a:spLocks noChangeArrowheads="1"/>
          </p:cNvSpPr>
          <p:nvPr/>
        </p:nvSpPr>
        <p:spPr bwMode="auto">
          <a:xfrm>
            <a:off x="455776" y="553429"/>
            <a:ext cx="11626955" cy="338554"/>
          </a:xfrm>
          <a:prstGeom prst="rect">
            <a:avLst/>
          </a:prstGeom>
          <a:noFill/>
          <a:ln w="9525">
            <a:noFill/>
            <a:miter lim="800000"/>
            <a:headEnd/>
            <a:tailEnd/>
          </a:ln>
        </p:spPr>
        <p:txBody>
          <a:bodyPr wrap="square">
            <a:spAutoFit/>
          </a:bodyPr>
          <a:lstStyle/>
          <a:p>
            <a:pPr marL="114300" lvl="0" indent="-114300" algn="ju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20</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/01/2022</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lang="en-GB" sz="1200" b="1" dirty="0">
                <a:solidFill>
                  <a:srgbClr val="4472C4"/>
                </a:solidFill>
                <a:latin typeface="Tahoma" pitchFamily="34" charset="0"/>
              </a:rPr>
              <a:t>LTI#02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chemeClr val="accent1"/>
                </a:solidFill>
                <a:effectLst/>
                <a:uLnTx/>
                <a:uFillTx/>
                <a:latin typeface="Tahoma" pitchFamily="34" charset="0"/>
                <a:ea typeface="+mn-ea"/>
                <a:cs typeface="+mn-cs"/>
              </a:rPr>
              <a:t>Drops</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kumimoji="0" lang="en-US" sz="1200" b="1" i="0" u="none" strike="noStrike" kern="1200" cap="none" spc="0" normalizeH="0" baseline="0" noProof="0" dirty="0">
                <a:ln>
                  <a:noFill/>
                </a:ln>
                <a:solidFill>
                  <a:schemeClr val="accent1"/>
                </a:solidFill>
                <a:effectLst/>
                <a:uLnTx/>
                <a:uFillTx/>
                <a:latin typeface="Tahoma" pitchFamily="34" charset="0"/>
                <a:ea typeface="+mn-ea"/>
                <a:cs typeface="+mn-cs"/>
              </a:rPr>
              <a:t>C3P</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92741</DocId>
    <ImageCreateDate xmlns="4880E4F8-4B7D-4BDD-91E3-E10D47036ECA"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ECEB1FCF-0E89-482E-A62E-598FF58845D8}">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d51eac6-a7d5-47f5-a119-63d146adb134"/>
    <ds:schemaRef ds:uri="http://www.w3.org/XML/1998/namespace"/>
    <ds:schemaRef ds:uri="http://purl.org/dc/dcmitype/"/>
  </ds:schemaRefs>
</ds:datastoreItem>
</file>

<file path=customXml/itemProps3.xml><?xml version="1.0" encoding="utf-8"?>
<ds:datastoreItem xmlns:ds="http://schemas.openxmlformats.org/officeDocument/2006/customXml" ds:itemID="{7F9B9E44-C24C-462C-AE42-560F2018D878}"/>
</file>

<file path=docProps/app.xml><?xml version="1.0" encoding="utf-8"?>
<Properties xmlns="http://schemas.openxmlformats.org/officeDocument/2006/extended-properties" xmlns:vt="http://schemas.openxmlformats.org/officeDocument/2006/docPropsVTypes">
  <Template>TM02892315[[fn=Wisp]]</Template>
  <TotalTime>8988</TotalTime>
  <Words>663</Words>
  <Application>Microsoft Office PowerPoint</Application>
  <PresentationFormat>Widescreen</PresentationFormat>
  <Paragraphs>65</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Tahoma</vt:lpstr>
      <vt:lpstr>Times New Roman</vt:lpstr>
      <vt:lpstr>Wingdings</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LTI#02 Final Post UWD</dc:title>
  <dc:creator>nazar@umsoman.com</dc:creator>
  <cp:lastModifiedBy>Balushi, Sumaiya MSE36</cp:lastModifiedBy>
  <cp:revision>525</cp:revision>
  <cp:lastPrinted>2022-02-08T11:31:16Z</cp:lastPrinted>
  <dcterms:created xsi:type="dcterms:W3CDTF">2018-09-24T07:27:56Z</dcterms:created>
  <dcterms:modified xsi:type="dcterms:W3CDTF">2022-10-26T07:02:39Z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