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7"/>
  </p:notesMasterIdLst>
  <p:handoutMasterIdLst>
    <p:handoutMasterId r:id="rId8"/>
  </p:handoutMasterIdLst>
  <p:sldIdLst>
    <p:sldId id="274" r:id="rId5"/>
    <p:sldId id="275" r:id="rId6"/>
  </p:sldIdLst>
  <p:sldSz cx="9144000" cy="6858000" type="screen4x3"/>
  <p:notesSz cx="6797675" cy="987425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1" autoAdjust="0"/>
    <p:restoredTop sz="93883" autoAdjust="0"/>
  </p:normalViewPr>
  <p:slideViewPr>
    <p:cSldViewPr>
      <p:cViewPr varScale="1">
        <p:scale>
          <a:sx n="87" d="100"/>
          <a:sy n="87" d="100"/>
        </p:scale>
        <p:origin x="124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0"/>
            <a:ext cx="2945875" cy="493634"/>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sz="quarter" idx="1"/>
          </p:nvPr>
        </p:nvSpPr>
        <p:spPr bwMode="auto">
          <a:xfrm>
            <a:off x="3851801" y="0"/>
            <a:ext cx="2945874" cy="493634"/>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lgn="r">
              <a:defRPr sz="1200"/>
            </a:lvl1pPr>
          </a:lstStyle>
          <a:p>
            <a:pPr>
              <a:defRPr/>
            </a:pPr>
            <a:endParaRPr lang="en-US"/>
          </a:p>
        </p:txBody>
      </p:sp>
      <p:sp>
        <p:nvSpPr>
          <p:cNvPr id="9220" name="Rectangle 4"/>
          <p:cNvSpPr>
            <a:spLocks noGrp="1" noChangeArrowheads="1"/>
          </p:cNvSpPr>
          <p:nvPr>
            <p:ph type="ftr" sz="quarter" idx="2"/>
          </p:nvPr>
        </p:nvSpPr>
        <p:spPr bwMode="auto">
          <a:xfrm>
            <a:off x="1" y="9380617"/>
            <a:ext cx="2945875" cy="493634"/>
          </a:xfrm>
          <a:prstGeom prst="rect">
            <a:avLst/>
          </a:prstGeom>
          <a:noFill/>
          <a:ln w="9525">
            <a:noFill/>
            <a:miter lim="800000"/>
            <a:headEnd/>
            <a:tailEnd/>
          </a:ln>
          <a:effectLst/>
        </p:spPr>
        <p:txBody>
          <a:bodyPr vert="horz" wrap="square" lIns="91430" tIns="45714" rIns="91430" bIns="45714" numCol="1" anchor="b" anchorCtr="0" compatLnSpc="1">
            <a:prstTxWarp prst="textNoShape">
              <a:avLst/>
            </a:prstTxWarp>
          </a:bodyPr>
          <a:lstStyle>
            <a:lvl1pPr>
              <a:defRPr sz="1200"/>
            </a:lvl1pPr>
          </a:lstStyle>
          <a:p>
            <a:pPr>
              <a:defRPr/>
            </a:pPr>
            <a:endParaRPr lang="en-US"/>
          </a:p>
        </p:txBody>
      </p:sp>
      <p:sp>
        <p:nvSpPr>
          <p:cNvPr id="9221" name="Rectangle 5"/>
          <p:cNvSpPr>
            <a:spLocks noGrp="1" noChangeArrowheads="1"/>
          </p:cNvSpPr>
          <p:nvPr>
            <p:ph type="sldNum" sz="quarter" idx="3"/>
          </p:nvPr>
        </p:nvSpPr>
        <p:spPr bwMode="auto">
          <a:xfrm>
            <a:off x="3851801" y="9380617"/>
            <a:ext cx="2945874" cy="493634"/>
          </a:xfrm>
          <a:prstGeom prst="rect">
            <a:avLst/>
          </a:prstGeom>
          <a:noFill/>
          <a:ln w="9525">
            <a:noFill/>
            <a:miter lim="800000"/>
            <a:headEnd/>
            <a:tailEnd/>
          </a:ln>
          <a:effectLst/>
        </p:spPr>
        <p:txBody>
          <a:bodyPr vert="horz" wrap="square" lIns="91430" tIns="45714" rIns="91430" bIns="45714" numCol="1" anchor="b" anchorCtr="0" compatLnSpc="1">
            <a:prstTxWarp prst="textNoShape">
              <a:avLst/>
            </a:prstTxWarp>
          </a:bodyPr>
          <a:lstStyle>
            <a:lvl1pPr algn="r">
              <a:defRPr sz="1200"/>
            </a:lvl1pPr>
          </a:lstStyle>
          <a:p>
            <a:pPr>
              <a:defRPr/>
            </a:pPr>
            <a:fld id="{5B55AA87-4B92-460C-977B-0D3A2F64F625}"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45875" cy="493634"/>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51801" y="0"/>
            <a:ext cx="2945874" cy="493634"/>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930275" y="741363"/>
            <a:ext cx="4937125" cy="37020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05927" y="4690309"/>
            <a:ext cx="4985824" cy="4442698"/>
          </a:xfrm>
          <a:prstGeom prst="rect">
            <a:avLst/>
          </a:prstGeom>
          <a:noFill/>
          <a:ln w="9525">
            <a:noFill/>
            <a:miter lim="800000"/>
            <a:headEnd/>
            <a:tailEnd/>
          </a:ln>
          <a:effectLst/>
        </p:spPr>
        <p:txBody>
          <a:bodyPr vert="horz" wrap="square" lIns="91430" tIns="45714" rIns="91430" bIns="4571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1" y="9380617"/>
            <a:ext cx="2945875" cy="493634"/>
          </a:xfrm>
          <a:prstGeom prst="rect">
            <a:avLst/>
          </a:prstGeom>
          <a:noFill/>
          <a:ln w="9525">
            <a:noFill/>
            <a:miter lim="800000"/>
            <a:headEnd/>
            <a:tailEnd/>
          </a:ln>
          <a:effectLst/>
        </p:spPr>
        <p:txBody>
          <a:bodyPr vert="horz" wrap="square" lIns="91430" tIns="45714" rIns="91430" bIns="45714"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51801" y="9380617"/>
            <a:ext cx="2945874" cy="493634"/>
          </a:xfrm>
          <a:prstGeom prst="rect">
            <a:avLst/>
          </a:prstGeom>
          <a:noFill/>
          <a:ln w="9525">
            <a:noFill/>
            <a:miter lim="800000"/>
            <a:headEnd/>
            <a:tailEnd/>
          </a:ln>
          <a:effectLst/>
        </p:spPr>
        <p:txBody>
          <a:bodyPr vert="horz" wrap="square" lIns="91430" tIns="45714" rIns="91430" bIns="45714" numCol="1" anchor="b" anchorCtr="0" compatLnSpc="1">
            <a:prstTxWarp prst="textNoShape">
              <a:avLst/>
            </a:prstTxWarp>
          </a:bodyPr>
          <a:lstStyle>
            <a:lvl1pPr algn="r">
              <a:defRPr sz="1200"/>
            </a:lvl1pPr>
          </a:lstStyle>
          <a:p>
            <a:pPr>
              <a:defRPr/>
            </a:pPr>
            <a:fld id="{77F9EFC2-B0DD-4BF2-8694-068D2DFD785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a:t>Ensure all dates and titles are input </a:t>
            </a:r>
          </a:p>
          <a:p>
            <a:endParaRPr lang="en-US" dirty="0"/>
          </a:p>
          <a:p>
            <a:r>
              <a:rPr lang="en-US" dirty="0"/>
              <a:t>A short description should be provided without mentioning names of contractors or</a:t>
            </a:r>
            <a:r>
              <a:rPr lang="en-US" baseline="0" dirty="0"/>
              <a:t> individuals.  You should include, what happened, to who (by job title) and what injuries this resulted in.  Nothing more!</a:t>
            </a:r>
          </a:p>
          <a:p>
            <a:endParaRPr lang="en-US" baseline="0" dirty="0"/>
          </a:p>
          <a:p>
            <a:r>
              <a:rPr lang="en-US" baseline="0" dirty="0"/>
              <a:t>Four to five bullet points highlighting the main findings from the investigation.  Remember the target audience is the front line staff so this should be written in simple terms in a way that everyone can understand.</a:t>
            </a:r>
          </a:p>
          <a:p>
            <a:endParaRPr lang="en-US" baseline="0" dirty="0"/>
          </a:p>
          <a:p>
            <a:r>
              <a:rPr lang="en-US" baseline="0" dirty="0"/>
              <a:t>The strap line should be the main point you want to get across</a:t>
            </a:r>
          </a:p>
          <a:p>
            <a:endParaRPr lang="en-US" baseline="0" dirty="0"/>
          </a:p>
          <a:p>
            <a:r>
              <a:rPr lang="en-US" baseline="0" dirty="0"/>
              <a:t>The images should be self explanatory, what went wrong (if you create a reconstruction please ensure you do not put people at risk) and below how it should be done.   </a:t>
            </a:r>
            <a:endParaRPr lang="en-US" dirty="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defTabSz="914298">
              <a:defRPr/>
            </a:pPr>
            <a:r>
              <a:rPr lang="en-US" dirty="0"/>
              <a:t>Ensure all dates and titles are input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Imagine you have to audit other companies to see if they could have the same issues.</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These questions should start</a:t>
            </a:r>
            <a:r>
              <a:rPr lang="en-US" baseline="0" dirty="0">
                <a:solidFill>
                  <a:srgbClr val="0033CC"/>
                </a:solidFill>
                <a:latin typeface="Arial" charset="0"/>
                <a:cs typeface="Arial" charset="0"/>
                <a:sym typeface="Wingdings" pitchFamily="2" charset="2"/>
              </a:rPr>
              <a:t> with: Do you ensure…………………?</a:t>
            </a:r>
            <a:endParaRPr lang="en-US" dirty="0">
              <a:latin typeface="Arial" charset="0"/>
              <a:cs typeface="Arial" charset="0"/>
            </a:endParaRPr>
          </a:p>
        </p:txBody>
      </p:sp>
      <p:sp>
        <p:nvSpPr>
          <p:cNvPr id="52228" name="Slide Number Placeholder 3"/>
          <p:cNvSpPr>
            <a:spLocks noGrp="1"/>
          </p:cNvSpPr>
          <p:nvPr>
            <p:ph type="sldNum" sz="quarter" idx="5"/>
          </p:nvPr>
        </p:nvSpPr>
        <p:spPr>
          <a:noFill/>
        </p:spPr>
        <p:txBody>
          <a:bodyPr/>
          <a:lstStyle/>
          <a:p>
            <a:fld id="{E6B2BACC-5893-4478-93DA-688A131F8366}"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7" name="Rectangle 6"/>
          <p:cNvSpPr>
            <a:spLocks noGrp="1" noChangeArrowheads="1"/>
          </p:cNvSpPr>
          <p:nvPr>
            <p:ph type="sldNum" sz="quarter" idx="12"/>
          </p:nvPr>
        </p:nvSpPr>
        <p:spPr/>
        <p:txBody>
          <a:bodyPr/>
          <a:lstStyle>
            <a:lvl1pPr algn="ctr">
              <a:defRPr/>
            </a:lvl1pPr>
          </a:lstStyle>
          <a:p>
            <a:pPr>
              <a:defRPr/>
            </a:pPr>
            <a:fld id="{15B704AD-0DEC-4276-A217-14915B9EB7E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5" name="Rectangle 6"/>
          <p:cNvSpPr>
            <a:spLocks noGrp="1" noChangeArrowheads="1"/>
          </p:cNvSpPr>
          <p:nvPr>
            <p:ph type="sldNum" sz="quarter" idx="12"/>
          </p:nvPr>
        </p:nvSpPr>
        <p:spPr/>
        <p:txBody>
          <a:bodyPr/>
          <a:lstStyle>
            <a:lvl1pPr algn="ctr">
              <a:defRPr/>
            </a:lvl1pPr>
          </a:lstStyle>
          <a:p>
            <a:pPr>
              <a:defRPr/>
            </a:pPr>
            <a:fld id="{1A920DC4-FE34-4663-8FB7-16362F8E3E2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4" name="Rectangle 6"/>
          <p:cNvSpPr>
            <a:spLocks noGrp="1" noChangeArrowheads="1"/>
          </p:cNvSpPr>
          <p:nvPr>
            <p:ph type="sldNum" sz="quarter" idx="12"/>
          </p:nvPr>
        </p:nvSpPr>
        <p:spPr/>
        <p:txBody>
          <a:bodyPr/>
          <a:lstStyle>
            <a:lvl1pPr algn="ctr">
              <a:defRPr/>
            </a:lvl1pPr>
          </a:lstStyle>
          <a:p>
            <a:pPr>
              <a:defRPr/>
            </a:pPr>
            <a:fld id="{C085B925-3865-4333-AFCB-ABF9FE11EB4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6" name="Rectangle 6"/>
          <p:cNvSpPr>
            <a:spLocks noGrp="1" noChangeArrowheads="1"/>
          </p:cNvSpPr>
          <p:nvPr>
            <p:ph type="sldNum" sz="quarter" idx="12"/>
          </p:nvPr>
        </p:nvSpPr>
        <p:spPr/>
        <p:txBody>
          <a:bodyPr/>
          <a:lstStyle>
            <a:lvl1pPr algn="ctr">
              <a:defRPr/>
            </a:lvl1pPr>
          </a:lstStyle>
          <a:p>
            <a:pPr>
              <a:defRPr/>
            </a:pPr>
            <a:fld id="{CF1380D9-E0BB-484F-BE96-17EE0360769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Confidential - Not to be shared outside of PDO/PDO contractors </a:t>
            </a:r>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0281B74-92C0-4899-8AEC-B63DF05B8251}" type="slidenum">
              <a:rPr lang="en-US"/>
              <a:pPr>
                <a:defRPr/>
              </a:pPr>
              <a:t>‹#›</a:t>
            </a:fld>
            <a:endParaRPr lang="en-US"/>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Lst>
  <p:hf sldNum="0" hd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123801C-1573-4E7B-B5C1-B03A090E55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1200" y="984667"/>
            <a:ext cx="3256488" cy="2491583"/>
          </a:xfrm>
          <a:prstGeom prst="rect">
            <a:avLst/>
          </a:prstGeom>
        </p:spPr>
      </p:pic>
      <p:pic>
        <p:nvPicPr>
          <p:cNvPr id="3" name="Picture 2">
            <a:extLst>
              <a:ext uri="{FF2B5EF4-FFF2-40B4-BE49-F238E27FC236}">
                <a16:creationId xmlns:a16="http://schemas.microsoft.com/office/drawing/2014/main" id="{25DE057A-6A4A-447C-AE8F-D72A2B478026}"/>
              </a:ext>
            </a:extLst>
          </p:cNvPr>
          <p:cNvPicPr>
            <a:picLocks noChangeAspect="1"/>
          </p:cNvPicPr>
          <p:nvPr/>
        </p:nvPicPr>
        <p:blipFill>
          <a:blip r:embed="rId4"/>
          <a:stretch>
            <a:fillRect/>
          </a:stretch>
        </p:blipFill>
        <p:spPr>
          <a:xfrm>
            <a:off x="5762498" y="3814804"/>
            <a:ext cx="3278763" cy="2491583"/>
          </a:xfrm>
          <a:prstGeom prst="rect">
            <a:avLst/>
          </a:prstGeom>
        </p:spPr>
      </p:pic>
      <p:sp>
        <p:nvSpPr>
          <p:cNvPr id="14339" name="Text Box 2"/>
          <p:cNvSpPr txBox="1">
            <a:spLocks noChangeArrowheads="1"/>
          </p:cNvSpPr>
          <p:nvPr/>
        </p:nvSpPr>
        <p:spPr bwMode="auto">
          <a:xfrm>
            <a:off x="168953" y="984667"/>
            <a:ext cx="5460594" cy="4285789"/>
          </a:xfrm>
          <a:prstGeom prst="rect">
            <a:avLst/>
          </a:prstGeom>
          <a:noFill/>
          <a:ln w="19050">
            <a:noFill/>
            <a:miter lim="800000"/>
            <a:headEnd/>
            <a:tailEnd/>
          </a:ln>
        </p:spPr>
        <p:txBody>
          <a:bodyPr wrap="square">
            <a:spAutoFit/>
          </a:bodyPr>
          <a:lstStyle/>
          <a:p>
            <a:pPr marL="114300" indent="-114300" algn="just">
              <a:defRPr/>
            </a:pPr>
            <a:r>
              <a:rPr lang="en-GB" sz="1600" b="1" dirty="0">
                <a:solidFill>
                  <a:srgbClr val="333399"/>
                </a:solidFill>
                <a:latin typeface="Tahoma" panose="020B0604030504040204" pitchFamily="34" charset="0"/>
                <a:ea typeface="Tahoma" panose="020B0604030504040204" pitchFamily="34" charset="0"/>
                <a:cs typeface="Tahoma" panose="020B0604030504040204" pitchFamily="34" charset="0"/>
              </a:rPr>
              <a:t>Date:</a:t>
            </a:r>
            <a:r>
              <a:rPr lang="en-US" sz="1600" b="1" dirty="0">
                <a:solidFill>
                  <a:srgbClr val="333399"/>
                </a:solidFill>
                <a:latin typeface="Tahoma" panose="020B0604030504040204" pitchFamily="34" charset="0"/>
                <a:ea typeface="Tahoma" panose="020B0604030504040204" pitchFamily="34" charset="0"/>
                <a:cs typeface="Tahoma" panose="020B0604030504040204" pitchFamily="34" charset="0"/>
              </a:rPr>
              <a:t>  11.01.2021    Incident title : LTI -02</a:t>
            </a:r>
          </a:p>
          <a:p>
            <a:pPr marL="114300" indent="-114300" algn="just">
              <a:defRPr/>
            </a:pPr>
            <a:endParaRPr lang="en-US" sz="1600" b="1" dirty="0">
              <a:solidFill>
                <a:srgbClr val="FF0000"/>
              </a:solidFill>
              <a:latin typeface="+mj-lt"/>
            </a:endParaRPr>
          </a:p>
          <a:p>
            <a:pPr marL="114300" indent="-114300" algn="just">
              <a:defRPr/>
            </a:pPr>
            <a:r>
              <a:rPr lang="en-US" sz="1600" b="1" dirty="0">
                <a:solidFill>
                  <a:srgbClr val="FF0000"/>
                </a:solidFill>
                <a:latin typeface="Calibri" panose="020F0502020204030204" pitchFamily="34" charset="0"/>
                <a:cs typeface="Calibri" panose="020F0502020204030204" pitchFamily="34" charset="0"/>
              </a:rPr>
              <a:t>What happened?</a:t>
            </a:r>
            <a:endParaRPr lang="en-US" sz="1600" dirty="0">
              <a:solidFill>
                <a:srgbClr val="FF0000"/>
              </a:solidFill>
              <a:latin typeface="Calibri" panose="020F0502020204030204" pitchFamily="34" charset="0"/>
              <a:cs typeface="Calibri" panose="020F0502020204030204" pitchFamily="34" charset="0"/>
            </a:endParaRPr>
          </a:p>
          <a:p>
            <a:pPr algn="just">
              <a:defRPr/>
            </a:pPr>
            <a:endParaRPr lang="en-US" sz="1200" dirty="0">
              <a:latin typeface="+mj-lt"/>
              <a:cs typeface="Calibri" panose="020F0502020204030204" pitchFamily="34" charset="0"/>
            </a:endParaRPr>
          </a:p>
          <a:p>
            <a:pPr algn="just">
              <a:defRPr/>
            </a:pPr>
            <a:r>
              <a:rPr lang="en-US" sz="1400" dirty="0">
                <a:latin typeface="Calibri" panose="020F0502020204030204" pitchFamily="34" charset="0"/>
                <a:cs typeface="Calibri" panose="020F0502020204030204" pitchFamily="34" charset="0"/>
              </a:rPr>
              <a:t>Tyreman was carrying out fixing the tyre of the tipper meanwhile the driver rotated the standby tyre which was kept leaning towards the truck for filling of air. After filling, the driver stood close to the same tyre and was observing the Tyreman's activity. Suddenly the standby wheel fell on the driver’s lower leg resulted in pain, swelling and restricted movement of the right lower leg. </a:t>
            </a:r>
          </a:p>
          <a:p>
            <a:pPr marL="342900" indent="-342900" eaLnBrk="1" hangingPunct="1">
              <a:defRPr/>
            </a:pPr>
            <a:endParaRPr lang="en-US" sz="1050" dirty="0">
              <a:solidFill>
                <a:srgbClr val="000000"/>
              </a:solidFill>
              <a:latin typeface="+mj-lt"/>
            </a:endParaRPr>
          </a:p>
          <a:p>
            <a:pPr marL="114300" indent="-114300" algn="just">
              <a:defRPr/>
            </a:pPr>
            <a:r>
              <a:rPr lang="en-US" sz="1400" b="1" dirty="0">
                <a:solidFill>
                  <a:srgbClr val="333399"/>
                </a:solidFill>
                <a:latin typeface="+mj-lt"/>
              </a:rPr>
              <a:t>Your learning from this incident..</a:t>
            </a:r>
          </a:p>
          <a:p>
            <a:pPr marL="114300" indent="-114300" algn="just">
              <a:defRPr/>
            </a:pPr>
            <a:endParaRPr lang="en-US" sz="600" dirty="0">
              <a:solidFill>
                <a:srgbClr val="000000"/>
              </a:solidFill>
              <a:latin typeface="+mj-lt"/>
            </a:endParaRPr>
          </a:p>
          <a:p>
            <a:pPr marL="171450" indent="-171450">
              <a:buFont typeface="Wingdings" panose="05000000000000000000" pitchFamily="2" charset="2"/>
              <a:buChar char="§"/>
              <a:defRPr/>
            </a:pPr>
            <a:r>
              <a:rPr lang="en-US" sz="1400" dirty="0">
                <a:latin typeface="Calibri" panose="020F0502020204030204" pitchFamily="34" charset="0"/>
                <a:cs typeface="Calibri" panose="020F0502020204030204" pitchFamily="34" charset="0"/>
              </a:rPr>
              <a:t>Always stay away from restricted areas.</a:t>
            </a:r>
          </a:p>
          <a:p>
            <a:pPr marL="171450" indent="-171450">
              <a:buFont typeface="Wingdings" panose="05000000000000000000" pitchFamily="2" charset="2"/>
              <a:buChar char="§"/>
              <a:defRPr/>
            </a:pPr>
            <a:r>
              <a:rPr lang="en-US" sz="1400" dirty="0">
                <a:latin typeface="Calibri" panose="020F0502020204030204" pitchFamily="34" charset="0"/>
                <a:cs typeface="Calibri" panose="020F0502020204030204" pitchFamily="34" charset="0"/>
              </a:rPr>
              <a:t>Always ensure the objects are kept in stable position.</a:t>
            </a:r>
          </a:p>
          <a:p>
            <a:pPr marL="171450" indent="-171450">
              <a:buFont typeface="Wingdings" panose="05000000000000000000" pitchFamily="2" charset="2"/>
              <a:buChar char="§"/>
              <a:defRPr/>
            </a:pPr>
            <a:r>
              <a:rPr lang="en-US" sz="1400" dirty="0">
                <a:latin typeface="Calibri" panose="020F0502020204030204" pitchFamily="34" charset="0"/>
                <a:cs typeface="Calibri" panose="020F0502020204030204" pitchFamily="34" charset="0"/>
              </a:rPr>
              <a:t>Avoid unauthorized or unassigned work in workshops.</a:t>
            </a:r>
          </a:p>
          <a:p>
            <a:pPr marL="171450" indent="-171450">
              <a:buFont typeface="Wingdings" panose="05000000000000000000" pitchFamily="2" charset="2"/>
              <a:buChar char="§"/>
              <a:defRPr/>
            </a:pPr>
            <a:r>
              <a:rPr lang="en-US" sz="1400" dirty="0">
                <a:latin typeface="Calibri" panose="020F0502020204030204" pitchFamily="34" charset="0"/>
                <a:cs typeface="Calibri" panose="020F0502020204030204" pitchFamily="34" charset="0"/>
              </a:rPr>
              <a:t>Always Intervene when you notice unsafe action.</a:t>
            </a:r>
          </a:p>
          <a:p>
            <a:pPr marL="171450" indent="-171450">
              <a:buFont typeface="Wingdings" panose="05000000000000000000" pitchFamily="2" charset="2"/>
              <a:buChar char="§"/>
              <a:defRPr/>
            </a:pPr>
            <a:r>
              <a:rPr lang="en-US" sz="1400" dirty="0">
                <a:latin typeface="Calibri" panose="020F0502020204030204" pitchFamily="34" charset="0"/>
                <a:cs typeface="Calibri" panose="020F0502020204030204" pitchFamily="34" charset="0"/>
              </a:rPr>
              <a:t>Always ensure adequate supervision.</a:t>
            </a:r>
          </a:p>
          <a:p>
            <a:pPr marL="171450" indent="-171450">
              <a:buFont typeface="Wingdings" panose="05000000000000000000" pitchFamily="2" charset="2"/>
              <a:buChar char="§"/>
              <a:defRPr/>
            </a:pPr>
            <a:r>
              <a:rPr lang="en-US" sz="1400" dirty="0">
                <a:latin typeface="Calibri" panose="020F0502020204030204" pitchFamily="34" charset="0"/>
                <a:cs typeface="Calibri" panose="020F0502020204030204" pitchFamily="34" charset="0"/>
              </a:rPr>
              <a:t>Ensure drivers utilize the waiting rooms in workshops to rest during short maintenance activities. </a:t>
            </a:r>
            <a:endParaRPr lang="en-US" sz="1400" dirty="0">
              <a:solidFill>
                <a:srgbClr val="000000"/>
              </a:solidFill>
              <a:latin typeface="Arial" charset="0"/>
            </a:endParaRPr>
          </a:p>
        </p:txBody>
      </p:sp>
      <p:sp>
        <p:nvSpPr>
          <p:cNvPr id="26628" name="TextBox 16"/>
          <p:cNvSpPr txBox="1">
            <a:spLocks noChangeArrowheads="1"/>
          </p:cNvSpPr>
          <p:nvPr/>
        </p:nvSpPr>
        <p:spPr bwMode="auto">
          <a:xfrm>
            <a:off x="102739" y="5455121"/>
            <a:ext cx="5434889" cy="307777"/>
          </a:xfrm>
          <a:prstGeom prst="rect">
            <a:avLst/>
          </a:prstGeom>
          <a:solidFill>
            <a:schemeClr val="accent2"/>
          </a:solidFill>
          <a:ln w="9525">
            <a:noFill/>
            <a:miter lim="800000"/>
            <a:headEnd/>
            <a:tailEnd/>
          </a:ln>
        </p:spPr>
        <p:txBody>
          <a:bodyPr wrap="square">
            <a:spAutoFit/>
          </a:bodyPr>
          <a:lstStyle/>
          <a:p>
            <a:pPr eaLnBrk="1" hangingPunct="1"/>
            <a:r>
              <a:rPr lang="en-US" sz="1400" b="1" dirty="0">
                <a:solidFill>
                  <a:srgbClr val="FFFF00"/>
                </a:solidFill>
                <a:latin typeface="Tahoma" pitchFamily="34" charset="0"/>
              </a:rPr>
              <a:t>Do not leave loads / Heavy equipment parts unrestrained</a:t>
            </a: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sp>
        <p:nvSpPr>
          <p:cNvPr id="26634" name="Freeform 132"/>
          <p:cNvSpPr>
            <a:spLocks/>
          </p:cNvSpPr>
          <p:nvPr/>
        </p:nvSpPr>
        <p:spPr bwMode="auto">
          <a:xfrm>
            <a:off x="8608950" y="6043303"/>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a:p>
        </p:txBody>
      </p:sp>
      <p:grpSp>
        <p:nvGrpSpPr>
          <p:cNvPr id="26633" name="Group 131"/>
          <p:cNvGrpSpPr>
            <a:grpSpLocks/>
          </p:cNvGrpSpPr>
          <p:nvPr/>
        </p:nvGrpSpPr>
        <p:grpSpPr bwMode="auto">
          <a:xfrm>
            <a:off x="8638497" y="3069877"/>
            <a:ext cx="336550" cy="544513"/>
            <a:chOff x="3504" y="544"/>
            <a:chExt cx="2287" cy="1855"/>
          </a:xfrm>
        </p:grpSpPr>
        <p:sp>
          <p:nvSpPr>
            <p:cNvPr id="26635"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a:p>
          </p:txBody>
        </p:sp>
        <p:sp>
          <p:nvSpPr>
            <p:cNvPr id="26636"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138404" y="1047119"/>
            <a:ext cx="8590572" cy="4001095"/>
          </a:xfrm>
          <a:prstGeom prst="rect">
            <a:avLst/>
          </a:prstGeom>
          <a:noFill/>
          <a:ln w="19050">
            <a:noFill/>
            <a:miter lim="800000"/>
            <a:headEnd/>
            <a:tailEnd/>
          </a:ln>
        </p:spPr>
        <p:txBody>
          <a:bodyPr wrap="square">
            <a:spAutoFit/>
          </a:bodyPr>
          <a:lstStyle/>
          <a:p>
            <a:pPr algn="just" eaLnBrk="1" hangingPunct="1">
              <a:spcBef>
                <a:spcPct val="50000"/>
              </a:spcBef>
              <a:defRPr/>
            </a:pPr>
            <a:endParaRPr lang="en-US" sz="600" dirty="0">
              <a:solidFill>
                <a:srgbClr val="000000"/>
              </a:solidFill>
              <a:latin typeface="Arial" charset="0"/>
            </a:endParaRPr>
          </a:p>
          <a:p>
            <a:pPr marL="173038" indent="-173038" eaLnBrk="1" hangingPunct="1">
              <a:defRPr/>
            </a:pPr>
            <a:endParaRPr lang="en-US" sz="600" dirty="0">
              <a:solidFill>
                <a:srgbClr val="000000"/>
              </a:solidFill>
              <a:latin typeface="Arial" charset="0"/>
            </a:endParaRPr>
          </a:p>
          <a:p>
            <a:pPr marL="342900" indent="-342900" eaLnBrk="1" hangingPunct="1">
              <a:defRPr/>
            </a:pPr>
            <a:r>
              <a:rPr lang="en-US" sz="1600" b="1" dirty="0">
                <a:solidFill>
                  <a:srgbClr val="FF0000"/>
                </a:solidFill>
                <a:latin typeface="+mj-lt"/>
              </a:rPr>
              <a:t>As a learning from this incident and ensure continual improvement all contract</a:t>
            </a:r>
          </a:p>
          <a:p>
            <a:pPr marL="342900" indent="-342900" eaLnBrk="1" hangingPunct="1">
              <a:defRPr/>
            </a:pPr>
            <a:r>
              <a:rPr lang="en-US" sz="1600" b="1" dirty="0">
                <a:solidFill>
                  <a:srgbClr val="FF0000"/>
                </a:solidFill>
                <a:latin typeface="+mj-lt"/>
              </a:rPr>
              <a:t>managers must review their HSE HEMP against the questions asked below        </a:t>
            </a:r>
          </a:p>
          <a:p>
            <a:pPr marL="342900" indent="-342900" eaLnBrk="1" hangingPunct="1">
              <a:defRPr/>
            </a:pPr>
            <a:endParaRPr lang="en-US" sz="1600" b="1" dirty="0">
              <a:solidFill>
                <a:srgbClr val="FF0000"/>
              </a:solidFill>
              <a:latin typeface="+mj-lt"/>
            </a:endParaRPr>
          </a:p>
          <a:p>
            <a:pPr marL="342900" indent="-342900" eaLnBrk="1" hangingPunct="1">
              <a:defRPr/>
            </a:pPr>
            <a:r>
              <a:rPr lang="en-US" sz="1600" b="1" dirty="0">
                <a:solidFill>
                  <a:srgbClr val="0000FF"/>
                </a:solidFill>
                <a:latin typeface="+mj-lt"/>
              </a:rPr>
              <a:t>Confirm the following:</a:t>
            </a:r>
            <a:endParaRPr lang="en-US" sz="1600" dirty="0">
              <a:solidFill>
                <a:srgbClr val="0000FF"/>
              </a:solidFill>
              <a:latin typeface="+mj-lt"/>
            </a:endParaRPr>
          </a:p>
          <a:p>
            <a:pPr eaLnBrk="1" hangingPunct="1">
              <a:defRPr/>
            </a:pPr>
            <a:endParaRPr lang="en-US" sz="1400" dirty="0">
              <a:solidFill>
                <a:srgbClr val="0033CC"/>
              </a:solidFill>
              <a:latin typeface="+mj-lt"/>
              <a:sym typeface="Wingdings" pitchFamily="2" charset="2"/>
            </a:endParaRPr>
          </a:p>
          <a:p>
            <a:pPr marL="119063" indent="-119063" eaLnBrk="1" hangingPunct="1">
              <a:lnSpc>
                <a:spcPct val="150000"/>
              </a:lnSpc>
              <a:buFontTx/>
              <a:buChar char="•"/>
              <a:defRPr/>
            </a:pPr>
            <a:r>
              <a:rPr lang="en-US" sz="1200" dirty="0">
                <a:solidFill>
                  <a:srgbClr val="0033CC"/>
                </a:solidFill>
                <a:latin typeface="+mj-lt"/>
              </a:rPr>
              <a:t>Do you ensure visitors to workshops follow work instruction fundamentals?</a:t>
            </a:r>
          </a:p>
          <a:p>
            <a:pPr marL="119063" indent="-119063" eaLnBrk="1" hangingPunct="1">
              <a:lnSpc>
                <a:spcPct val="150000"/>
              </a:lnSpc>
              <a:buFontTx/>
              <a:buChar char="•"/>
              <a:defRPr/>
            </a:pPr>
            <a:r>
              <a:rPr lang="en-GB" sz="1200" dirty="0">
                <a:solidFill>
                  <a:srgbClr val="0033CC"/>
                </a:solidFill>
                <a:latin typeface="+mj-lt"/>
              </a:rPr>
              <a:t>Do you ensure your assurance checks on procedures are present, adequate and effective for out of site locations? </a:t>
            </a:r>
            <a:endParaRPr lang="en-US" sz="1200" dirty="0">
              <a:solidFill>
                <a:srgbClr val="FF0000"/>
              </a:solidFill>
              <a:latin typeface="+mj-lt"/>
            </a:endParaRPr>
          </a:p>
          <a:p>
            <a:pPr marL="119063" indent="-119063" eaLnBrk="1" hangingPunct="1">
              <a:lnSpc>
                <a:spcPct val="150000"/>
              </a:lnSpc>
              <a:buFontTx/>
              <a:buChar char="•"/>
              <a:defRPr/>
            </a:pPr>
            <a:r>
              <a:rPr lang="en-US" sz="1200" dirty="0">
                <a:solidFill>
                  <a:srgbClr val="0033CC"/>
                </a:solidFill>
                <a:latin typeface="+mj-lt"/>
              </a:rPr>
              <a:t>Do you ensure that workers are educated to stay away from line of fire ?</a:t>
            </a:r>
            <a:endParaRPr lang="en-US" sz="1200" dirty="0">
              <a:solidFill>
                <a:srgbClr val="0033CC"/>
              </a:solidFill>
              <a:latin typeface="+mj-lt"/>
              <a:sym typeface="Wingdings" pitchFamily="2" charset="2"/>
            </a:endParaRPr>
          </a:p>
          <a:p>
            <a:pPr marL="119063" indent="-119063" eaLnBrk="1" hangingPunct="1">
              <a:lnSpc>
                <a:spcPct val="150000"/>
              </a:lnSpc>
              <a:buFontTx/>
              <a:buChar char="•"/>
              <a:defRPr/>
            </a:pPr>
            <a:r>
              <a:rPr lang="en-US" sz="1200" dirty="0">
                <a:solidFill>
                  <a:srgbClr val="0033CC"/>
                </a:solidFill>
                <a:latin typeface="+mj-lt"/>
                <a:sym typeface="Wingdings" pitchFamily="2" charset="2"/>
              </a:rPr>
              <a:t>Do you ensure that employees do not to carryout unauthorized activity ?</a:t>
            </a:r>
          </a:p>
          <a:p>
            <a:pPr marL="119063" indent="-119063" eaLnBrk="1" hangingPunct="1">
              <a:lnSpc>
                <a:spcPct val="150000"/>
              </a:lnSpc>
              <a:buFontTx/>
              <a:buChar char="•"/>
              <a:defRPr/>
            </a:pPr>
            <a:r>
              <a:rPr lang="en-US" sz="1200" dirty="0">
                <a:solidFill>
                  <a:srgbClr val="0033CC"/>
                </a:solidFill>
                <a:latin typeface="+mj-lt"/>
              </a:rPr>
              <a:t>Do you ensure hazards are identified for the task you performing? </a:t>
            </a:r>
          </a:p>
          <a:p>
            <a:pPr marL="119063" indent="-119063" eaLnBrk="1" hangingPunct="1">
              <a:lnSpc>
                <a:spcPct val="150000"/>
              </a:lnSpc>
              <a:buFontTx/>
              <a:buChar char="•"/>
              <a:defRPr/>
            </a:pPr>
            <a:r>
              <a:rPr lang="en-US" sz="1200" dirty="0">
                <a:solidFill>
                  <a:srgbClr val="0033CC"/>
                </a:solidFill>
                <a:latin typeface="+mj-lt"/>
              </a:rPr>
              <a:t>Do you ensure that employees are made aware to intervene in unsafe action ?</a:t>
            </a:r>
          </a:p>
          <a:p>
            <a:pPr marL="119063" indent="-119063" eaLnBrk="1" hangingPunct="1">
              <a:lnSpc>
                <a:spcPct val="150000"/>
              </a:lnSpc>
              <a:buFontTx/>
              <a:buChar char="•"/>
              <a:defRPr/>
            </a:pPr>
            <a:r>
              <a:rPr lang="en-US" sz="1200" dirty="0">
                <a:solidFill>
                  <a:srgbClr val="0033CC"/>
                </a:solidFill>
                <a:latin typeface="+mj-lt"/>
                <a:sym typeface="Wingdings" pitchFamily="2" charset="2"/>
              </a:rPr>
              <a:t>Do you ensure LFI are cascaded and regularly discussed during the HSE meetings ?</a:t>
            </a:r>
            <a:endParaRPr lang="en-US" sz="1200" dirty="0">
              <a:solidFill>
                <a:srgbClr val="FF0000"/>
              </a:solidFill>
              <a:latin typeface="+mj-lt"/>
              <a:sym typeface="Wingdings" pitchFamily="2" charset="2"/>
            </a:endParaRPr>
          </a:p>
          <a:p>
            <a:pPr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r>
              <a:rPr lang="en-US" sz="1000" i="1" dirty="0">
                <a:solidFill>
                  <a:srgbClr val="0033CC"/>
                </a:solidFill>
                <a:latin typeface="+mj-lt"/>
                <a:sym typeface="Wingdings" pitchFamily="2" charset="2"/>
              </a:rPr>
              <a:t>* If the answer is NO to any of the above questions please ensure you take action to correct this finding. </a:t>
            </a:r>
            <a:endParaRPr lang="en-US" sz="1400" dirty="0">
              <a:solidFill>
                <a:srgbClr val="000000"/>
              </a:solidFill>
              <a:latin typeface="+mj-lt"/>
            </a:endParaRPr>
          </a:p>
          <a:p>
            <a:pPr marL="173038" indent="-173038" eaLnBrk="1" hangingPunct="1">
              <a:buFont typeface="Arial" pitchFamily="34" charset="0"/>
              <a:buChar char="•"/>
              <a:defRPr/>
            </a:pPr>
            <a:endParaRPr lang="en-US" sz="800" dirty="0">
              <a:solidFill>
                <a:srgbClr val="000000"/>
              </a:solidFill>
              <a:latin typeface="Arial" charset="0"/>
            </a:endParaRPr>
          </a:p>
        </p:txBody>
      </p:sp>
      <p:grpSp>
        <p:nvGrpSpPr>
          <p:cNvPr id="27651"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algn="ctr" eaLnBrk="1" hangingPunct="1"/>
              <a:endParaRPr lang="en-GB" sz="2000">
                <a:solidFill>
                  <a:srgbClr val="000000"/>
                </a:solidFill>
                <a:latin typeface="Arial" charset="0"/>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algn="ctr">
                <a:defRPr/>
              </a:pPr>
              <a:r>
                <a:rPr lang="en-GB" sz="3600" b="1" dirty="0">
                  <a:latin typeface="+mj-lt"/>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algn="ctr">
                <a:spcBef>
                  <a:spcPct val="10000"/>
                </a:spcBef>
              </a:pPr>
              <a:endParaRPr lang="en-GB" sz="1200" b="1">
                <a:solidFill>
                  <a:srgbClr val="000000"/>
                </a:solidFill>
                <a:latin typeface="Arial" charset="0"/>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algn="ctr"/>
              <a:endParaRPr lang="en-US" sz="3600" kern="10">
                <a:ln w="9525">
                  <a:solidFill>
                    <a:srgbClr val="000000"/>
                  </a:solidFill>
                  <a:round/>
                  <a:headEnd/>
                  <a:tailEnd/>
                </a:ln>
                <a:solidFill>
                  <a:srgbClr val="000000"/>
                </a:solidFill>
                <a:latin typeface="Arial"/>
                <a:cs typeface="Arial"/>
              </a:endParaRPr>
            </a:p>
          </p:txBody>
        </p:sp>
      </p:grpSp>
      <p:sp>
        <p:nvSpPr>
          <p:cNvPr id="27653" name="Rectangle 8"/>
          <p:cNvSpPr>
            <a:spLocks noChangeArrowheads="1"/>
          </p:cNvSpPr>
          <p:nvPr/>
        </p:nvSpPr>
        <p:spPr bwMode="auto">
          <a:xfrm>
            <a:off x="141514" y="882128"/>
            <a:ext cx="7467021" cy="307777"/>
          </a:xfrm>
          <a:prstGeom prst="rect">
            <a:avLst/>
          </a:prstGeom>
          <a:noFill/>
          <a:ln w="9525">
            <a:noFill/>
            <a:miter lim="800000"/>
            <a:headEnd/>
            <a:tailEnd/>
          </a:ln>
        </p:spPr>
        <p:txBody>
          <a:bodyPr wrap="square">
            <a:spAutoFit/>
          </a:bodyPr>
          <a:lstStyle/>
          <a:p>
            <a:pPr marL="114300" indent="-114300" algn="just"/>
            <a:r>
              <a:rPr lang="en-GB" sz="1400" b="1" dirty="0">
                <a:solidFill>
                  <a:srgbClr val="333399"/>
                </a:solidFill>
                <a:latin typeface="+mj-lt"/>
              </a:rPr>
              <a:t>Date:</a:t>
            </a:r>
            <a:r>
              <a:rPr lang="en-US" sz="1400" b="1" dirty="0">
                <a:solidFill>
                  <a:srgbClr val="333399"/>
                </a:solidFill>
                <a:latin typeface="+mj-lt"/>
              </a:rPr>
              <a:t> 11.01.2021   Incident title:   LTI# 02</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Language xmlns="4880e4f8-4b7d-4bdd-91e3-e10d47036eca">English</Language>
    <DocId xmlns="4880e4f8-4b7d-4bdd-91e3-e10d47036eca">92639</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ACF46C6F-070D-40A4-B21F-D63FE5060AAE}">
  <ds:schemaRefs>
    <ds:schemaRef ds:uri="http://schemas.microsoft.com/sharepoint/v3/contenttype/forms"/>
  </ds:schemaRefs>
</ds:datastoreItem>
</file>

<file path=customXml/itemProps2.xml><?xml version="1.0" encoding="utf-8"?>
<ds:datastoreItem xmlns:ds="http://schemas.openxmlformats.org/officeDocument/2006/customXml" ds:itemID="{48FE3FB0-83F3-4079-BBE2-B4FB8F93314A}"/>
</file>

<file path=customXml/itemProps3.xml><?xml version="1.0" encoding="utf-8"?>
<ds:datastoreItem xmlns:ds="http://schemas.openxmlformats.org/officeDocument/2006/customXml" ds:itemID="{417CDCFD-C2C6-4ECC-85D9-E8AEE3BFF834}">
  <ds:schemaRefs>
    <ds:schemaRef ds:uri="http://www.w3.org/XML/1998/namespace"/>
    <ds:schemaRef ds:uri="http://schemas.microsoft.com/office/2006/documentManagement/types"/>
    <ds:schemaRef ds:uri="http://schemas.openxmlformats.org/package/2006/metadata/core-properties"/>
    <ds:schemaRef ds:uri="ce6069e0-ebb4-4736-a338-9269c29cf3ec"/>
    <ds:schemaRef ds:uri="http://schemas.microsoft.com/office/2006/metadata/properties"/>
    <ds:schemaRef ds:uri="http://schemas.microsoft.com/office/infopath/2007/PartnerControls"/>
    <ds:schemaRef ds:uri="http://purl.org/dc/dcmitype/"/>
    <ds:schemaRef ds:uri="http://purl.org/dc/elements/1.1/"/>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9300</TotalTime>
  <Words>521</Words>
  <Application>Microsoft Office PowerPoint</Application>
  <PresentationFormat>On-screen Show (4:3)</PresentationFormat>
  <Paragraphs>53</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Tahoma</vt:lpstr>
      <vt:lpstr>Times New Roman</vt:lpstr>
      <vt:lpstr>Wingdings</vt:lpstr>
      <vt:lpstr>Default Design</vt:lpstr>
      <vt:lpstr>PowerPoint Presentation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LTI#02 Galfar Final POST DPIRC</dc:title>
  <dc:creator>MU93647</dc:creator>
  <cp:lastModifiedBy>Balushi, Sumaiya MSE36</cp:lastModifiedBy>
  <cp:revision>652</cp:revision>
  <cp:lastPrinted>2021-02-22T11:39:30Z</cp:lastPrinted>
  <dcterms:created xsi:type="dcterms:W3CDTF">2001-05-03T06:07:08Z</dcterms:created>
  <dcterms:modified xsi:type="dcterms:W3CDTF">2022-07-25T09:44:47Z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