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C7823-1433-953C-A811-0291DCC027DA}" name="Riyami, Nabil FPS" initials="NR" userId="S::Nabil.NZA.Riyami@pdo.co.om::e81f3504-10ec-4509-a7c0-8516cec2a7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1898-D3BE-4DAF-90BF-EEAE478B6D22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B269-D7FA-4B2B-A78E-1120639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Musleh image on the top right will change according to incident pattern, MSE3 will provide you with the image as per the pattern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Learnings: Four to five learning message in the form of questionnaires linked with initial findings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learning point you want to get across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E756A-71C4-4EF9-8F7C-B1FF48E66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09/03/2025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6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78098" y="124760"/>
            <a:ext cx="908449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93574" y="1764019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146418"/>
              </p:ext>
            </p:extLst>
          </p:nvPr>
        </p:nvGraphicFramePr>
        <p:xfrm>
          <a:off x="1678099" y="652650"/>
          <a:ext cx="908449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475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138071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16005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421122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169510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1959266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1175416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02.03.2025 / 12:45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Fall from 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Crane Maintenance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8097" y="1283742"/>
            <a:ext cx="9084495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466132" y="6589930"/>
            <a:ext cx="8121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case of an emergency please call PDO Emergency Number (Toll Free):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2467-5555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4" y="3032907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416458" y="5774090"/>
            <a:ext cx="812148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2936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Always ensure </a:t>
            </a: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that crane maintenance is carried out by competent crane maintenance specialist with proper tools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384952" y="3428642"/>
            <a:ext cx="82208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crane Operator was standing on top of crane boom unsecured to trouble shoot.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i="0" dirty="0"/>
              <a:t>There was no proper plan to troubleshoot the crane at site.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task is a non-routine task.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94FA2-FD8D-08C8-4637-D9737BFCF521}"/>
              </a:ext>
            </a:extLst>
          </p:cNvPr>
          <p:cNvSpPr txBox="1"/>
          <p:nvPr/>
        </p:nvSpPr>
        <p:spPr>
          <a:xfrm>
            <a:off x="394208" y="4835594"/>
            <a:ext cx="82208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1400" dirty="0">
                <a:latin typeface="-apple-system"/>
              </a:rPr>
              <a:t>Do you  ensure limit switches are tested and functioned properly before any lifting operation?</a:t>
            </a:r>
          </a:p>
          <a:p>
            <a:pPr marL="285750" indent="-285750">
              <a:buFontTx/>
              <a:buChar char="•"/>
            </a:pPr>
            <a:r>
              <a:rPr lang="en-US" sz="1400" dirty="0"/>
              <a:t>Do you ensure crane inspection and recovery procedure is available and understood by all parties? </a:t>
            </a:r>
            <a:endParaRPr lang="en-US" sz="1400" dirty="0">
              <a:latin typeface="-apple-system"/>
            </a:endParaRPr>
          </a:p>
          <a:p>
            <a:pPr marL="285750" indent="-285750">
              <a:buChar char="•"/>
            </a:pPr>
            <a:r>
              <a:rPr lang="en-US" sz="1400" dirty="0"/>
              <a:t>Do you ensure to perform dynamic risk  review whenever work changes?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58" y="4481601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Engagement Questions: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879786-6315-5984-BB1B-C98E2E22746F}"/>
              </a:ext>
            </a:extLst>
          </p:cNvPr>
          <p:cNvSpPr txBox="1"/>
          <p:nvPr/>
        </p:nvSpPr>
        <p:spPr>
          <a:xfrm>
            <a:off x="382790" y="2052786"/>
            <a:ext cx="8257174" cy="985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latin typeface="-apple-system"/>
              </a:rPr>
              <a:t>During the trouble shooting of Crane auxiliary hook, the crane Operator fell from crane boom at 3.2 metre height and suffered injuries on his right leg and wrist.</a:t>
            </a:r>
            <a:r>
              <a:rPr lang="en-US" sz="1400" dirty="0">
                <a:latin typeface="-apple-system"/>
              </a:rPr>
              <a:t> </a:t>
            </a:r>
          </a:p>
          <a:p>
            <a:pPr algn="just">
              <a:lnSpc>
                <a:spcPts val="1800"/>
              </a:lnSpc>
            </a:pPr>
            <a:r>
              <a:rPr lang="en-US" sz="1400" dirty="0">
                <a:latin typeface="-apple-system"/>
              </a:rPr>
              <a:t>The Crane Operator was</a:t>
            </a:r>
            <a:r>
              <a:rPr lang="en-GB" sz="1400" dirty="0">
                <a:latin typeface="-apple-system"/>
              </a:rPr>
              <a:t> initially taken to NIMR PAC clinic before being transferred to Salalah hospital, where x-ray revealed compound fracture to his right leg and wrist.</a:t>
            </a:r>
            <a:endParaRPr lang="en-US" sz="1400" dirty="0">
              <a:latin typeface="-apple-syste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7616C-46C4-AA09-D8AE-1687F4201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58" y="150805"/>
            <a:ext cx="1257709" cy="1142587"/>
          </a:xfrm>
          <a:prstGeom prst="rect">
            <a:avLst/>
          </a:prstGeom>
        </p:spPr>
      </p:pic>
      <p:grpSp>
        <p:nvGrpSpPr>
          <p:cNvPr id="21" name="Group 131">
            <a:extLst>
              <a:ext uri="{FF2B5EF4-FFF2-40B4-BE49-F238E27FC236}">
                <a16:creationId xmlns:a16="http://schemas.microsoft.com/office/drawing/2014/main" id="{BD905AFC-C97B-019D-1180-FC06815D41CB}"/>
              </a:ext>
            </a:extLst>
          </p:cNvPr>
          <p:cNvGrpSpPr>
            <a:grpSpLocks/>
          </p:cNvGrpSpPr>
          <p:nvPr/>
        </p:nvGrpSpPr>
        <p:grpSpPr bwMode="auto">
          <a:xfrm>
            <a:off x="11285905" y="2884348"/>
            <a:ext cx="416194" cy="365909"/>
            <a:chOff x="3504" y="544"/>
            <a:chExt cx="2287" cy="1855"/>
          </a:xfrm>
        </p:grpSpPr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5881B850-4B90-1A83-C213-D812CB0B0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83391804-EFC9-E036-0AA1-A7875CC1F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421594" y="5573699"/>
            <a:ext cx="416194" cy="432003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1B10E6-E332-F650-3B7B-600A159A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309" y="4193792"/>
            <a:ext cx="1687915" cy="16879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34CBAE-5BE6-7742-6E3C-8AC3FF5FE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" r="5376"/>
          <a:stretch/>
        </p:blipFill>
        <p:spPr bwMode="auto">
          <a:xfrm>
            <a:off x="9084625" y="1790140"/>
            <a:ext cx="2753164" cy="215559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erson in a safety vest and helmet jumping in the air&#10;&#10;AI-generated content may be incorrect.">
            <a:extLst>
              <a:ext uri="{FF2B5EF4-FFF2-40B4-BE49-F238E27FC236}">
                <a16:creationId xmlns:a16="http://schemas.microsoft.com/office/drawing/2014/main" id="{22A58256-7EB4-C192-18BD-10F3128EA71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8214" t="7937" r="42247" b="39356"/>
          <a:stretch/>
        </p:blipFill>
        <p:spPr>
          <a:xfrm>
            <a:off x="10972800" y="111091"/>
            <a:ext cx="987552" cy="14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51eac6-a7d5-47f5-a119-63d146adb134">
      <UserInfo>
        <DisplayName>Shah, Zahoor UIB1141XN</DisplayName>
        <AccountId>4166</AccountId>
        <AccountType/>
      </UserInfo>
      <UserInfo>
        <DisplayName>Hussain, Saddam UWCS9X</DisplayName>
        <AccountId>20428</AccountId>
        <AccountType/>
      </UserInfo>
      <UserInfo>
        <DisplayName>Zeheimi, Sulaiman UWN291</DisplayName>
        <AccountId>9941</AccountId>
        <AccountType/>
      </UserInfo>
      <UserInfo>
        <DisplayName>Al Hamdi, Ali DHSA1</DisplayName>
        <AccountId>19834</AccountId>
        <AccountType/>
      </UserInfo>
      <UserInfo>
        <DisplayName>Naamani, Saleh OSOT1</DisplayName>
        <AccountId>7374</AccountId>
        <AccountType/>
      </UserInfo>
      <UserInfo>
        <DisplayName>Al Subhi, Nooh ONO411F</DisplayName>
        <AccountId>18438</AccountId>
        <AccountType/>
      </UserInfo>
      <UserInfo>
        <DisplayName>Rawahi, Ali UEG</DisplayName>
        <AccountId>541</AccountId>
        <AccountType/>
      </UserInfo>
      <UserInfo>
        <DisplayName>Al Khayari, Yousuf CDF44N</DisplayName>
        <AccountId>14394</AccountId>
        <AccountType/>
      </UserInfo>
      <UserInfo>
        <DisplayName>Al Jabry, Ahmed UIB1141XL</DisplayName>
        <AccountId>4523</AccountId>
        <AccountType/>
      </UserInfo>
      <UserInfo>
        <DisplayName>Shah, Jatin HIMA1</DisplayName>
        <AccountId>19796</AccountId>
        <AccountType/>
      </UserInfo>
      <UserInfo>
        <DisplayName>Salvi, Santosh UOC524B</DisplayName>
        <AccountId>2019</AccountId>
        <AccountType/>
      </UserInfo>
      <UserInfo>
        <DisplayName>Barhi, Hilal UPKC1</DisplayName>
        <AccountId>3675</AccountId>
        <AccountType/>
      </UserInfo>
      <UserInfo>
        <DisplayName>Suleimany, Zahir DSS</DisplayName>
        <AccountId>1071</AccountId>
        <AccountType/>
      </UserInfo>
      <UserInfo>
        <DisplayName>Padiyilaveetil, Prakashan UIB14XC</DisplayName>
        <AccountId>21169</AccountId>
        <AccountType/>
      </UserInfo>
      <UserInfo>
        <DisplayName>Sadiq, Waseem UIB14XSLR</DisplayName>
        <AccountId>17730</AccountId>
        <AccountType/>
      </UserInfo>
      <UserInfo>
        <DisplayName>Alhabsi, Saif UIB4KX</DisplayName>
        <AccountId>20961</AccountId>
        <AccountType/>
      </UserInfo>
      <UserInfo>
        <DisplayName>Juma, Mohamed UIB4YX</DisplayName>
        <AccountId>20957</AccountId>
        <AccountType/>
      </UserInfo>
      <UserInfo>
        <DisplayName>Yahyaai, Hamood UWIF4H</DisplayName>
        <AccountId>11678</AccountId>
        <AccountType/>
      </UserInfo>
      <UserInfo>
        <DisplayName>Ali, Showkath GAL271</DisplayName>
        <AccountId>21998</AccountId>
        <AccountType/>
      </UserInfo>
      <UserInfo>
        <DisplayName>Joseph, Ninan UIB1142XN</DisplayName>
        <AccountId>12829</AccountId>
        <AccountType/>
      </UserInfo>
      <UserInfo>
        <DisplayName>Thomas, Rony UIL41X</DisplayName>
        <AccountId>21425</AccountId>
        <AccountType/>
      </UserInfo>
      <UserInfo>
        <DisplayName>Ofi, Mahmood UWODS91</DisplayName>
        <AccountId>13551</AccountId>
        <AccountType/>
      </UserInfo>
      <UserInfo>
        <DisplayName>Kharusi, Amira UEQ11</DisplayName>
        <AccountId>6730</AccountId>
        <AccountType/>
      </UserInfo>
      <UserInfo>
        <DisplayName>Harrasi, Yaser DHNF</DisplayName>
        <AccountId>4127</AccountId>
        <AccountType/>
      </UserInfo>
      <UserInfo>
        <DisplayName>Al Harthy, Asaad UIB1141XC</DisplayName>
        <AccountId>15190</AccountId>
        <AccountType/>
      </UserInfo>
      <UserInfo>
        <DisplayName>Harmali, Harith UWOXO91</DisplayName>
        <AccountId>21252</AccountId>
        <AccountType/>
      </UserInfo>
      <UserInfo>
        <DisplayName>RIG-127-Site, RIG127</DisplayName>
        <AccountId>20345</AccountId>
        <AccountType/>
      </UserInfo>
    </SharedWithUsers>
    <Language xmlns="4880e4f8-4b7d-4bdd-91e3-e10d47036eca">English</Language>
    <DocId xmlns="4880e4f8-4b7d-4bdd-91e3-e10d47036eca">92906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9d51eac6-a7d5-47f5-a119-63d146adb134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A492D1-223B-43B2-9CCA-62F6104EEE9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2388</TotalTime>
  <Words>382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-apple-system</vt:lpstr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LTI-03 - 1175416 - Crane operator fell from Height - Nimr - 1st Alert</dc:title>
  <dc:creator>nazar@umsoman.com</dc:creator>
  <cp:lastModifiedBy>Masroori, Ahmed MSE31</cp:lastModifiedBy>
  <cp:revision>66</cp:revision>
  <dcterms:created xsi:type="dcterms:W3CDTF">2018-09-24T07:27:56Z</dcterms:created>
  <dcterms:modified xsi:type="dcterms:W3CDTF">2025-03-09T07:19:18Z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