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EAEAEA"/>
    <a:srgbClr val="FFC715"/>
    <a:srgbClr val="FFCB25"/>
    <a:srgbClr val="FFFC00"/>
    <a:srgbClr val="F2F3D7"/>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659" autoAdjust="0"/>
  </p:normalViewPr>
  <p:slideViewPr>
    <p:cSldViewPr snapToGrid="0" snapToObjects="1">
      <p:cViewPr varScale="1">
        <p:scale>
          <a:sx n="88" d="100"/>
          <a:sy n="88" d="100"/>
        </p:scale>
        <p:origin x="582" y="15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81874" y="1301225"/>
            <a:ext cx="8958069" cy="526297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r>
              <a:rPr lang="en-US" sz="1200" kern="0" dirty="0">
                <a:latin typeface="Arial" panose="020B0604020202020204" pitchFamily="34" charset="0"/>
                <a:cs typeface="Arial" panose="020B0604020202020204" pitchFamily="34" charset="0"/>
              </a:rPr>
              <a:t>On 11</a:t>
            </a:r>
            <a:r>
              <a:rPr lang="en-US" sz="1200" kern="0" baseline="30000" dirty="0">
                <a:latin typeface="Arial" panose="020B0604020202020204" pitchFamily="34" charset="0"/>
                <a:cs typeface="Arial" panose="020B0604020202020204" pitchFamily="34" charset="0"/>
              </a:rPr>
              <a:t>th</a:t>
            </a:r>
            <a:r>
              <a:rPr lang="en-US" sz="1200" kern="0" dirty="0">
                <a:latin typeface="Arial" panose="020B0604020202020204" pitchFamily="34" charset="0"/>
                <a:cs typeface="Arial" panose="020B0604020202020204" pitchFamily="34" charset="0"/>
              </a:rPr>
              <a:t> January at 00:00 </a:t>
            </a:r>
            <a:r>
              <a:rPr lang="en-US" sz="1200" kern="0" dirty="0" err="1">
                <a:latin typeface="Arial" panose="020B0604020202020204" pitchFamily="34" charset="0"/>
                <a:cs typeface="Arial" panose="020B0604020202020204" pitchFamily="34" charset="0"/>
              </a:rPr>
              <a:t>hrs</a:t>
            </a:r>
            <a:r>
              <a:rPr lang="en-US" sz="1200" kern="0" dirty="0">
                <a:latin typeface="Arial" panose="020B0604020202020204" pitchFamily="34" charset="0"/>
                <a:cs typeface="Arial" panose="020B0604020202020204" pitchFamily="34" charset="0"/>
              </a:rPr>
              <a:t> crew were working on N/up BOP. Afterwards, the crew started to connect the flow line extension to bell nipple using rig floor winch and MEWP to align the flow line. Floorman (1) placed his hand on flow line to have a better and clear view while aligning the flow line extension. Meanwhile without prior notice or given instructions, floorman (2) (the winch operator) started winching up the flow line, the floorman (1) hand was caught in between flow line and BOP winch beam, resulting in crush injury to the floorman (1) right hand thumb. </a:t>
            </a:r>
          </a:p>
          <a:p>
            <a:pPr algn="just"/>
            <a:r>
              <a:rPr lang="en-US" sz="1200" kern="0" dirty="0">
                <a:latin typeface="Arial" panose="020B0604020202020204" pitchFamily="34" charset="0"/>
                <a:cs typeface="Arial" panose="020B0604020202020204" pitchFamily="34" charset="0"/>
              </a:rPr>
              <a:t>Held TOFS, floorman (1) was sent to rig medic for evaluation and referred to hospital for further medical evaluation as per ARA doctor advice. </a:t>
            </a:r>
          </a:p>
          <a:p>
            <a:pPr algn="just"/>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2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COW under a PTW were in place, along with using hand-held radios.</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No proper tools or engineering design enabling safe and effective handling of the flow line manually without causing hand injuries.</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Poor situational awareness - Floorman placed his hand in line of fire on flow line while overseeing the flow line alignment.</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Task was taking place at midnight. Sufficient lighting was available at the subbase and surrounding areas.</a:t>
            </a:r>
          </a:p>
          <a:p>
            <a:pPr algn="just"/>
            <a:endParaRPr lang="en-US" sz="1100" dirty="0">
              <a:latin typeface="Arial" panose="020B0604020202020204" pitchFamily="34" charset="0"/>
              <a:cs typeface="Arial" panose="020B0604020202020204"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Supervisors must ensure a quality TBT which should cover job-specific hazards and dynamic risk (Keep away your hands/ fingers from any equipment with potential to cause injury).</a:t>
            </a: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Ensure risk assessment is done specific to task and communicated to all crew members.</a:t>
            </a: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Empower all crew members to STOP any unsafe act / condition if observed.</a:t>
            </a: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Always ensure your hands and fingers are clear of pinch point, by using proper handling tools. </a:t>
            </a: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STOP the task if there is lack of supervision or monitoring. </a:t>
            </a: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Always maintain all hands inside the MEWP basket inner handrails. </a:t>
            </a:r>
          </a:p>
          <a:p>
            <a:pPr marL="285750" indent="-285750" algn="just">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Ensure adequate level of supervision is assigned to each task.</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96998" y="473182"/>
            <a:ext cx="11626955" cy="369332"/>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400" b="1" dirty="0">
                <a:solidFill>
                  <a:srgbClr val="4472C4"/>
                </a:solidFill>
                <a:latin typeface="Tahoma" pitchFamily="34" charset="0"/>
              </a:rPr>
              <a:t>11</a:t>
            </a:r>
            <a:r>
              <a:rPr kumimoji="0" lang="en-GB" sz="14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chemeClr val="accent1"/>
                </a:solidFill>
                <a:effectLst/>
                <a:uLnTx/>
                <a:uFillTx/>
                <a:latin typeface="Tahoma" pitchFamily="34" charset="0"/>
                <a:ea typeface="+mn-ea"/>
                <a:cs typeface="+mn-cs"/>
              </a:rPr>
              <a:t>LTI#03  </a:t>
            </a: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	 </a:t>
            </a:r>
            <a:r>
              <a:rPr lang="en-US" sz="1400" b="1" dirty="0">
                <a:solidFill>
                  <a:srgbClr val="4472C4"/>
                </a:solidFill>
                <a:latin typeface="Tahoma" pitchFamily="34" charset="0"/>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Hands &amp; Finger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C3P</a:t>
            </a:r>
            <a:r>
              <a:rPr kumimoji="0" lang="en-US"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34424" y="863766"/>
            <a:ext cx="6608634"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FA92247F-4188-4F37-ABDD-0D545552FF22}"/>
              </a:ext>
            </a:extLst>
          </p:cNvPr>
          <p:cNvSpPr txBox="1"/>
          <p:nvPr/>
        </p:nvSpPr>
        <p:spPr>
          <a:xfrm>
            <a:off x="1816478" y="6379434"/>
            <a:ext cx="6088859" cy="369332"/>
          </a:xfrm>
          <a:prstGeom prst="rect">
            <a:avLst/>
          </a:prstGeom>
          <a:solidFill>
            <a:schemeClr val="accent1"/>
          </a:solidFill>
        </p:spPr>
        <p:txBody>
          <a:bodyPr wrap="square" rtlCol="0">
            <a:spAutoFit/>
          </a:bodyPr>
          <a:lstStyle/>
          <a:p>
            <a:pPr indent="-118745" algn="ctr"/>
            <a:r>
              <a:rPr lang="en-US" b="1" dirty="0">
                <a:solidFill>
                  <a:srgbClr val="FFFF00"/>
                </a:solidFill>
                <a:latin typeface="Calibri Light" panose="020F0302020204030204" pitchFamily="34" charset="0"/>
                <a:ea typeface="Calibri" panose="020F0502020204030204" pitchFamily="34" charset="0"/>
                <a:cs typeface="Arial" panose="020B0604020202020204" pitchFamily="34" charset="0"/>
              </a:rPr>
              <a:t>Always keep your hands and fingers away from the Line of Fire  </a:t>
            </a:r>
            <a:endParaRPr lang="en-US" dirty="0">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1FB90D74-0005-4C86-A151-C89827C1D1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9943" y="1316460"/>
            <a:ext cx="2784010" cy="2111781"/>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a:extLst>
              <a:ext uri="{FF2B5EF4-FFF2-40B4-BE49-F238E27FC236}">
                <a16:creationId xmlns:a16="http://schemas.microsoft.com/office/drawing/2014/main" id="{0F2FD2A7-AD67-4A4B-B94B-6943E91B0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9943" y="3662310"/>
            <a:ext cx="2807804" cy="199666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66753" y="565897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20511" y="-9427"/>
            <a:ext cx="11871489" cy="338554"/>
          </a:xfrm>
          <a:solidFill>
            <a:srgbClr val="FFC715"/>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84726"/>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264621"/>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AutoNum type="arabicPeriod"/>
              <a:defRPr/>
            </a:pPr>
            <a:r>
              <a:rPr lang="en-US" sz="1600" dirty="0">
                <a:latin typeface="Tahoma" pitchFamily="34" charset="0"/>
              </a:rPr>
              <a:t>Do you ensure that rig structure is properly designed to allow for safe and efficient operation?</a:t>
            </a:r>
          </a:p>
          <a:p>
            <a:pPr marL="342900" indent="-342900">
              <a:buAutoNum type="arabicPeriod"/>
              <a:defRPr/>
            </a:pPr>
            <a:r>
              <a:rPr lang="en-US" sz="1600" dirty="0">
                <a:latin typeface="Tahoma" pitchFamily="34" charset="0"/>
              </a:rPr>
              <a:t>Do you ensure that each task is assigned a proper level of supervision?</a:t>
            </a:r>
          </a:p>
          <a:p>
            <a:pPr marL="342900" indent="-342900">
              <a:buAutoNum type="arabicPeriod"/>
              <a:defRPr/>
            </a:pPr>
            <a:r>
              <a:rPr lang="en-US" sz="1600" dirty="0">
                <a:latin typeface="Tahoma" pitchFamily="34" charset="0"/>
              </a:rPr>
              <a:t>Do you ensure that your crewmembers are empowered to stop any unsafe act/condition?</a:t>
            </a:r>
          </a:p>
          <a:p>
            <a:pPr marL="342900" indent="-342900">
              <a:buAutoNum type="arabicPeriod"/>
              <a:defRPr/>
            </a:pPr>
            <a:r>
              <a:rPr lang="en-US" sz="1600" dirty="0">
                <a:latin typeface="Tahoma" pitchFamily="34" charset="0"/>
              </a:rPr>
              <a:t>Do you ensure that hazard identification of LOF is discussed in each TBT?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AAC99A14-3982-4070-9463-283E460A8BB8}"/>
              </a:ext>
            </a:extLst>
          </p:cNvPr>
          <p:cNvSpPr>
            <a:spLocks noChangeArrowheads="1"/>
          </p:cNvSpPr>
          <p:nvPr/>
        </p:nvSpPr>
        <p:spPr bwMode="auto">
          <a:xfrm>
            <a:off x="496998" y="464050"/>
            <a:ext cx="11626955" cy="369332"/>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400" b="1" dirty="0">
                <a:solidFill>
                  <a:srgbClr val="4472C4"/>
                </a:solidFill>
                <a:latin typeface="Tahoma" pitchFamily="34" charset="0"/>
              </a:rPr>
              <a:t>11</a:t>
            </a:r>
            <a:r>
              <a:rPr kumimoji="0" lang="en-GB" sz="14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chemeClr val="accent1"/>
                </a:solidFill>
                <a:effectLst/>
                <a:uLnTx/>
                <a:uFillTx/>
                <a:latin typeface="Tahoma" pitchFamily="34" charset="0"/>
                <a:ea typeface="+mn-ea"/>
                <a:cs typeface="+mn-cs"/>
              </a:rPr>
              <a:t>LTI#03  </a:t>
            </a: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	 </a:t>
            </a:r>
            <a:r>
              <a:rPr lang="en-US" sz="1400" b="1" dirty="0">
                <a:solidFill>
                  <a:srgbClr val="4472C4"/>
                </a:solidFill>
                <a:latin typeface="Tahoma" pitchFamily="34" charset="0"/>
              </a:rPr>
              <a:t>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Hands &amp; Finger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C3P</a:t>
            </a:r>
            <a:r>
              <a:rPr kumimoji="0" lang="en-US"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DAED4D-593D-433D-9760-8918785401D7}"/>
</file>

<file path=customXml/itemProps2.xml><?xml version="1.0" encoding="utf-8"?>
<ds:datastoreItem xmlns:ds="http://schemas.openxmlformats.org/officeDocument/2006/customXml" ds:itemID="{ECEB1FCF-0E89-482E-A62E-598FF58845D8}">
  <ds:schemaRefs>
    <ds:schemaRef ds:uri="742d05c2-8aff-4d18-8aa1-8c92431f5918"/>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8e0191bb-830a-4923-9a6c-45decb35e9fd"/>
    <ds:schemaRef ds:uri="http://schemas.microsoft.com/office/2006/metadata/propertie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1674</TotalTime>
  <Words>769</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LTI#03 Final Post OND</dc:title>
  <dc:creator>nazar@umsoman.com</dc:creator>
  <cp:lastModifiedBy>Balushi, Sumaiya MSE36</cp:lastModifiedBy>
  <cp:revision>285</cp:revision>
  <cp:lastPrinted>2022-02-21T11:13:41Z</cp:lastPrinted>
  <dcterms:created xsi:type="dcterms:W3CDTF">2018-09-24T07:27:56Z</dcterms:created>
  <dcterms:modified xsi:type="dcterms:W3CDTF">2022-10-26T08:04:47Z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