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1F6D4B-4559-4CE0-9A40-106353288F95}" v="2" dt="2021-04-06T11:11:18.1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249" autoAdjust="0"/>
  </p:normalViewPr>
  <p:slideViewPr>
    <p:cSldViewPr>
      <p:cViewPr varScale="1">
        <p:scale>
          <a:sx n="101" d="100"/>
          <a:sy n="101" d="100"/>
        </p:scale>
        <p:origin x="594" y="11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415828"/>
            <a:ext cx="5141850" cy="41827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54025" y="1060058"/>
            <a:ext cx="6103181" cy="3754874"/>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 14.01.2021                                Incident Type:</a:t>
            </a:r>
            <a:r>
              <a:rPr lang="en-US" sz="1200" b="1" dirty="0">
                <a:solidFill>
                  <a:srgbClr val="333399"/>
                </a:solidFill>
                <a:latin typeface="Tahoma" pitchFamily="34" charset="0"/>
              </a:rPr>
              <a:t> LTI#03 (Hands &amp; Fingers)</a:t>
            </a:r>
            <a:endParaRPr lang="en-US" sz="1300" b="1" dirty="0">
              <a:solidFill>
                <a:srgbClr val="FF0000"/>
              </a:solidFill>
              <a:latin typeface="Tahoma" pitchFamily="34" charset="0"/>
            </a:endParaRPr>
          </a:p>
          <a:p>
            <a:pPr marL="114300" indent="-114300" algn="just">
              <a:defRPr/>
            </a:pPr>
            <a:endParaRPr lang="en-US" sz="16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marL="114300" indent="-114300" algn="just">
              <a:defRPr/>
            </a:pPr>
            <a:endParaRPr lang="en-US" sz="1600" dirty="0">
              <a:solidFill>
                <a:srgbClr val="FF0000"/>
              </a:solidFill>
              <a:latin typeface="Tahoma" pitchFamily="34" charset="0"/>
            </a:endParaRPr>
          </a:p>
          <a:p>
            <a:pPr algn="just" eaLnBrk="1" hangingPunct="1">
              <a:defRPr/>
            </a:pPr>
            <a:r>
              <a:rPr lang="en-US" sz="1200" dirty="0">
                <a:latin typeface="Arial" charset="0"/>
                <a:cs typeface="Tahoma" pitchFamily="34" charset="0"/>
              </a:rPr>
              <a:t>RIH with 3 ½” completion tubing was in progress. The Floorman approached the string to unlatch the elevator. He grabbed the left handle of the elevator with his left hand and opened it with his right hand. Once the elevator doors were opened the Floorman pinched his left middle finger in between the elevator handle and the power tong cylinder which had been rigged up on the rig floor for RIH.</a:t>
            </a:r>
          </a:p>
          <a:p>
            <a:pPr marL="342900" indent="-342900" eaLnBrk="1" hangingPunct="1">
              <a:defRPr/>
            </a:pPr>
            <a:endParaRPr lang="en-US" sz="1200" b="1" dirty="0">
              <a:solidFill>
                <a:srgbClr val="000000"/>
              </a:solidFill>
              <a:latin typeface="+mj-lt"/>
            </a:endParaRPr>
          </a:p>
          <a:p>
            <a:pPr marL="342900" indent="-342900" eaLnBrk="1" hangingPunct="1">
              <a:defRPr/>
            </a:pPr>
            <a:endParaRPr lang="en-US" sz="1200" b="1" dirty="0">
              <a:solidFill>
                <a:srgbClr val="000000"/>
              </a:solidFill>
              <a:latin typeface="+mj-lt"/>
            </a:endParaRPr>
          </a:p>
          <a:p>
            <a:pPr marL="342900" indent="-342900" eaLnBrk="1" hangingPunct="1">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buFontTx/>
              <a:buChar char="-"/>
              <a:defRPr/>
            </a:pPr>
            <a:r>
              <a:rPr lang="en-US" sz="1200" dirty="0">
                <a:latin typeface="Arial" charset="0"/>
                <a:cs typeface="Tahoma" pitchFamily="34" charset="0"/>
              </a:rPr>
              <a:t>Always know the control and mitigation measures for the risks identified </a:t>
            </a:r>
          </a:p>
          <a:p>
            <a:pPr marL="171450" indent="-171450">
              <a:buFontTx/>
              <a:buChar char="-"/>
              <a:defRPr/>
            </a:pPr>
            <a:r>
              <a:rPr lang="en-US" sz="1200" dirty="0">
                <a:latin typeface="Arial" charset="0"/>
                <a:cs typeface="Tahoma" pitchFamily="34" charset="0"/>
              </a:rPr>
              <a:t>Always intervene and stop unsafe work practices </a:t>
            </a:r>
          </a:p>
          <a:p>
            <a:pPr marL="171450" indent="-171450">
              <a:buFontTx/>
              <a:buChar char="-"/>
              <a:defRPr/>
            </a:pPr>
            <a:r>
              <a:rPr lang="en-US" sz="1200" dirty="0">
                <a:latin typeface="Arial" charset="0"/>
                <a:cs typeface="Tahoma" pitchFamily="34" charset="0"/>
              </a:rPr>
              <a:t>Always execute checks on controls in place while running longer lasting tasks</a:t>
            </a:r>
            <a:endParaRPr lang="en-US" sz="1200" dirty="0">
              <a:solidFill>
                <a:schemeClr val="tx2"/>
              </a:solidFill>
              <a:latin typeface="Arial" charset="0"/>
              <a:cs typeface="Tahoma" pitchFamily="34" charset="0"/>
            </a:endParaRPr>
          </a:p>
          <a:p>
            <a:pPr marL="171450" indent="-171450">
              <a:buFontTx/>
              <a:buChar char="-"/>
              <a:defRPr/>
            </a:pPr>
            <a:r>
              <a:rPr lang="en-US" sz="1200" dirty="0">
                <a:latin typeface="Arial" charset="0"/>
                <a:cs typeface="Tahoma" pitchFamily="34" charset="0"/>
              </a:rPr>
              <a:t>Always wear adequate hand protection </a:t>
            </a:r>
          </a:p>
          <a:p>
            <a:pPr marL="171450" indent="-171450">
              <a:buFontTx/>
              <a:buChar char="-"/>
              <a:defRPr/>
            </a:pPr>
            <a:r>
              <a:rPr lang="en-US" sz="1200" dirty="0">
                <a:latin typeface="Arial" charset="0"/>
                <a:cs typeface="Tahoma" pitchFamily="34" charset="0"/>
              </a:rPr>
              <a:t>Always stop and ask questions if controls are not clear </a:t>
            </a:r>
          </a:p>
          <a:p>
            <a:pPr marL="171450" indent="-171450">
              <a:buFontTx/>
              <a:buChar char="-"/>
              <a:defRPr/>
            </a:pPr>
            <a:r>
              <a:rPr lang="en-US" sz="1200" dirty="0">
                <a:latin typeface="Arial" charset="0"/>
                <a:cs typeface="Tahoma" pitchFamily="34" charset="0"/>
              </a:rPr>
              <a:t>Never proceed with a task if risks and control measures have not been defined </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54000" y="5484302"/>
            <a:ext cx="5181600" cy="323165"/>
          </a:xfrm>
          <a:prstGeom prst="rect">
            <a:avLst/>
          </a:prstGeom>
          <a:solidFill>
            <a:schemeClr val="accent2"/>
          </a:solidFill>
          <a:ln w="9525">
            <a:noFill/>
            <a:miter lim="800000"/>
            <a:headEnd/>
            <a:tailEnd/>
          </a:ln>
        </p:spPr>
        <p:txBody>
          <a:bodyPr>
            <a:spAutoFit/>
          </a:bodyPr>
          <a:lstStyle/>
          <a:p>
            <a:pPr algn="ctr" eaLnBrk="1" hangingPunct="1"/>
            <a:r>
              <a:rPr lang="en-US" sz="1500" b="1" dirty="0">
                <a:solidFill>
                  <a:srgbClr val="FFFF00"/>
                </a:solidFill>
                <a:latin typeface="Tahoma" pitchFamily="34" charset="0"/>
              </a:rPr>
              <a:t>Always use hands off tools to avoid pinch injuries </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8" name="Picture 2" descr="C:\Users\User\Desktop\IMG_20210114_191231.jpg">
            <a:extLst>
              <a:ext uri="{FF2B5EF4-FFF2-40B4-BE49-F238E27FC236}">
                <a16:creationId xmlns:a16="http://schemas.microsoft.com/office/drawing/2014/main" id="{F09319B5-14FF-42A2-9400-095F7EBDD2DF}"/>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206982" y="1314398"/>
            <a:ext cx="2803668" cy="2400300"/>
          </a:xfrm>
          <a:prstGeom prst="rect">
            <a:avLst/>
          </a:prstGeom>
          <a:noFill/>
          <a:extLst>
            <a:ext uri="{909E8E84-426E-40DD-AFC4-6F175D3DCCD1}">
              <a14:hiddenFill xmlns:a14="http://schemas.microsoft.com/office/drawing/2010/main">
                <a:solidFill>
                  <a:srgbClr val="FFFFFF"/>
                </a:solidFill>
              </a14:hiddenFill>
            </a:ext>
          </a:extLst>
        </p:spPr>
      </p:pic>
      <p:grpSp>
        <p:nvGrpSpPr>
          <p:cNvPr id="26633" name="Group 131"/>
          <p:cNvGrpSpPr>
            <a:grpSpLocks/>
          </p:cNvGrpSpPr>
          <p:nvPr/>
        </p:nvGrpSpPr>
        <p:grpSpPr bwMode="auto">
          <a:xfrm>
            <a:off x="8614703" y="3219895"/>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 name="Oval 1">
            <a:extLst>
              <a:ext uri="{FF2B5EF4-FFF2-40B4-BE49-F238E27FC236}">
                <a16:creationId xmlns:a16="http://schemas.microsoft.com/office/drawing/2014/main" id="{E4F38FA9-73CC-4DDE-A0CF-F568D07DFDAF}"/>
              </a:ext>
            </a:extLst>
          </p:cNvPr>
          <p:cNvSpPr/>
          <p:nvPr/>
        </p:nvSpPr>
        <p:spPr bwMode="auto">
          <a:xfrm>
            <a:off x="7010400" y="1768475"/>
            <a:ext cx="381000" cy="45720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19" name="Picture 3" descr="C:\Users\User\Desktop\Untitled1.png">
            <a:extLst>
              <a:ext uri="{FF2B5EF4-FFF2-40B4-BE49-F238E27FC236}">
                <a16:creationId xmlns:a16="http://schemas.microsoft.com/office/drawing/2014/main" id="{8FCFFD63-2BAB-4B29-9E96-B2B798F7FE1E}"/>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187932" y="3886200"/>
            <a:ext cx="2803668" cy="2307886"/>
          </a:xfrm>
          <a:prstGeom prst="rect">
            <a:avLst/>
          </a:prstGeom>
          <a:noFill/>
          <a:extLst>
            <a:ext uri="{909E8E84-426E-40DD-AFC4-6F175D3DCCD1}">
              <a14:hiddenFill xmlns:a14="http://schemas.microsoft.com/office/drawing/2010/main">
                <a:solidFill>
                  <a:srgbClr val="FFFFFF"/>
                </a:solidFill>
              </a14:hiddenFill>
            </a:ext>
          </a:extLst>
        </p:spPr>
      </p:pic>
      <p:sp>
        <p:nvSpPr>
          <p:cNvPr id="26634" name="Freeform 132"/>
          <p:cNvSpPr>
            <a:spLocks/>
          </p:cNvSpPr>
          <p:nvPr/>
        </p:nvSpPr>
        <p:spPr bwMode="auto">
          <a:xfrm>
            <a:off x="8456670" y="57912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245393"/>
            <a:ext cx="8351838" cy="470898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SOP’s within your organization outline controls for the identified risks?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learning from incidents are translated into appropriate actions and are verified by top management?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there is pinch point awareness among field personnel?</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Management reviews the Pinch Point Awareness on site?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learnings from CCTV footage review are captured and translated into actions?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 have a verification process to assure the efficiency of corrective actions?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Hands off tools are appropriate for use (e.g. congested Rig Floor)? </a:t>
            </a: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eaLnBrk="1" hangingPunct="1">
              <a:defRPr/>
            </a:pPr>
            <a:endParaRPr lang="en-US" sz="1000"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76315" y="924916"/>
            <a:ext cx="7906940"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GB" sz="1400" b="1" dirty="0">
                <a:solidFill>
                  <a:srgbClr val="333399"/>
                </a:solidFill>
                <a:latin typeface="Tahoma" pitchFamily="34" charset="0"/>
              </a:rPr>
              <a:t>14.01.2021        </a:t>
            </a:r>
            <a:r>
              <a:rPr lang="en-US" sz="1400" b="1" dirty="0">
                <a:solidFill>
                  <a:srgbClr val="333399"/>
                </a:solidFill>
                <a:latin typeface="Tahoma" pitchFamily="34" charset="0"/>
              </a:rPr>
              <a:t>                                Incident type: LTI#3</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Language>
    <DocId xmlns="4880e4f8-4b7d-4bdd-91e3-e10d47036eca">92640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46337AF-15E7-4308-996C-1558C5095967}"/>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417CDCFD-C2C6-4ECC-85D9-E8AEE3BFF834}">
  <ds:schemaRefs>
    <ds:schemaRef ds:uri="http://schemas.microsoft.com/sharepoint/v3"/>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purl.org/dc/dcmitype/"/>
    <ds:schemaRef ds:uri="http://schemas.openxmlformats.org/package/2006/metadata/core-properti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9087</TotalTime>
  <Words>553</Words>
  <Application>Microsoft Office PowerPoint</Application>
  <PresentationFormat>On-screen Show (4:3)</PresentationFormat>
  <Paragraphs>57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LTI#03 Shaleem Final Post UWD IRC</dc:title>
  <dc:creator>MU93647</dc:creator>
  <cp:lastModifiedBy>Balushi, Sumaiya MSE36</cp:lastModifiedBy>
  <cp:revision>614</cp:revision>
  <cp:lastPrinted>2020-12-14T10:19:42Z</cp:lastPrinted>
  <dcterms:created xsi:type="dcterms:W3CDTF">2001-05-03T06:07:08Z</dcterms:created>
  <dcterms:modified xsi:type="dcterms:W3CDTF">2022-08-09T08:41:09Z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