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E021EB1F-B52E-4FA8-857C-A61C4987E0D2}"/>
    <pc:docChg chg="modSld">
      <pc:chgData name="Konduru, Raju IDI63X" userId="d8c4c54e-792b-4728-ba18-36787d9218e6" providerId="ADAL" clId="{E021EB1F-B52E-4FA8-857C-A61C4987E0D2}" dt="2024-03-27T04:58:24.193" v="2" actId="6549"/>
      <pc:docMkLst>
        <pc:docMk/>
      </pc:docMkLst>
      <pc:sldChg chg="modSp mod">
        <pc:chgData name="Konduru, Raju IDI63X" userId="d8c4c54e-792b-4728-ba18-36787d9218e6" providerId="ADAL" clId="{E021EB1F-B52E-4FA8-857C-A61C4987E0D2}" dt="2024-03-27T04:58:24.193" v="2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E021EB1F-B52E-4FA8-857C-A61C4987E0D2}" dt="2024-03-27T04:58:24.193" v="2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learning point 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64658" y="1988484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237593"/>
              </p:ext>
            </p:extLst>
          </p:nvPr>
        </p:nvGraphicFramePr>
        <p:xfrm>
          <a:off x="1916638" y="652190"/>
          <a:ext cx="8876375" cy="98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80621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238597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315092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76131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1162345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06.01.2024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 Dept.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09:00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Fahud</a:t>
                      </a:r>
                      <a:endParaRPr lang="en-US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7753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Falling 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Cleaning OBM Treatment Plant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05276" y="1678471"/>
            <a:ext cx="8873284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541955" y="6566846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08" y="3618275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Initial Findings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892537" y="6205810"/>
            <a:ext cx="7420953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expect the unexpected hazards while doing the task!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1" y="140517"/>
            <a:ext cx="1800761" cy="1405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394208" y="3954490"/>
            <a:ext cx="8287234" cy="116955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The hazard and risk of falling objects (dry OBM) were not identified and accessed.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Standard Operating Procedure available but not followed.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Lack of Supervision.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  <a:cs typeface="Calibri"/>
              </a:rPr>
              <a:t>The event was not reported.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94FA2-FD8D-08C8-4637-D9737BFCF521}"/>
              </a:ext>
            </a:extLst>
          </p:cNvPr>
          <p:cNvSpPr txBox="1"/>
          <p:nvPr/>
        </p:nvSpPr>
        <p:spPr>
          <a:xfrm>
            <a:off x="338864" y="5220431"/>
            <a:ext cx="88237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How do you ensure all hazards are identified before starting and during the task?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How do you ensure crew are adhered to Safe Operating Procedure (SOP)  while performing the task?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How do you ensure the work is effectively supervised?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B3BD6-152C-38F1-3EDA-0768F9DA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3" y="2470274"/>
            <a:ext cx="8587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effectLst/>
                <a:ea typeface="Calibri" panose="020F0502020204030204" pitchFamily="34" charset="0"/>
              </a:rPr>
              <a:t>On 06.01.2024 at approximately 09:00 </a:t>
            </a:r>
            <a:r>
              <a:rPr lang="en-US" sz="1400" dirty="0" err="1">
                <a:ea typeface="Calibri" panose="020F0502020204030204" pitchFamily="34" charset="0"/>
              </a:rPr>
              <a:t>H</a:t>
            </a:r>
            <a:r>
              <a:rPr lang="en-US" sz="1400" dirty="0" err="1">
                <a:effectLst/>
                <a:ea typeface="Calibri" panose="020F0502020204030204" pitchFamily="34" charset="0"/>
              </a:rPr>
              <a:t>rs</a:t>
            </a:r>
            <a:r>
              <a:rPr lang="en-US" sz="1400" dirty="0">
                <a:effectLst/>
                <a:ea typeface="Calibri" panose="020F0502020204030204" pitchFamily="34" charset="0"/>
              </a:rPr>
              <a:t>, While cleaning the Oil Based Mud (OBM) treatment plant, some dry OBM cutting dropped from the topside of Vertical Cuttings Dryer (VCD) onto the Helper’s right-hand consequently hitting his hand to the bottom hatch of the VCD unit resulted in an injury to his right-hand. </a:t>
            </a:r>
            <a:endParaRPr lang="en-US" sz="1400" dirty="0">
              <a:ea typeface="Calibri" panose="020F0502020204030204" pitchFamily="34" charset="0"/>
            </a:endParaRPr>
          </a:p>
          <a:p>
            <a:pPr algn="just"/>
            <a:r>
              <a:rPr lang="en-US" sz="1400" dirty="0">
                <a:effectLst/>
                <a:ea typeface="Calibri" panose="020F0502020204030204" pitchFamily="34" charset="0"/>
              </a:rPr>
              <a:t>He was taken to Badar Al Sama Hospital in Muscat where the X-rays revealed a fractured to his right forearm.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3" y="4894116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Engagement Questions: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C6135E-3E60-7495-0407-62AB54D1CBB6}"/>
              </a:ext>
            </a:extLst>
          </p:cNvPr>
          <p:cNvSpPr/>
          <p:nvPr/>
        </p:nvSpPr>
        <p:spPr>
          <a:xfrm>
            <a:off x="11639628" y="3567532"/>
            <a:ext cx="547571" cy="51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31">
            <a:extLst>
              <a:ext uri="{FF2B5EF4-FFF2-40B4-BE49-F238E27FC236}">
                <a16:creationId xmlns:a16="http://schemas.microsoft.com/office/drawing/2014/main" id="{D307952B-4367-5072-10BD-09D49DBBBF9C}"/>
              </a:ext>
            </a:extLst>
          </p:cNvPr>
          <p:cNvGrpSpPr>
            <a:grpSpLocks/>
          </p:cNvGrpSpPr>
          <p:nvPr/>
        </p:nvGrpSpPr>
        <p:grpSpPr bwMode="auto">
          <a:xfrm>
            <a:off x="11314548" y="2960831"/>
            <a:ext cx="316678" cy="343597"/>
            <a:chOff x="3504" y="544"/>
            <a:chExt cx="2287" cy="1855"/>
          </a:xfrm>
        </p:grpSpPr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C7B2CDDE-E0C6-4EF7-0EB1-FDF4F43A9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Line 130">
              <a:extLst>
                <a:ext uri="{FF2B5EF4-FFF2-40B4-BE49-F238E27FC236}">
                  <a16:creationId xmlns:a16="http://schemas.microsoft.com/office/drawing/2014/main" id="{513104D7-33BC-4015-1D62-209850F99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1C2735-504A-8A37-5B27-68496658CF5E}"/>
              </a:ext>
            </a:extLst>
          </p:cNvPr>
          <p:cNvSpPr/>
          <p:nvPr/>
        </p:nvSpPr>
        <p:spPr>
          <a:xfrm>
            <a:off x="9237380" y="4535729"/>
            <a:ext cx="547571" cy="306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286700" y="4741410"/>
            <a:ext cx="547571" cy="479021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14FD71-957D-D5CA-0BD8-DE17D114C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9"/>
          <a:stretch/>
        </p:blipFill>
        <p:spPr>
          <a:xfrm>
            <a:off x="9405256" y="4135411"/>
            <a:ext cx="1697625" cy="1923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F820C0-06FD-4382-9901-4B6759BFB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7"/>
          <a:stretch/>
        </p:blipFill>
        <p:spPr>
          <a:xfrm>
            <a:off x="9405256" y="2149223"/>
            <a:ext cx="1697625" cy="1966814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1400" y="41625"/>
            <a:ext cx="1224396" cy="21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92813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DA6DAF-C146-4D5F-9CC8-B30014B27A2B}"/>
</file>

<file path=customXml/itemProps2.xml><?xml version="1.0" encoding="utf-8"?>
<ds:datastoreItem xmlns:ds="http://schemas.openxmlformats.org/officeDocument/2006/customXml" ds:itemID="{A7ABF440-A2A1-4CA9-8D6A-EEE699EBBD80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D3327D22-9DFC-40B4-8644-EFF90C18D3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401</Words>
  <Application>Microsoft Office PowerPoint</Application>
  <PresentationFormat>Widescreen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LTI#04 - Hand fractured while cleaning OBM Maqshan 1st Alert</dc:title>
  <dc:creator>Balushi, Sumaiya MSE36</dc:creator>
  <cp:lastModifiedBy>Konduru, Raju IDI63X</cp:lastModifiedBy>
  <cp:revision>57</cp:revision>
  <dcterms:created xsi:type="dcterms:W3CDTF">2023-01-18T05:52:34Z</dcterms:created>
  <dcterms:modified xsi:type="dcterms:W3CDTF">2024-03-27T04:58:26Z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