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EFAFFE-3B2D-49F7-AF77-E2F4270C32AF}">
          <p14:sldIdLst>
            <p14:sldId id="356"/>
            <p14:sldId id="3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Peter Hamel" initials="PH" lastIdx="1" clrIdx="1">
    <p:extLst>
      <p:ext uri="{19B8F6BF-5375-455C-9EA6-DF929625EA0E}">
        <p15:presenceInfo xmlns:p15="http://schemas.microsoft.com/office/powerpoint/2012/main" userId="e8ff505fe93a63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C00"/>
    <a:srgbClr val="FFC91D"/>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6357" autoAdjust="0"/>
  </p:normalViewPr>
  <p:slideViewPr>
    <p:cSldViewPr snapToGrid="0" snapToObjects="1">
      <p:cViewPr varScale="1">
        <p:scale>
          <a:sx n="98" d="100"/>
          <a:sy n="98" d="100"/>
        </p:scale>
        <p:origin x="186" y="9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26/10/2022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26/10/2022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4FBEF08-91F3-4F85-8B79-A55C8B7A56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31534" y="1036023"/>
            <a:ext cx="3011782" cy="2269607"/>
          </a:xfrm>
          <a:prstGeom prst="rect">
            <a:avLst/>
          </a:prstGeom>
        </p:spPr>
      </p:pic>
      <p:pic>
        <p:nvPicPr>
          <p:cNvPr id="5" name="Picture 4">
            <a:extLst>
              <a:ext uri="{FF2B5EF4-FFF2-40B4-BE49-F238E27FC236}">
                <a16:creationId xmlns:a16="http://schemas.microsoft.com/office/drawing/2014/main" id="{DD77A434-62BB-4CC8-A1FD-869C069912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539"/>
          <a:stretch/>
        </p:blipFill>
        <p:spPr>
          <a:xfrm>
            <a:off x="9031534" y="3585085"/>
            <a:ext cx="3041041" cy="2335440"/>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8446709" cy="451508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spcBef>
                <a:spcPct val="20000"/>
              </a:spcBef>
            </a:pPr>
            <a:r>
              <a:rPr lang="en-US" sz="1100" dirty="0">
                <a:cs typeface="Arial" panose="020B0604020202020204" pitchFamily="34" charset="0"/>
              </a:rPr>
              <a:t>On 20.02.2022 the hoist move was in progress. The </a:t>
            </a:r>
            <a:r>
              <a:rPr lang="en-GB" sz="1100" dirty="0"/>
              <a:t>Heavy Vehicle Driver (HV Driver) and the Floorman were at the old location in order to load the Cherry Picker on a low bed trailer. They tried to lower the rear spring-loaded ramps of the low-bed trailer. While doing so, they noticed that one of the spring-loaded ramps was broken. The issue was communicated to the Night </a:t>
            </a:r>
            <a:r>
              <a:rPr lang="en-GB" sz="1100" dirty="0" err="1"/>
              <a:t>Toolpusher</a:t>
            </a:r>
            <a:r>
              <a:rPr lang="en-GB" sz="1100" dirty="0"/>
              <a:t> (NTP) via WhatsApp. Meanwhile the HV Driver brought a crowbar and was attempting to adjust the spring while the Floorman was pushing the ramp in order to release the tension. The spring got released suddenly causing the ramp to spring back and lower at a much faster speed than expected. In the result, the Floorman sustained an injury and was shifted to Salalah hospital for further medical treatment. </a:t>
            </a:r>
          </a:p>
          <a:p>
            <a:pPr>
              <a:spcBef>
                <a:spcPct val="20000"/>
              </a:spcBef>
            </a:pPr>
            <a:endParaRPr lang="en-GB" sz="1100" dirty="0"/>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damaged ramp was identified and the NTP was informed prior to starting the job</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a:solidFill>
                  <a:prstClr val="black"/>
                </a:solidFill>
                <a:latin typeface="Calibri" panose="020F0502020204030204" pitchFamily="34" charset="0"/>
                <a:cs typeface="Tahoma" pitchFamily="34" charset="0"/>
              </a:rPr>
              <a:t>The Floorman and the HV Driver failed to wait for the further instructions from the NTP and proceeded with the task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Floorman was standing in the line </a:t>
            </a:r>
            <a:r>
              <a:rPr lang="en-US" sz="1100" dirty="0">
                <a:solidFill>
                  <a:prstClr val="black"/>
                </a:solidFill>
                <a:latin typeface="Calibri" panose="020F0502020204030204" pitchFamily="34" charset="0"/>
                <a:cs typeface="Tahoma" pitchFamily="34" charset="0"/>
              </a:rPr>
              <a:t>of fire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No risk assessment was performed</a:t>
            </a:r>
            <a:r>
              <a:rPr lang="en-US" sz="1100" dirty="0">
                <a:solidFill>
                  <a:prstClr val="black"/>
                </a:solidFill>
                <a:latin typeface="Calibri" panose="020F0502020204030204" pitchFamily="34" charset="0"/>
                <a:cs typeface="Tahoma" pitchFamily="34" charset="0"/>
              </a:rPr>
              <a:t>, no intervention was made to stop the unsafe practices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No direct supervision at the time of the incident (hoist move</a:t>
            </a:r>
            <a:r>
              <a:rPr lang="en-US" sz="1100" dirty="0">
                <a:solidFill>
                  <a:prstClr val="black"/>
                </a:solidFill>
                <a:latin typeface="Calibri" panose="020F0502020204030204" pitchFamily="34" charset="0"/>
                <a:cs typeface="Tahoma" pitchFamily="34" charset="0"/>
              </a:rPr>
              <a:t>, out of sight)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a:t>
            </a:r>
            <a:r>
              <a:rPr lang="en-US" sz="1100" dirty="0">
                <a:solidFill>
                  <a:prstClr val="black"/>
                </a:solidFill>
                <a:latin typeface="Calibri" panose="020F0502020204030204" pitchFamily="34" charset="0"/>
                <a:cs typeface="Tahoma" pitchFamily="34" charset="0"/>
              </a:rPr>
              <a:t>e receiving inspection of the trailer had not been done to identify the issue with the ramp before the hoist move </a:t>
            </a:r>
          </a:p>
          <a:p>
            <a:pPr marL="0" marR="0" lvl="0" indent="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indent="-114300" algn="just">
              <a:spcAft>
                <a:spcPts val="600"/>
              </a:spcAft>
              <a:defRPr/>
            </a:pPr>
            <a:r>
              <a:rPr lang="en-US" sz="1600" b="1" dirty="0">
                <a:solidFill>
                  <a:srgbClr val="0070C0"/>
                </a:solidFill>
                <a:latin typeface="Tahoma" pitchFamily="34" charset="0"/>
                <a:ea typeface="宋体" panose="02010600030101010101" pitchFamily="2" charset="-122"/>
              </a:rPr>
              <a:t>Your learning from this incident..</a:t>
            </a:r>
          </a:p>
          <a:p>
            <a:pPr>
              <a:buFont typeface="Arial" pitchFamily="34" charset="0"/>
              <a:buChar char="•"/>
              <a:defRPr/>
            </a:pPr>
            <a:r>
              <a:rPr lang="en-US" sz="1100" dirty="0">
                <a:latin typeface="Calibri" panose="020F0502020204030204" pitchFamily="34" charset="0"/>
                <a:cs typeface="Tahoma" pitchFamily="34" charset="0"/>
              </a:rPr>
              <a:t>Always have adequate supervision and manage out of sight accordingly </a:t>
            </a:r>
          </a:p>
          <a:p>
            <a:pPr>
              <a:buFont typeface="Arial" pitchFamily="34" charset="0"/>
              <a:buChar char="•"/>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Always </a:t>
            </a:r>
            <a:r>
              <a:rPr lang="en-US" sz="1100" dirty="0">
                <a:solidFill>
                  <a:prstClr val="black"/>
                </a:solidFill>
                <a:latin typeface="Calibri" panose="020F0502020204030204" pitchFamily="34" charset="0"/>
                <a:cs typeface="Tahoma" pitchFamily="34" charset="0"/>
              </a:rPr>
              <a:t>stay away from Line of Fire hazards </a:t>
            </a:r>
          </a:p>
          <a:p>
            <a:pPr>
              <a:buFont typeface="Arial" pitchFamily="34" charset="0"/>
              <a:buChar char="•"/>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Always perform the in-coming goods/equipment inspection and report the non-conformities </a:t>
            </a:r>
          </a:p>
          <a:p>
            <a:pPr>
              <a:buFont typeface="Arial" pitchFamily="34" charset="0"/>
              <a:buChar char="•"/>
              <a:defRPr/>
            </a:pPr>
            <a:r>
              <a:rPr lang="en-US" sz="1100" dirty="0">
                <a:solidFill>
                  <a:prstClr val="black"/>
                </a:solidFill>
                <a:latin typeface="Calibri" panose="020F0502020204030204" pitchFamily="34" charset="0"/>
                <a:cs typeface="Tahoma" pitchFamily="34" charset="0"/>
              </a:rPr>
              <a:t>Always intervene and stop unsafe practices </a:t>
            </a:r>
          </a:p>
          <a:p>
            <a:pPr>
              <a:buFont typeface="Arial" pitchFamily="34" charset="0"/>
              <a:buChar char="•"/>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Always perform risk assessment and “step back” prior to the task</a:t>
            </a:r>
          </a:p>
          <a:p>
            <a:pPr>
              <a:buFont typeface="Arial" pitchFamily="34" charset="0"/>
              <a:buChar char="•"/>
              <a:defRPr/>
            </a:pPr>
            <a:r>
              <a:rPr lang="en-US" sz="1100" dirty="0">
                <a:solidFill>
                  <a:prstClr val="black"/>
                </a:solidFill>
                <a:latin typeface="Calibri" panose="020F0502020204030204" pitchFamily="34" charset="0"/>
                <a:cs typeface="Tahoma" pitchFamily="34" charset="0"/>
              </a:rPr>
              <a:t>Never proceed with the task if there is no work instruction or JHA available for it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20.02.2022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LTI#</a:t>
            </a:r>
            <a:r>
              <a:rPr lang="en-US" sz="1400" b="1" dirty="0">
                <a:solidFill>
                  <a:srgbClr val="4472C4"/>
                </a:solidFill>
                <a:latin typeface="Tahoma" pitchFamily="34" charset="0"/>
              </a:rPr>
              <a:t>0</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4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Struck By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C4P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Workover, Construction, Logistics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1289714" y="6302994"/>
            <a:ext cx="7280354" cy="307777"/>
          </a:xfrm>
          <a:prstGeom prst="rect">
            <a:avLst/>
          </a:prstGeom>
          <a:solidFill>
            <a:schemeClr val="accent1"/>
          </a:solidFill>
        </p:spPr>
        <p:txBody>
          <a:bodyPr wrap="square" rtlCol="0">
            <a:spAutoFit/>
          </a:bodyPr>
          <a:lstStyle/>
          <a:p>
            <a:pPr lvl="0" algn="ctr" fontAlgn="base">
              <a:spcBef>
                <a:spcPct val="0"/>
              </a:spcBef>
              <a:spcAft>
                <a:spcPct val="0"/>
              </a:spcAft>
            </a:pPr>
            <a:r>
              <a:rPr lang="en-US" sz="1400" b="1" dirty="0">
                <a:solidFill>
                  <a:srgbClr val="FFFF00"/>
                </a:solidFill>
                <a:latin typeface="Tahoma" pitchFamily="34" charset="0"/>
                <a:ea typeface="MS PGothic" pitchFamily="34" charset="-128"/>
              </a:rPr>
              <a:t>Never try to fix a broken piece of equipment if you are not competent to do it</a:t>
            </a: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855450" y="2884487"/>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08633" y="565752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 name="Oval 6">
            <a:extLst>
              <a:ext uri="{FF2B5EF4-FFF2-40B4-BE49-F238E27FC236}">
                <a16:creationId xmlns:a16="http://schemas.microsoft.com/office/drawing/2014/main" id="{7D91AEA7-F3D2-4CCF-AF0E-886511B1FB4D}"/>
              </a:ext>
            </a:extLst>
          </p:cNvPr>
          <p:cNvSpPr/>
          <p:nvPr/>
        </p:nvSpPr>
        <p:spPr>
          <a:xfrm>
            <a:off x="10961298" y="4131200"/>
            <a:ext cx="724619" cy="1690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C4A13AF-D33B-4042-B793-FBF7B7B59A95}"/>
              </a:ext>
            </a:extLst>
          </p:cNvPr>
          <p:cNvSpPr txBox="1"/>
          <p:nvPr/>
        </p:nvSpPr>
        <p:spPr>
          <a:xfrm>
            <a:off x="9894655" y="3312934"/>
            <a:ext cx="2438400" cy="246221"/>
          </a:xfrm>
          <a:prstGeom prst="rect">
            <a:avLst/>
          </a:prstGeom>
          <a:noFill/>
        </p:spPr>
        <p:txBody>
          <a:bodyPr wrap="square" rtlCol="0">
            <a:spAutoFit/>
          </a:bodyPr>
          <a:lstStyle/>
          <a:p>
            <a:r>
              <a:rPr lang="en-US" sz="1000" dirty="0"/>
              <a:t>Ramps spring operated</a:t>
            </a:r>
            <a:endParaRPr lang="en-GB" sz="1000" dirty="0"/>
          </a:p>
        </p:txBody>
      </p:sp>
      <p:sp>
        <p:nvSpPr>
          <p:cNvPr id="20" name="TextBox 19">
            <a:extLst>
              <a:ext uri="{FF2B5EF4-FFF2-40B4-BE49-F238E27FC236}">
                <a16:creationId xmlns:a16="http://schemas.microsoft.com/office/drawing/2014/main" id="{1789D742-7FB0-4974-8729-0E9BAF91AB89}"/>
              </a:ext>
            </a:extLst>
          </p:cNvPr>
          <p:cNvSpPr txBox="1"/>
          <p:nvPr/>
        </p:nvSpPr>
        <p:spPr>
          <a:xfrm>
            <a:off x="9778578" y="5868500"/>
            <a:ext cx="2438400" cy="246221"/>
          </a:xfrm>
          <a:prstGeom prst="rect">
            <a:avLst/>
          </a:prstGeom>
          <a:noFill/>
        </p:spPr>
        <p:txBody>
          <a:bodyPr wrap="square" rtlCol="0">
            <a:spAutoFit/>
          </a:bodyPr>
          <a:lstStyle/>
          <a:p>
            <a:r>
              <a:rPr lang="en-US" sz="1000" dirty="0"/>
              <a:t>Ramps hydraulic operated</a:t>
            </a:r>
            <a:endParaRPr lang="en-GB" sz="1000" dirty="0"/>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901911"/>
            <a:ext cx="10928195" cy="300082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the workforce understand the importance of Supervision at both locations? </a:t>
            </a:r>
          </a:p>
          <a:p>
            <a:pPr marL="342900" indent="-342900">
              <a:buFont typeface="+mj-lt"/>
              <a:buAutoNum type="arabicPeriod"/>
              <a:defRPr/>
            </a:pPr>
            <a:r>
              <a:rPr lang="en-US" sz="1600" dirty="0">
                <a:latin typeface="Calibri" panose="020F0502020204030204" pitchFamily="34" charset="0"/>
                <a:sym typeface="Wingdings" pitchFamily="2" charset="2"/>
              </a:rPr>
              <a:t>Do you ensure that there is adequate supervision provided during day and night? </a:t>
            </a:r>
          </a:p>
          <a:p>
            <a:pPr marL="342900" indent="-342900">
              <a:buFont typeface="+mj-lt"/>
              <a:buAutoNum type="arabicPeriod"/>
              <a:defRPr/>
            </a:pPr>
            <a:r>
              <a:rPr lang="en-US" sz="1600" dirty="0">
                <a:latin typeface="Calibri" panose="020F0502020204030204" pitchFamily="34" charset="0"/>
                <a:sym typeface="Wingdings" pitchFamily="2" charset="2"/>
              </a:rPr>
              <a:t>Do you ensure that the equipment that is being brought to the site is being inspected prior to use? </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 have work instructions covering the High and Medium risk activities? </a:t>
            </a:r>
          </a:p>
          <a:p>
            <a:pPr marL="342900" indent="-342900">
              <a:buFont typeface="+mj-lt"/>
              <a:buAutoNum type="arabicPeriod"/>
              <a:defRPr/>
            </a:pPr>
            <a:r>
              <a:rPr lang="en-US" sz="1600" dirty="0">
                <a:latin typeface="Calibri" panose="020F0502020204030204" pitchFamily="34" charset="0"/>
                <a:sym typeface="Wingdings" pitchFamily="2" charset="2"/>
              </a:rPr>
              <a:t>Do you ensure there is sufficient self-verifications and audits being performed by the management to identify the gaps? </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9" name="Rectangle 8">
            <a:extLst>
              <a:ext uri="{FF2B5EF4-FFF2-40B4-BE49-F238E27FC236}">
                <a16:creationId xmlns:a16="http://schemas.microsoft.com/office/drawing/2014/main" id="{66188EFA-FFD8-44B9-82DE-01A50E4ECE17}"/>
              </a:ext>
            </a:extLst>
          </p:cNvPr>
          <p:cNvSpPr>
            <a:spLocks noChangeArrowheads="1"/>
          </p:cNvSpPr>
          <p:nvPr/>
        </p:nvSpPr>
        <p:spPr bwMode="auto">
          <a:xfrm>
            <a:off x="416361" y="630421"/>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20.02.2022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LTI#</a:t>
            </a:r>
            <a:r>
              <a:rPr lang="en-US" sz="1400" b="1" dirty="0">
                <a:solidFill>
                  <a:srgbClr val="4472C4"/>
                </a:solidFill>
                <a:latin typeface="Tahoma" pitchFamily="34" charset="0"/>
              </a:rPr>
              <a:t>0</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4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Struck By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C4P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92743</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9d51eac6-a7d5-47f5-a119-63d146adb134"/>
    <ds:schemaRef ds:uri="http://schemas.microsoft.com/sharepoint/v3"/>
    <ds:schemaRef ds:uri="http://purl.org/dc/terms/"/>
  </ds:schemaRefs>
</ds:datastoreItem>
</file>

<file path=customXml/itemProps3.xml><?xml version="1.0" encoding="utf-8"?>
<ds:datastoreItem xmlns:ds="http://schemas.openxmlformats.org/officeDocument/2006/customXml" ds:itemID="{1616A3FE-20ED-4BD0-B087-45B447204B94}"/>
</file>

<file path=docProps/app.xml><?xml version="1.0" encoding="utf-8"?>
<Properties xmlns="http://schemas.openxmlformats.org/officeDocument/2006/extended-properties" xmlns:vt="http://schemas.openxmlformats.org/officeDocument/2006/docPropsVTypes">
  <Template>TM02892315[[fn=Wisp]]</Template>
  <TotalTime>10620</TotalTime>
  <Words>771</Words>
  <Application>Microsoft Office PowerPoint</Application>
  <PresentationFormat>Widescreen</PresentationFormat>
  <Paragraphs>60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LTI#04 Final Post UWD</dc:title>
  <dc:creator>nazar@umsoman.com</dc:creator>
  <cp:lastModifiedBy>Balushi, Sumaiya MSE36</cp:lastModifiedBy>
  <cp:revision>289</cp:revision>
  <dcterms:created xsi:type="dcterms:W3CDTF">2018-09-24T07:27:56Z</dcterms:created>
  <dcterms:modified xsi:type="dcterms:W3CDTF">2022-10-26T07:07:02Z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