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7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7" autoAdjust="0"/>
    <p:restoredTop sz="95552" autoAdjust="0"/>
  </p:normalViewPr>
  <p:slideViewPr>
    <p:cSldViewPr snapToGrid="0">
      <p:cViewPr varScale="1">
        <p:scale>
          <a:sx n="109" d="100"/>
          <a:sy n="109" d="100"/>
        </p:scale>
        <p:origin x="49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duru, Raju IDI63X" userId="d8c4c54e-792b-4728-ba18-36787d9218e6" providerId="ADAL" clId="{EE6B0E28-5673-4056-BBDB-113A916565F9}"/>
    <pc:docChg chg="modSld">
      <pc:chgData name="Konduru, Raju IDI63X" userId="d8c4c54e-792b-4728-ba18-36787d9218e6" providerId="ADAL" clId="{EE6B0E28-5673-4056-BBDB-113A916565F9}" dt="2024-03-27T05:09:06.529" v="1" actId="6549"/>
      <pc:docMkLst>
        <pc:docMk/>
      </pc:docMkLst>
      <pc:sldChg chg="modSp mod">
        <pc:chgData name="Konduru, Raju IDI63X" userId="d8c4c54e-792b-4728-ba18-36787d9218e6" providerId="ADAL" clId="{EE6B0E28-5673-4056-BBDB-113A916565F9}" dt="2024-03-27T05:09:06.529" v="1" actId="6549"/>
        <pc:sldMkLst>
          <pc:docMk/>
          <pc:sldMk cId="2964227638" sldId="270"/>
        </pc:sldMkLst>
        <pc:graphicFrameChg chg="modGraphic">
          <ac:chgData name="Konduru, Raju IDI63X" userId="d8c4c54e-792b-4728-ba18-36787d9218e6" providerId="ADAL" clId="{EE6B0E28-5673-4056-BBDB-113A916565F9}" dt="2024-03-27T05:09:06.529" v="1" actId="6549"/>
          <ac:graphicFrameMkLst>
            <pc:docMk/>
            <pc:sldMk cId="2964227638" sldId="270"/>
            <ac:graphicFrameMk id="13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13B64-52E4-419C-B1B8-E8E557278CC4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E756A-71C4-4EF9-8F7C-B1FF48E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4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Musleh image on the top right will change according to incident pattern, MSE3 will provide you with the image as per the pattern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What happened: 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Initial Finding: Four to five bullet points highlighting the initial main findings from the investigation.  Remember the target audience is the front-line staff so this should be written in simple terms in a way that everyone can understand.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Learnings: Four to five learning message in the form of questionnaires linked with initial findings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main learning point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you want to get across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E756A-71C4-4EF9-8F7C-B1FF48E661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4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7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0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9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5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9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1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6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1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" y="0"/>
            <a:ext cx="386367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6" y="6117536"/>
            <a:ext cx="2340723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107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916638" y="77218"/>
            <a:ext cx="8876375" cy="5355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Learning From Incident - </a:t>
            </a:r>
            <a:r>
              <a:rPr lang="en-GB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03599" y="2165086"/>
            <a:ext cx="19179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9591" y="2601223"/>
            <a:ext cx="794858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During the activity of changing the mud pump liner and while the Derrickman was attempting to lift the liner cap from the liner, his right-hand index finger got trapped between the cap and the liner resulting in a 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fracture.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476670"/>
              </p:ext>
            </p:extLst>
          </p:nvPr>
        </p:nvGraphicFramePr>
        <p:xfrm>
          <a:off x="1916638" y="664361"/>
          <a:ext cx="8876375" cy="987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69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1411183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98631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1232899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  <a:gridCol w="1315092">
                  <a:extLst>
                    <a:ext uri="{9D8B030D-6E8A-4147-A177-3AD203B41FA5}">
                      <a16:colId xmlns:a16="http://schemas.microsoft.com/office/drawing/2014/main" val="1090560065"/>
                    </a:ext>
                  </a:extLst>
                </a:gridCol>
                <a:gridCol w="2761313">
                  <a:extLst>
                    <a:ext uri="{9D8B030D-6E8A-4147-A177-3AD203B41FA5}">
                      <a16:colId xmlns:a16="http://schemas.microsoft.com/office/drawing/2014/main" val="4048325790"/>
                    </a:ext>
                  </a:extLst>
                </a:gridCol>
              </a:tblGrid>
              <a:tr h="19940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PIM #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1154149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14.05.2023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Direct / Depart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285766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Incident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19:10 hrs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Rig-81, Nimr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77533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Pattern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Hands &amp; Fingers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Contractor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Changing mud pump liner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47638" y="1706637"/>
            <a:ext cx="8614373" cy="35394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Audience: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</a:t>
            </a:r>
          </a:p>
        </p:txBody>
      </p:sp>
      <p:pic>
        <p:nvPicPr>
          <p:cNvPr id="21" name="Picture 20" descr="A picture containing person, standing&#10;&#10;Description automatically generated">
            <a:extLst>
              <a:ext uri="{FF2B5EF4-FFF2-40B4-BE49-F238E27FC236}">
                <a16:creationId xmlns:a16="http://schemas.microsoft.com/office/drawing/2014/main" id="{9E28D099-22D2-4956-8A3D-A70D8F3C17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19" r="24496" b="11753"/>
          <a:stretch/>
        </p:blipFill>
        <p:spPr>
          <a:xfrm>
            <a:off x="10880770" y="54752"/>
            <a:ext cx="1180756" cy="20201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947B715-5C32-4379-84C8-46A5B939CA2A}"/>
              </a:ext>
            </a:extLst>
          </p:cNvPr>
          <p:cNvSpPr txBox="1"/>
          <p:nvPr/>
        </p:nvSpPr>
        <p:spPr>
          <a:xfrm>
            <a:off x="2720083" y="6495471"/>
            <a:ext cx="5365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>
                <a:solidFill>
                  <a:schemeClr val="tx1"/>
                </a:solidFill>
                <a:latin typeface="Calibri Light" panose="020F0302020204030204"/>
              </a:rPr>
              <a:t>In case of an emergency please call PDO Emergency Number (Toll Free): </a:t>
            </a:r>
            <a:r>
              <a:rPr lang="en-US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2467-5555</a:t>
            </a:r>
            <a:endParaRPr lang="en-US" sz="1400" b="1" dirty="0">
              <a:solidFill>
                <a:srgbClr val="58595B"/>
              </a:solidFill>
              <a:latin typeface="Calibri Light" panose="020F030202020403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A5CFB7-AB08-402F-A488-07B19E9AD9F7}"/>
              </a:ext>
            </a:extLst>
          </p:cNvPr>
          <p:cNvSpPr txBox="1"/>
          <p:nvPr/>
        </p:nvSpPr>
        <p:spPr>
          <a:xfrm rot="16200000">
            <a:off x="-145372" y="763334"/>
            <a:ext cx="1333077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Prevent</a:t>
            </a:r>
          </a:p>
        </p:txBody>
      </p:sp>
      <p:sp>
        <p:nvSpPr>
          <p:cNvPr id="35" name="Rectangle 17">
            <a:extLst>
              <a:ext uri="{FF2B5EF4-FFF2-40B4-BE49-F238E27FC236}">
                <a16:creationId xmlns:a16="http://schemas.microsoft.com/office/drawing/2014/main" id="{52258D6B-D1CE-4063-85C9-AFC0CFF35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676" y="4566225"/>
            <a:ext cx="19179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Learnings</a:t>
            </a:r>
          </a:p>
        </p:txBody>
      </p:sp>
      <p:sp>
        <p:nvSpPr>
          <p:cNvPr id="36" name="Rectangle 17">
            <a:extLst>
              <a:ext uri="{FF2B5EF4-FFF2-40B4-BE49-F238E27FC236}">
                <a16:creationId xmlns:a16="http://schemas.microsoft.com/office/drawing/2014/main" id="{6EF339D8-4E46-422C-8BFC-03E46E35F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99" y="3352805"/>
            <a:ext cx="19179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Initial Findings</a:t>
            </a:r>
          </a:p>
        </p:txBody>
      </p:sp>
      <p:sp>
        <p:nvSpPr>
          <p:cNvPr id="37" name="Rectangle 1">
            <a:extLst>
              <a:ext uri="{FF2B5EF4-FFF2-40B4-BE49-F238E27FC236}">
                <a16:creationId xmlns:a16="http://schemas.microsoft.com/office/drawing/2014/main" id="{AE8273E9-CD3B-4A1D-88F1-31D29526B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97" y="3779029"/>
            <a:ext cx="831652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The Standard Operating Practice (SOP) was available but not Followed.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Supervisor failed to intervene when the job was not performed as planned.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The Pinch Point Hazard was not identified.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8" name="Rectangle 1">
            <a:extLst>
              <a:ext uri="{FF2B5EF4-FFF2-40B4-BE49-F238E27FC236}">
                <a16:creationId xmlns:a16="http://schemas.microsoft.com/office/drawing/2014/main" id="{4D4D9B9C-D08B-49B5-A2A2-29777BE26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676" y="4944105"/>
            <a:ext cx="629722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follow the SOP steps when performing manual handling activities ?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How do you identify all Pinch Point Hazards prior starting the task?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Do you 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intervene during unsafe acts while performing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the task?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How do you ensure effective supervision while carrying out a task?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D21A8C-30CC-4548-8EF8-499FFD5D7726}"/>
              </a:ext>
            </a:extLst>
          </p:cNvPr>
          <p:cNvSpPr txBox="1"/>
          <p:nvPr/>
        </p:nvSpPr>
        <p:spPr>
          <a:xfrm>
            <a:off x="771788" y="6109181"/>
            <a:ext cx="8155006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Always follow the Safe Work Practices while performing any task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B097645-209D-4B2F-B121-5A6FFC203D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78" y="-88150"/>
            <a:ext cx="1800761" cy="1405756"/>
          </a:xfrm>
          <a:prstGeom prst="rect">
            <a:avLst/>
          </a:prstGeom>
        </p:spPr>
      </p:pic>
      <p:pic>
        <p:nvPicPr>
          <p:cNvPr id="3" name="Picture 2" descr="A pair of gloves on a pipe&#10;&#10;Description automatically generated with low confidence">
            <a:extLst>
              <a:ext uri="{FF2B5EF4-FFF2-40B4-BE49-F238E27FC236}">
                <a16:creationId xmlns:a16="http://schemas.microsoft.com/office/drawing/2014/main" id="{0F24B27C-92F9-707F-11EE-94012B44F1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047" y="2434286"/>
            <a:ext cx="2974894" cy="1708439"/>
          </a:xfrm>
          <a:prstGeom prst="rect">
            <a:avLst/>
          </a:prstGeom>
        </p:spPr>
      </p:pic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F3905CDE-E0DC-E28F-BCBE-BFA6EE8E0614}"/>
              </a:ext>
            </a:extLst>
          </p:cNvPr>
          <p:cNvSpPr/>
          <p:nvPr/>
        </p:nvSpPr>
        <p:spPr>
          <a:xfrm>
            <a:off x="9556795" y="2601223"/>
            <a:ext cx="1323975" cy="1016705"/>
          </a:xfrm>
          <a:prstGeom prst="irregularSeal1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ground, outdoor, playground, art&#10;&#10;Description automatically generated">
            <a:extLst>
              <a:ext uri="{FF2B5EF4-FFF2-40B4-BE49-F238E27FC236}">
                <a16:creationId xmlns:a16="http://schemas.microsoft.com/office/drawing/2014/main" id="{C2936515-AB04-2CE3-2CCA-3E5495DAF8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048" y="4256082"/>
            <a:ext cx="2974894" cy="1674912"/>
          </a:xfrm>
          <a:prstGeom prst="rect">
            <a:avLst/>
          </a:prstGeom>
        </p:spPr>
      </p:pic>
      <p:grpSp>
        <p:nvGrpSpPr>
          <p:cNvPr id="10" name="Group 131">
            <a:extLst>
              <a:ext uri="{FF2B5EF4-FFF2-40B4-BE49-F238E27FC236}">
                <a16:creationId xmlns:a16="http://schemas.microsoft.com/office/drawing/2014/main" id="{B0F60829-797F-D675-C27F-D8CCD445303E}"/>
              </a:ext>
            </a:extLst>
          </p:cNvPr>
          <p:cNvGrpSpPr>
            <a:grpSpLocks/>
          </p:cNvGrpSpPr>
          <p:nvPr/>
        </p:nvGrpSpPr>
        <p:grpSpPr bwMode="auto">
          <a:xfrm>
            <a:off x="11745164" y="3691359"/>
            <a:ext cx="286473" cy="463493"/>
            <a:chOff x="3504" y="544"/>
            <a:chExt cx="2287" cy="1855"/>
          </a:xfrm>
        </p:grpSpPr>
        <p:sp>
          <p:nvSpPr>
            <p:cNvPr id="11" name="Line 129">
              <a:extLst>
                <a:ext uri="{FF2B5EF4-FFF2-40B4-BE49-F238E27FC236}">
                  <a16:creationId xmlns:a16="http://schemas.microsoft.com/office/drawing/2014/main" id="{E74FC8D8-6100-F2B0-2640-AFAA72CF55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77847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43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" name="Line 130">
              <a:extLst>
                <a:ext uri="{FF2B5EF4-FFF2-40B4-BE49-F238E27FC236}">
                  <a16:creationId xmlns:a16="http://schemas.microsoft.com/office/drawing/2014/main" id="{06869896-A439-3C1A-9173-EEE1F6C7EF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77847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43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4" name="Freeform 132">
            <a:extLst>
              <a:ext uri="{FF2B5EF4-FFF2-40B4-BE49-F238E27FC236}">
                <a16:creationId xmlns:a16="http://schemas.microsoft.com/office/drawing/2014/main" id="{89862789-6397-948A-67D2-F3C8922F2F69}"/>
              </a:ext>
            </a:extLst>
          </p:cNvPr>
          <p:cNvSpPr>
            <a:spLocks/>
          </p:cNvSpPr>
          <p:nvPr/>
        </p:nvSpPr>
        <p:spPr bwMode="auto">
          <a:xfrm>
            <a:off x="11672354" y="5582707"/>
            <a:ext cx="389172" cy="389172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defTabSz="77847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43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22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92762</DocId>
    <ImageCreateDate xmlns="4880E4F8-4B7D-4BDD-91E3-E10D47036ECA" xsi:nil="true"/>
    <wic_System_Copyright xmlns="http://schemas.microsoft.com/sharepoint/v3/fields" xsi:nil="true"/>
    <SharedWithUsers xmlns="9d51eac6-a7d5-47f5-a119-63d146adb134">
      <UserInfo>
        <DisplayName>Abri, Bader DSC</DisplayName>
        <AccountId>2218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7F85D6-849D-42D2-AD39-6CA0EA753386}">
  <ds:schemaRefs>
    <ds:schemaRef ds:uri="http://schemas.microsoft.com/office/2006/metadata/properties"/>
    <ds:schemaRef ds:uri="http://schemas.microsoft.com/office/infopath/2007/PartnerControls"/>
    <ds:schemaRef ds:uri="4880e4f8-4b7d-4bdd-91e3-e10d47036eca"/>
    <ds:schemaRef ds:uri="4880E4F8-4B7D-4BDD-91E3-E10D47036ECA"/>
    <ds:schemaRef ds:uri="http://schemas.microsoft.com/sharepoint/v3/fields"/>
    <ds:schemaRef ds:uri="9d51eac6-a7d5-47f5-a119-63d146adb134"/>
  </ds:schemaRefs>
</ds:datastoreItem>
</file>

<file path=customXml/itemProps2.xml><?xml version="1.0" encoding="utf-8"?>
<ds:datastoreItem xmlns:ds="http://schemas.openxmlformats.org/officeDocument/2006/customXml" ds:itemID="{0EA039C7-CDF9-4AC6-BD10-4C5CF10FC8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78924D-E953-418E-8A3F-501C3C0ACA6D}"/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366</Words>
  <Application>Microsoft Office PowerPoint</Application>
  <PresentationFormat>Widescreen</PresentationFormat>
  <Paragraphs>40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Gill Sans</vt:lpstr>
      <vt:lpstr>Gill Sans Light</vt:lpstr>
      <vt:lpstr>Tahoma</vt:lpstr>
      <vt:lpstr>Times New Roman</vt:lpstr>
      <vt:lpstr>Wingdings</vt:lpstr>
      <vt:lpstr>1_Office Theme</vt:lpstr>
      <vt:lpstr>Learning From Incident -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LTI#04- Shaleem-Amputated Finger</dc:title>
  <dc:creator>Balushi, Sumaiya MSE36</dc:creator>
  <cp:lastModifiedBy>Konduru, Raju IDI63X</cp:lastModifiedBy>
  <cp:revision>16</cp:revision>
  <dcterms:created xsi:type="dcterms:W3CDTF">2023-01-18T05:52:34Z</dcterms:created>
  <dcterms:modified xsi:type="dcterms:W3CDTF">2024-03-27T05:09:08Z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