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7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7" autoAdjust="0"/>
    <p:restoredTop sz="93792" autoAdjust="0"/>
  </p:normalViewPr>
  <p:slideViewPr>
    <p:cSldViewPr snapToGrid="0">
      <p:cViewPr varScale="1">
        <p:scale>
          <a:sx n="114" d="100"/>
          <a:sy n="114" d="100"/>
        </p:scale>
        <p:origin x="300" y="10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duru, Raju IDI63X" userId="d8c4c54e-792b-4728-ba18-36787d9218e6" providerId="ADAL" clId="{C383926D-03FA-4784-8E87-6628D5EC848E}"/>
    <pc:docChg chg="modSld">
      <pc:chgData name="Konduru, Raju IDI63X" userId="d8c4c54e-792b-4728-ba18-36787d9218e6" providerId="ADAL" clId="{C383926D-03FA-4784-8E87-6628D5EC848E}" dt="2024-03-27T04:49:16.846" v="1" actId="6549"/>
      <pc:docMkLst>
        <pc:docMk/>
      </pc:docMkLst>
      <pc:sldChg chg="modSp mod">
        <pc:chgData name="Konduru, Raju IDI63X" userId="d8c4c54e-792b-4728-ba18-36787d9218e6" providerId="ADAL" clId="{C383926D-03FA-4784-8E87-6628D5EC848E}" dt="2024-03-27T04:49:16.846" v="1" actId="6549"/>
        <pc:sldMkLst>
          <pc:docMk/>
          <pc:sldMk cId="2964227638" sldId="270"/>
        </pc:sldMkLst>
        <pc:graphicFrameChg chg="modGraphic">
          <ac:chgData name="Konduru, Raju IDI63X" userId="d8c4c54e-792b-4728-ba18-36787d9218e6" providerId="ADAL" clId="{C383926D-03FA-4784-8E87-6628D5EC848E}" dt="2024-03-27T04:49:16.846" v="1" actId="6549"/>
          <ac:graphicFrameMkLst>
            <pc:docMk/>
            <pc:sldMk cId="2964227638" sldId="270"/>
            <ac:graphicFrameMk id="13"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13B64-52E4-419C-B1B8-E8E557278CC4}" type="datetimeFigureOut">
              <a:rPr lang="en-US" smtClean="0"/>
              <a:t>27/03/2024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E756A-71C4-4EF9-8F7C-B1FF48E66120}" type="slidenum">
              <a:rPr lang="en-US" smtClean="0"/>
              <a:t>‹#›</a:t>
            </a:fld>
            <a:endParaRPr lang="en-US"/>
          </a:p>
        </p:txBody>
      </p:sp>
    </p:spTree>
    <p:extLst>
      <p:ext uri="{BB962C8B-B14F-4D97-AF65-F5344CB8AC3E}">
        <p14:creationId xmlns:p14="http://schemas.microsoft.com/office/powerpoint/2010/main" val="174134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Mr</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Musleh image on the top right will change according to incident pattern, MSE3 will provide you with the image as per the pattern</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What happened: A short description should be provided without mentioning names of contractors or individuals.  You should include, what happened, to who (by job title) and what injuries this resulted in.  Nothing more!</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Initial Finding: Four to five bullet points highlighting the initial main findings from the investigation.  Remember the target audience is the front-line staff so this should be written in simple terms in a way that everyone can understand.</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Learnings: Four to five learning message in the form of questionnaires linked with initial findings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learning point you want to get across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p:txBody>
      </p:sp>
      <p:sp>
        <p:nvSpPr>
          <p:cNvPr id="4" name="Slide Number Placeholder 3"/>
          <p:cNvSpPr>
            <a:spLocks noGrp="1"/>
          </p:cNvSpPr>
          <p:nvPr>
            <p:ph type="sldNum" sz="quarter" idx="5"/>
          </p:nvPr>
        </p:nvSpPr>
        <p:spPr/>
        <p:txBody>
          <a:bodyPr/>
          <a:lstStyle/>
          <a:p>
            <a:fld id="{8BEE756A-71C4-4EF9-8F7C-B1FF48E66120}" type="slidenum">
              <a:rPr lang="en-US" smtClean="0"/>
              <a:t>1</a:t>
            </a:fld>
            <a:endParaRPr lang="en-US"/>
          </a:p>
        </p:txBody>
      </p:sp>
    </p:spTree>
    <p:extLst>
      <p:ext uri="{BB962C8B-B14F-4D97-AF65-F5344CB8AC3E}">
        <p14:creationId xmlns:p14="http://schemas.microsoft.com/office/powerpoint/2010/main" val="80274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8747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047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0690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05869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7865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1269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27/03/2024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5081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27/03/2024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0306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27/03/2024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49521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16889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926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27/03/2024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2"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6"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301072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Grp="1" noChangeArrowheads="1"/>
          </p:cNvSpPr>
          <p:nvPr>
            <p:ph type="title"/>
          </p:nvPr>
        </p:nvSpPr>
        <p:spPr bwMode="auto">
          <a:xfrm>
            <a:off x="1916638" y="77218"/>
            <a:ext cx="8876375" cy="535531"/>
          </a:xfrm>
          <a:prstGeom prst="rect">
            <a:avLst/>
          </a:prstGeom>
          <a:solidFill>
            <a:srgbClr val="FFC000"/>
          </a:solidFill>
          <a:ln w="9525">
            <a:noFill/>
            <a:miter lim="800000"/>
            <a:headEnd/>
            <a:tailEnd/>
          </a:ln>
        </p:spPr>
        <p:txBody>
          <a:bodyPr wrap="square">
            <a:spAutoFit/>
          </a:bodyPr>
          <a:lstStyle/>
          <a:p>
            <a:pPr algn="ctr"/>
            <a:r>
              <a:rPr lang="en-GB" sz="3200" b="1" dirty="0">
                <a:solidFill>
                  <a:schemeClr val="tx1">
                    <a:lumMod val="85000"/>
                    <a:lumOff val="15000"/>
                  </a:schemeClr>
                </a:solidFill>
                <a:latin typeface="Calibri" pitchFamily="34" charset="0"/>
                <a:cs typeface="Calibri" pitchFamily="34" charset="0"/>
              </a:rPr>
              <a:t>Learning From Incident - </a:t>
            </a:r>
            <a:r>
              <a:rPr lang="en-GB" sz="3200" b="1" dirty="0">
                <a:solidFill>
                  <a:srgbClr val="FF0000"/>
                </a:solidFill>
                <a:latin typeface="Calibri" pitchFamily="34" charset="0"/>
                <a:cs typeface="Calibri" pitchFamily="34" charset="0"/>
              </a:rPr>
              <a:t>First Alert</a:t>
            </a:r>
            <a:endParaRPr lang="en-GB" sz="28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64658" y="1988484"/>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0000"/>
                </a:solidFill>
                <a:effectLst/>
                <a:uLnTx/>
                <a:uFillTx/>
                <a:ea typeface="+mn-ea"/>
                <a:cs typeface="Arial" panose="020B0604020202020204" pitchFamily="34" charset="0"/>
              </a:rPr>
              <a:t>What happened</a:t>
            </a:r>
          </a:p>
        </p:txBody>
      </p:sp>
      <p:graphicFrame>
        <p:nvGraphicFramePr>
          <p:cNvPr id="13" name="Table 12"/>
          <p:cNvGraphicFramePr>
            <a:graphicFrameLocks noGrp="1"/>
          </p:cNvGraphicFramePr>
          <p:nvPr>
            <p:extLst>
              <p:ext uri="{D42A27DB-BD31-4B8C-83A1-F6EECF244321}">
                <p14:modId xmlns:p14="http://schemas.microsoft.com/office/powerpoint/2010/main" val="1918963261"/>
              </p:ext>
            </p:extLst>
          </p:nvPr>
        </p:nvGraphicFramePr>
        <p:xfrm>
          <a:off x="1916638" y="652190"/>
          <a:ext cx="8876375" cy="987133"/>
        </p:xfrm>
        <a:graphic>
          <a:graphicData uri="http://schemas.openxmlformats.org/drawingml/2006/table">
            <a:tbl>
              <a:tblPr firstRow="1" bandRow="1">
                <a:tableStyleId>{5C22544A-7EE6-4342-B048-85BDC9FD1C3A}</a:tableStyleId>
              </a:tblPr>
              <a:tblGrid>
                <a:gridCol w="1169569">
                  <a:extLst>
                    <a:ext uri="{9D8B030D-6E8A-4147-A177-3AD203B41FA5}">
                      <a16:colId xmlns:a16="http://schemas.microsoft.com/office/drawing/2014/main" val="4136576419"/>
                    </a:ext>
                  </a:extLst>
                </a:gridCol>
                <a:gridCol w="1411183">
                  <a:extLst>
                    <a:ext uri="{9D8B030D-6E8A-4147-A177-3AD203B41FA5}">
                      <a16:colId xmlns:a16="http://schemas.microsoft.com/office/drawing/2014/main" val="425046032"/>
                    </a:ext>
                  </a:extLst>
                </a:gridCol>
                <a:gridCol w="986319">
                  <a:extLst>
                    <a:ext uri="{9D8B030D-6E8A-4147-A177-3AD203B41FA5}">
                      <a16:colId xmlns:a16="http://schemas.microsoft.com/office/drawing/2014/main" val="4255786960"/>
                    </a:ext>
                  </a:extLst>
                </a:gridCol>
                <a:gridCol w="1232899">
                  <a:extLst>
                    <a:ext uri="{9D8B030D-6E8A-4147-A177-3AD203B41FA5}">
                      <a16:colId xmlns:a16="http://schemas.microsoft.com/office/drawing/2014/main" val="2009492886"/>
                    </a:ext>
                  </a:extLst>
                </a:gridCol>
                <a:gridCol w="1315092">
                  <a:extLst>
                    <a:ext uri="{9D8B030D-6E8A-4147-A177-3AD203B41FA5}">
                      <a16:colId xmlns:a16="http://schemas.microsoft.com/office/drawing/2014/main" val="1090560065"/>
                    </a:ext>
                  </a:extLst>
                </a:gridCol>
                <a:gridCol w="2761313">
                  <a:extLst>
                    <a:ext uri="{9D8B030D-6E8A-4147-A177-3AD203B41FA5}">
                      <a16:colId xmlns:a16="http://schemas.microsoft.com/office/drawing/2014/main" val="4048325790"/>
                    </a:ext>
                  </a:extLst>
                </a:gridCol>
              </a:tblGrid>
              <a:tr h="285766">
                <a:tc>
                  <a:txBody>
                    <a:bodyPr/>
                    <a:lstStyle/>
                    <a:p>
                      <a:r>
                        <a:rPr lang="en-US" sz="1400" dirty="0">
                          <a:solidFill>
                            <a:schemeClr val="tx1"/>
                          </a:solidFill>
                          <a:latin typeface="+mj-lt"/>
                        </a:rPr>
                        <a:t>PIM #</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1162439</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Date</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29.01.2024</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Direct / Dept.</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0" kern="1200" dirty="0">
                        <a:solidFill>
                          <a:schemeClr val="tx1"/>
                        </a:solidFill>
                        <a:latin typeface="+mn-lt"/>
                        <a:ea typeface="+mn-ea"/>
                        <a:cs typeface="Calibri" pitchFamily="34" charset="0"/>
                      </a:endParaRPr>
                    </a:p>
                  </a:txBody>
                  <a:tcPr>
                    <a:solidFill>
                      <a:schemeClr val="accent1">
                        <a:lumMod val="20000"/>
                        <a:lumOff val="80000"/>
                      </a:schemeClr>
                    </a:solidFill>
                  </a:tcPr>
                </a:tc>
                <a:extLst>
                  <a:ext uri="{0D108BD9-81ED-4DB2-BD59-A6C34878D82A}">
                    <a16:rowId xmlns:a16="http://schemas.microsoft.com/office/drawing/2014/main" val="3806748105"/>
                  </a:ext>
                </a:extLst>
              </a:tr>
              <a:tr h="285766">
                <a:tc>
                  <a:txBody>
                    <a:bodyPr/>
                    <a:lstStyle/>
                    <a:p>
                      <a:r>
                        <a:rPr lang="en-US" sz="1400" b="1" kern="1200" dirty="0">
                          <a:solidFill>
                            <a:schemeClr val="tx1"/>
                          </a:solidFill>
                          <a:latin typeface="+mj-lt"/>
                          <a:ea typeface="+mn-ea"/>
                          <a:cs typeface="+mn-cs"/>
                        </a:rPr>
                        <a:t>Incident Type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a:solidFill>
                            <a:schemeClr val="tx1"/>
                          </a:solidFill>
                          <a:latin typeface="+mn-lt"/>
                          <a:ea typeface="+mn-ea"/>
                          <a:cs typeface="Calibri" pitchFamily="34" charset="0"/>
                        </a:rPr>
                        <a:t>LTI#05</a:t>
                      </a:r>
                      <a:endParaRPr lang="en-US" sz="1300" b="0" kern="1200" dirty="0">
                        <a:solidFill>
                          <a:schemeClr val="tx1"/>
                        </a:solidFill>
                        <a:latin typeface="+mn-lt"/>
                        <a:ea typeface="+mn-ea"/>
                        <a:cs typeface="Calibri"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Time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08:20 AM</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Location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kern="1200" dirty="0">
                          <a:solidFill>
                            <a:schemeClr val="tx1"/>
                          </a:solidFill>
                          <a:latin typeface="+mn-lt"/>
                          <a:ea typeface="+mn-ea"/>
                          <a:cs typeface="Calibri" pitchFamily="34" charset="0"/>
                        </a:rPr>
                        <a:t>Marmul</a:t>
                      </a:r>
                      <a:endParaRPr lang="en-US" sz="1300" b="0" kern="1200" dirty="0">
                        <a:solidFill>
                          <a:schemeClr val="tx1"/>
                        </a:solidFill>
                        <a:latin typeface="+mn-lt"/>
                        <a:ea typeface="+mn-ea"/>
                        <a:cs typeface="Calibri" pitchFamily="34" charset="0"/>
                      </a:endParaRPr>
                    </a:p>
                  </a:txBody>
                  <a:tcPr/>
                </a:tc>
                <a:extLst>
                  <a:ext uri="{0D108BD9-81ED-4DB2-BD59-A6C34878D82A}">
                    <a16:rowId xmlns:a16="http://schemas.microsoft.com/office/drawing/2014/main" val="2836305567"/>
                  </a:ext>
                </a:extLst>
              </a:tr>
              <a:tr h="37753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Category</a:t>
                      </a:r>
                    </a:p>
                  </a:txBody>
                  <a:tcPr/>
                </a:tc>
                <a:tc>
                  <a:txBody>
                    <a:bodyPr/>
                    <a:lstStyle/>
                    <a:p>
                      <a:pPr marL="0" algn="l" defTabSz="914377" rtl="0" eaLnBrk="1" latinLnBrk="0" hangingPunct="1"/>
                      <a:r>
                        <a:rPr lang="en-US" sz="1300" b="0" kern="1200" dirty="0">
                          <a:solidFill>
                            <a:schemeClr val="dk1"/>
                          </a:solidFill>
                          <a:latin typeface="+mn-lt"/>
                          <a:ea typeface="+mn-ea"/>
                          <a:cs typeface="+mn-cs"/>
                        </a:rPr>
                        <a:t>Hands &amp; Fingers</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Contractor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0" kern="1200" dirty="0">
                        <a:solidFill>
                          <a:schemeClr val="tx1"/>
                        </a:solidFill>
                        <a:latin typeface="+mn-lt"/>
                        <a:ea typeface="+mn-ea"/>
                        <a:cs typeface="Calibri"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Activity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Hydraulic Catwalk function test</a:t>
                      </a:r>
                      <a:endParaRPr lang="en-US" sz="1200" kern="1200" dirty="0">
                        <a:solidFill>
                          <a:schemeClr val="tx1"/>
                        </a:solidFill>
                        <a:latin typeface="+mn-lt"/>
                        <a:ea typeface="+mn-ea"/>
                        <a:cs typeface="+mn-cs"/>
                      </a:endParaRPr>
                    </a:p>
                  </a:txBody>
                  <a:tcPr/>
                </a:tc>
                <a:extLst>
                  <a:ext uri="{0D108BD9-81ED-4DB2-BD59-A6C34878D82A}">
                    <a16:rowId xmlns:a16="http://schemas.microsoft.com/office/drawing/2014/main" val="3519593395"/>
                  </a:ext>
                </a:extLst>
              </a:tr>
            </a:tbl>
          </a:graphicData>
        </a:graphic>
      </p:graphicFrame>
      <p:sp>
        <p:nvSpPr>
          <p:cNvPr id="18" name="Rectangle 17"/>
          <p:cNvSpPr>
            <a:spLocks noChangeArrowheads="1"/>
          </p:cNvSpPr>
          <p:nvPr/>
        </p:nvSpPr>
        <p:spPr bwMode="auto">
          <a:xfrm>
            <a:off x="1905276" y="1678471"/>
            <a:ext cx="8873284" cy="338554"/>
          </a:xfrm>
          <a:prstGeom prst="rect">
            <a:avLst/>
          </a:prstGeom>
          <a:solidFill>
            <a:srgbClr val="FFCC0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a:t>
            </a:r>
            <a:r>
              <a:rPr kumimoji="0" lang="en-US" sz="16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rPr>
              <a:t> </a:t>
            </a: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Audience: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All</a:t>
            </a:r>
          </a:p>
        </p:txBody>
      </p:sp>
      <p:sp>
        <p:nvSpPr>
          <p:cNvPr id="22" name="TextBox 21">
            <a:extLst>
              <a:ext uri="{FF2B5EF4-FFF2-40B4-BE49-F238E27FC236}">
                <a16:creationId xmlns:a16="http://schemas.microsoft.com/office/drawing/2014/main" id="{D947B715-5C32-4379-84C8-46A5B939CA2A}"/>
              </a:ext>
            </a:extLst>
          </p:cNvPr>
          <p:cNvSpPr txBox="1"/>
          <p:nvPr/>
        </p:nvSpPr>
        <p:spPr>
          <a:xfrm>
            <a:off x="2541955" y="6566846"/>
            <a:ext cx="53656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tx1"/>
                </a:solidFill>
                <a:latin typeface="Calibri Light" panose="020F0302020204030204"/>
              </a:rPr>
              <a:t>In case of an emergency please call PDO Emergency Number (Toll Free): </a:t>
            </a:r>
            <a:r>
              <a:rPr lang="en-US" altLang="en-US" sz="1400" b="1" dirty="0">
                <a:solidFill>
                  <a:srgbClr val="FF0000"/>
                </a:solidFill>
                <a:latin typeface="Times New Roman" panose="02020603050405020304" pitchFamily="18" charset="0"/>
                <a:cs typeface="Times New Roman" panose="02020603050405020304" pitchFamily="18" charset="0"/>
              </a:rPr>
              <a:t>2467-5555</a:t>
            </a:r>
            <a:endParaRPr lang="en-US" sz="1400" b="1" dirty="0">
              <a:solidFill>
                <a:srgbClr val="58595B"/>
              </a:solidFill>
              <a:latin typeface="Calibri Light" panose="020F0302020204030204"/>
            </a:endParaRPr>
          </a:p>
        </p:txBody>
      </p:sp>
      <p:sp>
        <p:nvSpPr>
          <p:cNvPr id="32" name="TextBox 31">
            <a:extLst>
              <a:ext uri="{FF2B5EF4-FFF2-40B4-BE49-F238E27FC236}">
                <a16:creationId xmlns:a16="http://schemas.microsoft.com/office/drawing/2014/main" id="{C0A5CFB7-AB08-402F-A488-07B19E9AD9F7}"/>
              </a:ext>
            </a:extLst>
          </p:cNvPr>
          <p:cNvSpPr txBox="1"/>
          <p:nvPr/>
        </p:nvSpPr>
        <p:spPr>
          <a:xfrm rot="16200000">
            <a:off x="-145372" y="763334"/>
            <a:ext cx="1333077" cy="253916"/>
          </a:xfrm>
          <a:prstGeom prst="rect">
            <a:avLst/>
          </a:prstGeom>
          <a:noFill/>
        </p:spPr>
        <p:txBody>
          <a:bodyPr wrap="square" lIns="68580" tIns="34290" rIns="68580" bIns="34290" rtlCol="0">
            <a:noAutofit/>
          </a:bodyPr>
          <a:lstStyle/>
          <a:p>
            <a:pPr algn="ctr"/>
            <a:r>
              <a:rPr lang="en-US" sz="1500" dirty="0">
                <a:solidFill>
                  <a:schemeClr val="bg1"/>
                </a:solidFill>
              </a:rPr>
              <a:t>Prevent</a:t>
            </a:r>
          </a:p>
        </p:txBody>
      </p:sp>
      <p:sp>
        <p:nvSpPr>
          <p:cNvPr id="36" name="Rectangle 17">
            <a:extLst>
              <a:ext uri="{FF2B5EF4-FFF2-40B4-BE49-F238E27FC236}">
                <a16:creationId xmlns:a16="http://schemas.microsoft.com/office/drawing/2014/main" id="{6EF339D8-4E46-422C-8BFC-03E46E35F858}"/>
              </a:ext>
            </a:extLst>
          </p:cNvPr>
          <p:cNvSpPr>
            <a:spLocks noChangeArrowheads="1"/>
          </p:cNvSpPr>
          <p:nvPr/>
        </p:nvSpPr>
        <p:spPr bwMode="auto">
          <a:xfrm>
            <a:off x="394208" y="3356020"/>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0000"/>
                </a:solidFill>
                <a:effectLst/>
                <a:uLnTx/>
                <a:uFillTx/>
                <a:ea typeface="+mn-ea"/>
                <a:cs typeface="Arial" panose="020B0604020202020204" pitchFamily="34" charset="0"/>
              </a:rPr>
              <a:t>Initial Findings</a:t>
            </a:r>
          </a:p>
        </p:txBody>
      </p:sp>
      <p:sp>
        <p:nvSpPr>
          <p:cNvPr id="2" name="TextBox 1">
            <a:extLst>
              <a:ext uri="{FF2B5EF4-FFF2-40B4-BE49-F238E27FC236}">
                <a16:creationId xmlns:a16="http://schemas.microsoft.com/office/drawing/2014/main" id="{D6D21A8C-30CC-4548-8EF8-499FFD5D7726}"/>
              </a:ext>
            </a:extLst>
          </p:cNvPr>
          <p:cNvSpPr txBox="1"/>
          <p:nvPr/>
        </p:nvSpPr>
        <p:spPr>
          <a:xfrm>
            <a:off x="914400" y="6197514"/>
            <a:ext cx="7562335" cy="369332"/>
          </a:xfrm>
          <a:prstGeom prst="rect">
            <a:avLst/>
          </a:prstGeom>
          <a:solidFill>
            <a:schemeClr val="accent5"/>
          </a:solidFill>
        </p:spPr>
        <p:txBody>
          <a:bodyPr wrap="square" rtlCol="0">
            <a:spAutoFit/>
          </a:bodyPr>
          <a:lstStyle>
            <a:defPPr>
              <a:defRPr lang="en-US"/>
            </a:defPPr>
            <a:lvl1pPr algn="ctr" fontAlgn="base">
              <a:spcBef>
                <a:spcPct val="0"/>
              </a:spcBef>
              <a:spcAft>
                <a:spcPct val="0"/>
              </a:spcAft>
              <a:defRPr b="1">
                <a:solidFill>
                  <a:srgbClr val="FFFF00"/>
                </a:solidFill>
                <a:latin typeface="Tahoma" pitchFamily="34" charset="0"/>
                <a:ea typeface="MS PGothic" pitchFamily="34" charset="-128"/>
              </a:defRPr>
            </a:lvl1pPr>
          </a:lstStyle>
          <a:p>
            <a:r>
              <a:rPr lang="en-US" dirty="0"/>
              <a:t>Never place your hands in the rotating equipment (LOF)</a:t>
            </a:r>
          </a:p>
        </p:txBody>
      </p:sp>
      <p:pic>
        <p:nvPicPr>
          <p:cNvPr id="5" name="Picture 4" descr="Logo&#10;&#10;Description automatically generated">
            <a:extLst>
              <a:ext uri="{FF2B5EF4-FFF2-40B4-BE49-F238E27FC236}">
                <a16:creationId xmlns:a16="http://schemas.microsoft.com/office/drawing/2014/main" id="{9B097645-209D-4B2F-B121-5A6FFC203D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201" y="140517"/>
            <a:ext cx="1800761" cy="1405756"/>
          </a:xfrm>
          <a:prstGeom prst="rect">
            <a:avLst/>
          </a:prstGeom>
        </p:spPr>
      </p:pic>
      <p:sp>
        <p:nvSpPr>
          <p:cNvPr id="14" name="TextBox 13">
            <a:extLst>
              <a:ext uri="{FF2B5EF4-FFF2-40B4-BE49-F238E27FC236}">
                <a16:creationId xmlns:a16="http://schemas.microsoft.com/office/drawing/2014/main" id="{4FB0979E-4BE4-B968-DB5D-14DFE1BF7DD5}"/>
              </a:ext>
            </a:extLst>
          </p:cNvPr>
          <p:cNvSpPr txBox="1"/>
          <p:nvPr/>
        </p:nvSpPr>
        <p:spPr>
          <a:xfrm>
            <a:off x="331126" y="3803642"/>
            <a:ext cx="8287234" cy="738664"/>
          </a:xfrm>
          <a:prstGeom prst="rect">
            <a:avLst/>
          </a:prstGeom>
          <a:noFill/>
        </p:spPr>
        <p:txBody>
          <a:bodyPr wrap="square">
            <a:spAutoFit/>
          </a:bodyPr>
          <a:lstStyle/>
          <a:p>
            <a:pPr marL="285750" indent="-285750" algn="just">
              <a:buFont typeface="Wingdings" panose="05000000000000000000" pitchFamily="2" charset="2"/>
              <a:buChar char="Ø"/>
            </a:pPr>
            <a:r>
              <a:rPr lang="en-US" sz="1400" dirty="0"/>
              <a:t>There was no guard in place for the skate sling pulley during the function test.</a:t>
            </a:r>
          </a:p>
          <a:p>
            <a:pPr marL="285750" indent="-285750" algn="just">
              <a:buFont typeface="Wingdings" panose="05000000000000000000" pitchFamily="2" charset="2"/>
              <a:buChar char="Ø"/>
            </a:pPr>
            <a:r>
              <a:rPr lang="en-US" sz="1400" dirty="0"/>
              <a:t>The  process of preventing people from line of fire hazards was not adhered to.</a:t>
            </a:r>
          </a:p>
          <a:p>
            <a:pPr marL="285750" indent="-285750" algn="just">
              <a:buFont typeface="Wingdings" panose="05000000000000000000" pitchFamily="2" charset="2"/>
              <a:buChar char="Ø"/>
            </a:pPr>
            <a:r>
              <a:rPr lang="en-US" sz="1400" dirty="0"/>
              <a:t>The hazards of unguarded rotating parts were not identified.</a:t>
            </a:r>
          </a:p>
        </p:txBody>
      </p:sp>
      <p:sp>
        <p:nvSpPr>
          <p:cNvPr id="19" name="TextBox 18">
            <a:extLst>
              <a:ext uri="{FF2B5EF4-FFF2-40B4-BE49-F238E27FC236}">
                <a16:creationId xmlns:a16="http://schemas.microsoft.com/office/drawing/2014/main" id="{DC694FA2-FD8D-08C8-4637-D9737BFCF521}"/>
              </a:ext>
            </a:extLst>
          </p:cNvPr>
          <p:cNvSpPr txBox="1"/>
          <p:nvPr/>
        </p:nvSpPr>
        <p:spPr>
          <a:xfrm>
            <a:off x="331126" y="5107922"/>
            <a:ext cx="8823792" cy="954107"/>
          </a:xfrm>
          <a:prstGeom prst="rect">
            <a:avLst/>
          </a:prstGeom>
          <a:noFill/>
        </p:spPr>
        <p:txBody>
          <a:bodyPr wrap="square">
            <a:spAutoFit/>
          </a:bodyPr>
          <a:lstStyle/>
          <a:p>
            <a:pPr marL="285750" indent="-285750" algn="just">
              <a:buFont typeface="Wingdings" panose="05000000000000000000" pitchFamily="2" charset="2"/>
              <a:buChar char="Ø"/>
            </a:pPr>
            <a:r>
              <a:rPr lang="en-US" sz="1400" dirty="0">
                <a:solidFill>
                  <a:srgbClr val="000000"/>
                </a:solidFill>
                <a:ea typeface="MS PGothic" panose="020B0600070205080204" pitchFamily="34" charset="-128"/>
              </a:rPr>
              <a:t>How do you ensure all hazards are identified and communicated before starting and during the task?</a:t>
            </a:r>
          </a:p>
          <a:p>
            <a:pPr marL="285750" lvl="0" indent="-285750" algn="just">
              <a:buFont typeface="Wingdings" panose="05000000000000000000" pitchFamily="2" charset="2"/>
              <a:buChar char="Ø"/>
            </a:pPr>
            <a:r>
              <a:rPr lang="en-US" sz="1400" dirty="0">
                <a:solidFill>
                  <a:srgbClr val="000000"/>
                </a:solidFill>
                <a:ea typeface="MS PGothic" panose="020B0600070205080204" pitchFamily="34" charset="-128"/>
              </a:rPr>
              <a:t>How do you ensure</a:t>
            </a:r>
            <a:r>
              <a:rPr lang="en-US" sz="1400" dirty="0"/>
              <a:t> all the rotating equipment have adequate safety guards</a:t>
            </a:r>
            <a:r>
              <a:rPr lang="en-US" sz="1400" dirty="0">
                <a:solidFill>
                  <a:srgbClr val="000000"/>
                </a:solidFill>
                <a:ea typeface="MS PGothic" panose="020B0600070205080204" pitchFamily="34" charset="-128"/>
              </a:rPr>
              <a:t>?</a:t>
            </a:r>
          </a:p>
          <a:p>
            <a:pPr marL="285750" lvl="0" indent="-285750" algn="just">
              <a:buFont typeface="Wingdings" panose="05000000000000000000" pitchFamily="2" charset="2"/>
              <a:buChar char="Ø"/>
            </a:pPr>
            <a:r>
              <a:rPr lang="en-US" sz="1400" dirty="0">
                <a:solidFill>
                  <a:srgbClr val="000000"/>
                </a:solidFill>
                <a:ea typeface="MS PGothic" panose="020B0600070205080204" pitchFamily="34" charset="-128"/>
              </a:rPr>
              <a:t>How do you ensure that employees are away from (LOF) line of fire?</a:t>
            </a:r>
          </a:p>
          <a:p>
            <a:pPr marL="285750" indent="-285750" algn="just">
              <a:buFont typeface="Wingdings" panose="05000000000000000000" pitchFamily="2" charset="2"/>
              <a:buChar char="Ø"/>
            </a:pPr>
            <a:r>
              <a:rPr lang="en-US" sz="1400" dirty="0">
                <a:solidFill>
                  <a:srgbClr val="000000"/>
                </a:solidFill>
                <a:ea typeface="MS PGothic" panose="020B0600070205080204" pitchFamily="34" charset="-128"/>
              </a:rPr>
              <a:t>How do you ensure the work is effectively supervised?</a:t>
            </a:r>
          </a:p>
        </p:txBody>
      </p:sp>
      <p:sp>
        <p:nvSpPr>
          <p:cNvPr id="10" name="Rectangle 9">
            <a:extLst>
              <a:ext uri="{FF2B5EF4-FFF2-40B4-BE49-F238E27FC236}">
                <a16:creationId xmlns:a16="http://schemas.microsoft.com/office/drawing/2014/main" id="{07DB3BD6-152C-38F1-3EDA-0768F9DA214F}"/>
              </a:ext>
            </a:extLst>
          </p:cNvPr>
          <p:cNvSpPr>
            <a:spLocks noChangeArrowheads="1"/>
          </p:cNvSpPr>
          <p:nvPr/>
        </p:nvSpPr>
        <p:spPr bwMode="auto">
          <a:xfrm>
            <a:off x="427394" y="2530182"/>
            <a:ext cx="858795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1400" dirty="0"/>
              <a:t>At around 08:20 </a:t>
            </a:r>
            <a:r>
              <a:rPr lang="en-US" sz="1400" dirty="0" err="1"/>
              <a:t>hrs</a:t>
            </a:r>
            <a:r>
              <a:rPr lang="en-US" sz="1400" dirty="0"/>
              <a:t>, function test of powered catwalk was in progress. The hoist  electrician who was supporting the function test activities accidently placed his right hand in between rotating pulley and skate sling which resulted in multiple fractures to his right-hand fingers.	</a:t>
            </a:r>
          </a:p>
        </p:txBody>
      </p:sp>
      <p:sp>
        <p:nvSpPr>
          <p:cNvPr id="12" name="Rectangle 17">
            <a:extLst>
              <a:ext uri="{FF2B5EF4-FFF2-40B4-BE49-F238E27FC236}">
                <a16:creationId xmlns:a16="http://schemas.microsoft.com/office/drawing/2014/main" id="{5642A6FF-645F-80EC-3C98-065225795553}"/>
              </a:ext>
            </a:extLst>
          </p:cNvPr>
          <p:cNvSpPr>
            <a:spLocks noChangeArrowheads="1"/>
          </p:cNvSpPr>
          <p:nvPr/>
        </p:nvSpPr>
        <p:spPr bwMode="auto">
          <a:xfrm>
            <a:off x="331126" y="4676078"/>
            <a:ext cx="3056225" cy="369332"/>
          </a:xfrm>
          <a:prstGeom prst="rect">
            <a:avLst/>
          </a:prstGeom>
          <a:noFill/>
          <a:ln w="9525">
            <a:noFill/>
            <a:miter lim="800000"/>
            <a:headEnd/>
            <a:tailEnd/>
          </a:ln>
        </p:spPr>
        <p:txBody>
          <a:bodyPr wrap="square">
            <a:spAutoFit/>
          </a:bodyPr>
          <a:lstStyle/>
          <a:p>
            <a:pPr>
              <a:defRPr/>
            </a:pPr>
            <a:r>
              <a:rPr lang="en-US" b="1" dirty="0">
                <a:solidFill>
                  <a:schemeClr val="accent1"/>
                </a:solidFill>
                <a:cs typeface="Arial" panose="020B0604020202020204" pitchFamily="34" charset="0"/>
              </a:rPr>
              <a:t>Engagement Questions: </a:t>
            </a:r>
          </a:p>
        </p:txBody>
      </p:sp>
      <p:sp>
        <p:nvSpPr>
          <p:cNvPr id="24" name="Rectangle 23">
            <a:extLst>
              <a:ext uri="{FF2B5EF4-FFF2-40B4-BE49-F238E27FC236}">
                <a16:creationId xmlns:a16="http://schemas.microsoft.com/office/drawing/2014/main" id="{27C6135E-3E60-7495-0407-62AB54D1CBB6}"/>
              </a:ext>
            </a:extLst>
          </p:cNvPr>
          <p:cNvSpPr/>
          <p:nvPr/>
        </p:nvSpPr>
        <p:spPr>
          <a:xfrm>
            <a:off x="11639628" y="3567532"/>
            <a:ext cx="547571" cy="517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31">
            <a:extLst>
              <a:ext uri="{FF2B5EF4-FFF2-40B4-BE49-F238E27FC236}">
                <a16:creationId xmlns:a16="http://schemas.microsoft.com/office/drawing/2014/main" id="{D307952B-4367-5072-10BD-09D49DBBBF9C}"/>
              </a:ext>
            </a:extLst>
          </p:cNvPr>
          <p:cNvGrpSpPr>
            <a:grpSpLocks/>
          </p:cNvGrpSpPr>
          <p:nvPr/>
        </p:nvGrpSpPr>
        <p:grpSpPr bwMode="auto">
          <a:xfrm>
            <a:off x="11747044" y="2787834"/>
            <a:ext cx="329034" cy="511420"/>
            <a:chOff x="3504" y="544"/>
            <a:chExt cx="2287" cy="1855"/>
          </a:xfrm>
        </p:grpSpPr>
        <p:sp>
          <p:nvSpPr>
            <p:cNvPr id="6" name="Line 129">
              <a:extLst>
                <a:ext uri="{FF2B5EF4-FFF2-40B4-BE49-F238E27FC236}">
                  <a16:creationId xmlns:a16="http://schemas.microsoft.com/office/drawing/2014/main" id="{C7B2CDDE-E0C6-4EF7-0EB1-FDF4F43A9893}"/>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Line 130">
              <a:extLst>
                <a:ext uri="{FF2B5EF4-FFF2-40B4-BE49-F238E27FC236}">
                  <a16:creationId xmlns:a16="http://schemas.microsoft.com/office/drawing/2014/main" id="{513104D7-33BC-4015-1D62-209850F996D4}"/>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29" name="Rectangle 28">
            <a:extLst>
              <a:ext uri="{FF2B5EF4-FFF2-40B4-BE49-F238E27FC236}">
                <a16:creationId xmlns:a16="http://schemas.microsoft.com/office/drawing/2014/main" id="{381C2735-504A-8A37-5B27-68496658CF5E}"/>
              </a:ext>
            </a:extLst>
          </p:cNvPr>
          <p:cNvSpPr/>
          <p:nvPr/>
        </p:nvSpPr>
        <p:spPr>
          <a:xfrm>
            <a:off x="9237380" y="4535729"/>
            <a:ext cx="547571" cy="306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4455" y="2017024"/>
            <a:ext cx="2497820" cy="1809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Freeform 132">
            <a:extLst>
              <a:ext uri="{FF2B5EF4-FFF2-40B4-BE49-F238E27FC236}">
                <a16:creationId xmlns:a16="http://schemas.microsoft.com/office/drawing/2014/main" id="{54EEFF28-5A0A-E4EB-56C3-5B689A4DBEA9}"/>
              </a:ext>
            </a:extLst>
          </p:cNvPr>
          <p:cNvSpPr/>
          <p:nvPr/>
        </p:nvSpPr>
        <p:spPr bwMode="auto">
          <a:xfrm>
            <a:off x="11574157" y="5107922"/>
            <a:ext cx="330570" cy="337372"/>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pic>
        <p:nvPicPr>
          <p:cNvPr id="8" name="Picture 7" descr="A picture containing clothing, person, cartoon, box&#10;&#10;Description automatically generated">
            <a:extLst>
              <a:ext uri="{FF2B5EF4-FFF2-40B4-BE49-F238E27FC236}">
                <a16:creationId xmlns:a16="http://schemas.microsoft.com/office/drawing/2014/main" id="{327EF788-94FC-B2B5-CA1F-E5D0C72E9F80}"/>
              </a:ext>
            </a:extLst>
          </p:cNvPr>
          <p:cNvPicPr>
            <a:picLocks noChangeAspect="1"/>
          </p:cNvPicPr>
          <p:nvPr/>
        </p:nvPicPr>
        <p:blipFill rotWithShape="1">
          <a:blip r:embed="rId5">
            <a:extLst>
              <a:ext uri="{28A0092B-C50C-407E-A947-70E740481C1C}">
                <a14:useLocalDpi xmlns:a14="http://schemas.microsoft.com/office/drawing/2010/main" val="0"/>
              </a:ext>
            </a:extLst>
          </a:blip>
          <a:srcRect l="18113" r="23275" b="4035"/>
          <a:stretch/>
        </p:blipFill>
        <p:spPr>
          <a:xfrm>
            <a:off x="10816401" y="-10178"/>
            <a:ext cx="1217578" cy="1993540"/>
          </a:xfrm>
          <a:prstGeom prst="rect">
            <a:avLst/>
          </a:prstGeom>
        </p:spPr>
      </p:pic>
      <p:pic>
        <p:nvPicPr>
          <p:cNvPr id="15" name="Picture 2" descr="Rotating Machinery Keep Hands Away Sign, SKU: S-7944">
            <a:extLst>
              <a:ext uri="{FF2B5EF4-FFF2-40B4-BE49-F238E27FC236}">
                <a16:creationId xmlns:a16="http://schemas.microsoft.com/office/drawing/2014/main" id="{FDBEE785-7F1E-D88F-5981-B03D705C69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4029" y="3826295"/>
            <a:ext cx="2324178" cy="228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22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92814</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B893E788-0058-4890-9724-FF77812B1464}"/>
</file>

<file path=customXml/itemProps2.xml><?xml version="1.0" encoding="utf-8"?>
<ds:datastoreItem xmlns:ds="http://schemas.openxmlformats.org/officeDocument/2006/customXml" ds:itemID="{D3327D22-9DFC-40B4-8644-EFF90C18D37E}">
  <ds:schemaRefs>
    <ds:schemaRef ds:uri="http://schemas.microsoft.com/sharepoint/v3/contenttype/forms"/>
  </ds:schemaRefs>
</ds:datastoreItem>
</file>

<file path=customXml/itemProps3.xml><?xml version="1.0" encoding="utf-8"?>
<ds:datastoreItem xmlns:ds="http://schemas.openxmlformats.org/officeDocument/2006/customXml" ds:itemID="{E9B406A1-6CD2-4E91-A620-B34E9F8D2ED1}">
  <ds:schemaRefs>
    <ds:schemaRef ds:uri="http://schemas.microsoft.com/office/2006/metadata/properties"/>
    <ds:schemaRef ds:uri="http://schemas.microsoft.com/office/infopath/2007/PartnerControls"/>
    <ds:schemaRef ds:uri="4880e4f8-4b7d-4bdd-91e3-e10d47036eca"/>
    <ds:schemaRef ds:uri="4880E4F8-4B7D-4BDD-91E3-E10D47036ECA"/>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otalTime>1417</TotalTime>
  <Words>389</Words>
  <Application>Microsoft Office PowerPoint</Application>
  <PresentationFormat>Widescreen</PresentationFormat>
  <Paragraphs>40</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Gill Sans</vt:lpstr>
      <vt:lpstr>Gill Sans Light</vt:lpstr>
      <vt:lpstr>Tahoma</vt:lpstr>
      <vt:lpstr>Times New Roman</vt:lpstr>
      <vt:lpstr>Wingdings</vt:lpstr>
      <vt:lpstr>1_Office Theme</vt:lpstr>
      <vt:lpstr>Learning From Incident -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LTI#05 - Fingers injury during function test of power catwalk BaOmar 1st Alert</dc:title>
  <dc:creator>Balushi, Sumaiya MSE36</dc:creator>
  <cp:lastModifiedBy>Konduru, Raju IDI63X</cp:lastModifiedBy>
  <cp:revision>76</cp:revision>
  <dcterms:created xsi:type="dcterms:W3CDTF">2023-01-18T05:52:34Z</dcterms:created>
  <dcterms:modified xsi:type="dcterms:W3CDTF">2024-03-27T04:49:18Z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