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147377008" r:id="rId2"/>
    <p:sldId id="2147482578"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8" d="100"/>
          <a:sy n="108" d="100"/>
        </p:scale>
        <p:origin x="630"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12" Type="http://schemas.openxmlformats.org/officeDocument/2006/relationships/customXml" Target="../customXml/item3.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2.xml"/><Relationship Id="rId5" Type="http://schemas.openxmlformats.org/officeDocument/2006/relationships/presProps" Target="presProps.xml"/><Relationship Id="rId10" Type="http://schemas.openxmlformats.org/officeDocument/2006/relationships/customXml" Target="../customXml/item1.xml"/><Relationship Id="rId4" Type="http://schemas.openxmlformats.org/officeDocument/2006/relationships/notesMaster" Target="notesMasters/notesMaster1.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wahi, Ahmed MSE34" userId="e41cf67c-bf06-4715-b50f-6c746bdcc7f2" providerId="ADAL" clId="{1F3DD1E8-5D41-4BF8-A9C1-B987348708A3}"/>
    <pc:docChg chg="modSld">
      <pc:chgData name="Rawahi, Ahmed MSE34" userId="e41cf67c-bf06-4715-b50f-6c746bdcc7f2" providerId="ADAL" clId="{1F3DD1E8-5D41-4BF8-A9C1-B987348708A3}" dt="2025-03-17T04:59:11.493" v="33" actId="20577"/>
      <pc:docMkLst>
        <pc:docMk/>
      </pc:docMkLst>
      <pc:sldChg chg="modSp mod">
        <pc:chgData name="Rawahi, Ahmed MSE34" userId="e41cf67c-bf06-4715-b50f-6c746bdcc7f2" providerId="ADAL" clId="{1F3DD1E8-5D41-4BF8-A9C1-B987348708A3}" dt="2025-03-17T04:59:11.493" v="33" actId="20577"/>
        <pc:sldMkLst>
          <pc:docMk/>
          <pc:sldMk cId="3555866461" sldId="2147377008"/>
        </pc:sldMkLst>
        <pc:graphicFrameChg chg="modGraphic">
          <ac:chgData name="Rawahi, Ahmed MSE34" userId="e41cf67c-bf06-4715-b50f-6c746bdcc7f2" providerId="ADAL" clId="{1F3DD1E8-5D41-4BF8-A9C1-B987348708A3}" dt="2025-03-17T04:59:11.493" v="33" actId="20577"/>
          <ac:graphicFrameMkLst>
            <pc:docMk/>
            <pc:sldMk cId="3555866461" sldId="2147377008"/>
            <ac:graphicFrameMk id="2" creationId="{A274CA5F-9196-6DEE-593E-256823E7A8EE}"/>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F02B59-111D-471D-9A20-E07B1735A43B}" type="datetimeFigureOut">
              <a:rPr lang="en-US" smtClean="0"/>
              <a:t>17/03/2025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9753B0-386D-4E3E-912B-83BECE4EE5CC}" type="slidenum">
              <a:rPr lang="en-US" smtClean="0"/>
              <a:t>‹#›</a:t>
            </a:fld>
            <a:endParaRPr lang="en-US"/>
          </a:p>
        </p:txBody>
      </p:sp>
    </p:spTree>
    <p:extLst>
      <p:ext uri="{BB962C8B-B14F-4D97-AF65-F5344CB8AC3E}">
        <p14:creationId xmlns:p14="http://schemas.microsoft.com/office/powerpoint/2010/main" val="476235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0" fontAlgn="base" hangingPunct="0">
              <a:spcBef>
                <a:spcPct val="30000"/>
              </a:spcBef>
              <a:spcAft>
                <a:spcPct val="0"/>
              </a:spcAft>
              <a:defRPr/>
            </a:pPr>
            <a:r>
              <a:rPr lang="en-US" dirty="0">
                <a:solidFill>
                  <a:srgbClr val="000000"/>
                </a:solidFill>
                <a:latin typeface="Times New Roman" pitchFamily="18" charset="0"/>
              </a:rPr>
              <a:t>Ensure all dates and titles are input </a:t>
            </a:r>
          </a:p>
          <a:p>
            <a:pPr defTabSz="931774" eaLnBrk="0" fontAlgn="base" hangingPunct="0">
              <a:spcBef>
                <a:spcPct val="30000"/>
              </a:spcBef>
              <a:spcAft>
                <a:spcPct val="0"/>
              </a:spcAft>
              <a:defRPr/>
            </a:pPr>
            <a:endParaRPr lang="en-US" dirty="0">
              <a:solidFill>
                <a:srgbClr val="000000"/>
              </a:solidFill>
              <a:latin typeface="Times New Roman" pitchFamily="18" charset="0"/>
            </a:endParaRPr>
          </a:p>
          <a:p>
            <a:pPr defTabSz="931774" eaLnBrk="0" fontAlgn="base" hangingPunct="0">
              <a:spcBef>
                <a:spcPct val="30000"/>
              </a:spcBef>
              <a:spcAft>
                <a:spcPct val="0"/>
              </a:spcAft>
              <a:defRPr/>
            </a:pPr>
            <a:r>
              <a:rPr lang="en-US" dirty="0">
                <a:solidFill>
                  <a:srgbClr val="000000"/>
                </a:solidFill>
                <a:latin typeface="Times New Roman" pitchFamily="18" charset="0"/>
              </a:rPr>
              <a:t>A short description should be provided without mentioning names of contractors or individuals.  You should include, what happened, to who (by job title) and what injuries this resulted in.  Nothing more!</a:t>
            </a:r>
          </a:p>
          <a:p>
            <a:pPr defTabSz="931774" eaLnBrk="0" fontAlgn="base" hangingPunct="0">
              <a:spcBef>
                <a:spcPct val="30000"/>
              </a:spcBef>
              <a:spcAft>
                <a:spcPct val="0"/>
              </a:spcAft>
              <a:defRPr/>
            </a:pPr>
            <a:endParaRPr lang="en-US" dirty="0">
              <a:solidFill>
                <a:srgbClr val="000000"/>
              </a:solidFill>
              <a:latin typeface="Times New Roman" pitchFamily="18" charset="0"/>
            </a:endParaRPr>
          </a:p>
          <a:p>
            <a:pPr defTabSz="931774" eaLnBrk="0" fontAlgn="base" hangingPunct="0">
              <a:spcBef>
                <a:spcPct val="30000"/>
              </a:spcBef>
              <a:spcAft>
                <a:spcPct val="0"/>
              </a:spcAft>
              <a:defRPr/>
            </a:pPr>
            <a:r>
              <a:rPr lang="en-US" dirty="0">
                <a:solidFill>
                  <a:srgbClr val="000000"/>
                </a:solidFill>
                <a:latin typeface="Times New Roman" pitchFamily="18" charset="0"/>
              </a:rPr>
              <a:t>Four to five bullet points highlighting the main findings from the investigation.  Remember the target audience is the front line staff so this should be written in simple terms in a way that everyone can understand.</a:t>
            </a:r>
          </a:p>
          <a:p>
            <a:pPr defTabSz="931774" eaLnBrk="0" fontAlgn="base" hangingPunct="0">
              <a:spcBef>
                <a:spcPct val="30000"/>
              </a:spcBef>
              <a:spcAft>
                <a:spcPct val="0"/>
              </a:spcAft>
              <a:defRPr/>
            </a:pPr>
            <a:endParaRPr lang="en-US" dirty="0">
              <a:solidFill>
                <a:srgbClr val="000000"/>
              </a:solidFill>
              <a:latin typeface="Times New Roman" pitchFamily="18" charset="0"/>
            </a:endParaRPr>
          </a:p>
          <a:p>
            <a:pPr defTabSz="931774" eaLnBrk="0" fontAlgn="base" hangingPunct="0">
              <a:spcBef>
                <a:spcPct val="30000"/>
              </a:spcBef>
              <a:spcAft>
                <a:spcPct val="0"/>
              </a:spcAft>
              <a:defRPr/>
            </a:pPr>
            <a:r>
              <a:rPr lang="en-US" dirty="0">
                <a:solidFill>
                  <a:srgbClr val="000000"/>
                </a:solidFill>
                <a:latin typeface="Times New Roman" pitchFamily="18" charset="0"/>
              </a:rPr>
              <a:t>The strap line should be the main point you want to get across</a:t>
            </a:r>
          </a:p>
          <a:p>
            <a:pPr defTabSz="931774" eaLnBrk="0" fontAlgn="base" hangingPunct="0">
              <a:spcBef>
                <a:spcPct val="30000"/>
              </a:spcBef>
              <a:spcAft>
                <a:spcPct val="0"/>
              </a:spcAft>
              <a:defRPr/>
            </a:pPr>
            <a:endParaRPr lang="en-US" dirty="0">
              <a:solidFill>
                <a:srgbClr val="000000"/>
              </a:solidFill>
              <a:latin typeface="Times New Roman" pitchFamily="18" charset="0"/>
            </a:endParaRPr>
          </a:p>
          <a:p>
            <a:pPr defTabSz="931774" eaLnBrk="0" fontAlgn="base" hangingPunct="0">
              <a:spcBef>
                <a:spcPct val="30000"/>
              </a:spcBef>
              <a:spcAft>
                <a:spcPct val="0"/>
              </a:spcAft>
              <a:defRPr/>
            </a:pPr>
            <a:r>
              <a:rPr lang="en-US" dirty="0">
                <a:solidFill>
                  <a:srgbClr val="000000"/>
                </a:solidFill>
                <a:latin typeface="Times New Roman" pitchFamily="18" charset="0"/>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31774"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anose="05000000000000000000" pitchFamily="2" charset="2"/>
              </a:rPr>
              <a:t>Make a list of closed questions (only ‘yes’ or ‘no’ as an answer) to ask others if they have the same issues based on the management or HSE-MS failings or shortfalls identified in the investigation. </a:t>
            </a:r>
          </a:p>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anose="05000000000000000000" pitchFamily="2" charset="2"/>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anose="05000000000000000000" pitchFamily="2" charset="2"/>
              </a:rPr>
              <a:t>Imagine you have to audit other companies to see if they could have the same issues.</a:t>
            </a:r>
          </a:p>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anose="05000000000000000000" pitchFamily="2" charset="2"/>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anose="05000000000000000000" pitchFamily="2" charset="2"/>
              </a:rPr>
              <a:t>These questions should start with: Do you ensure…………………?</a:t>
            </a:r>
            <a:endPar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054814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17/03/2025</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35393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17/03/2025</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168836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17/03/2025</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483202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p:nvPr>
        </p:nvSpPr>
        <p:spPr/>
        <p:txBody>
          <a:bodyPr/>
          <a:lstStyle/>
          <a:p>
            <a:r>
              <a:rPr lang="en-US"/>
              <a:t>Title</a:t>
            </a:r>
          </a:p>
        </p:txBody>
      </p:sp>
      <p:sp>
        <p:nvSpPr>
          <p:cNvPr id="3" name="Text 2"/>
          <p:cNvSpPr>
            <a:spLocks noGrp="1"/>
          </p:cNvSpPr>
          <p:nvPr>
            <p:ph type="body" idx="1"/>
          </p:nvPr>
        </p:nvSpPr>
        <p:spPr/>
        <p:txBody>
          <a:bodyPr/>
          <a:lstStyle/>
          <a:p>
            <a:pPr lvl="0"/>
            <a:r>
              <a:rPr lang="en-US"/>
              <a:t>Text</a:t>
            </a:r>
          </a:p>
          <a:p>
            <a:pPr lvl="1"/>
            <a:r>
              <a:rPr lang="en-US"/>
              <a:t>Second level</a:t>
            </a:r>
          </a:p>
          <a:p>
            <a:pPr lvl="2"/>
            <a:r>
              <a:rPr lang="en-US"/>
              <a:t>Third level</a:t>
            </a:r>
          </a:p>
          <a:p>
            <a:pPr lvl="3"/>
            <a:r>
              <a:rPr lang="en-US"/>
              <a:t>Fourth level</a:t>
            </a:r>
          </a:p>
          <a:p>
            <a:pPr lvl="4"/>
            <a:r>
              <a:rPr lang="en-US"/>
              <a:t>Fifth level</a:t>
            </a:r>
          </a:p>
        </p:txBody>
      </p:sp>
      <p:sp>
        <p:nvSpPr>
          <p:cNvPr id="4" name="Date 3"/>
          <p:cNvSpPr>
            <a:spLocks noGrp="1"/>
          </p:cNvSpPr>
          <p:nvPr>
            <p:ph type="dt" sz="half" idx="10"/>
          </p:nvPr>
        </p:nvSpPr>
        <p:spPr/>
        <p:txBody>
          <a:bodyPr/>
          <a:lstStyle/>
          <a:p>
            <a:fld id="{C16525B2-4347-4F72-BAF7-76B19438D329}" type="datetimeFigureOut">
              <a:rPr lang="en-US" smtClean="0"/>
              <a:t>17/03/2025</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extLst>
      <p:ext uri="{BB962C8B-B14F-4D97-AF65-F5344CB8AC3E}">
        <p14:creationId xmlns:p14="http://schemas.microsoft.com/office/powerpoint/2010/main" val="2750628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17/03/2025</a:t>
            </a:fld>
            <a:endParaRPr lang="en-US"/>
          </a:p>
        </p:txBody>
      </p:sp>
      <p:sp>
        <p:nvSpPr>
          <p:cNvPr id="5" name="Footer Placeholder 4"/>
          <p:cNvSpPr>
            <a:spLocks noGrp="1"/>
          </p:cNvSpPr>
          <p:nvPr>
            <p:ph type="ftr" sz="quarter" idx="11"/>
          </p:nvPr>
        </p:nvSpPr>
        <p:spPr/>
        <p:txBody>
          <a:bodyPr/>
          <a:lstStyle/>
          <a:p>
            <a:r>
              <a:rPr lang="en-US"/>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4171461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17/03/2025</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20848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17/03/2025</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007582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17/03/2025</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987581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17/03/2025</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1744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17/03/2025</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37789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17/03/2025</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052918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17/03/2025</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412409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17/03/2025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4"/>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6"/>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35246574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416362" y="1415478"/>
            <a:ext cx="8220862" cy="4902881"/>
          </a:xfrm>
          <a:prstGeom prst="rect">
            <a:avLst/>
          </a:prstGeom>
          <a:noFill/>
          <a:ln w="19050">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lang="en-US" sz="1600" b="1" dirty="0">
                <a:solidFill>
                  <a:srgbClr val="FF0000"/>
                </a:solidFill>
                <a:latin typeface="Tahoma" panose="020B0604030504040204" pitchFamily="34" charset="0"/>
                <a:ea typeface="Tahoma" panose="020B0604030504040204" pitchFamily="34" charset="0"/>
                <a:cs typeface="Tahoma" panose="020B0604030504040204" pitchFamily="34" charset="0"/>
              </a:rPr>
              <a:t>What happened?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around 08:20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hrs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function test powered catwalk was in progress. Rig electrician who was standing in proximity of catwalk accidently placed his right hand in between rotating pulley and skate sling causing injury on his fingers.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Immediately first aid was given and taken to Marmul clinic and later transferred to Salalah for further evaluation.</a:t>
            </a: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CN" sz="1600" b="1" dirty="0">
                <a:solidFill>
                  <a:srgbClr val="0070C0"/>
                </a:solidFill>
                <a:latin typeface="Tahoma" panose="020B0604030504040204" pitchFamily="34" charset="0"/>
                <a:ea typeface="Tahoma" panose="020B0604030504040204" pitchFamily="34" charset="0"/>
                <a:cs typeface="Tahoma" panose="020B0604030504040204" pitchFamily="34" charset="0"/>
              </a:rPr>
              <a:t>Why it happened/Finding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1. Planning was in adequate as roles and responsibilities was not defined, unwanted employee was involved in operation and roustabout was assigned to operate catwalk during function test.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2. Rotating pulley and  Skate sling  guard was not installed during function test.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3. Zone management as hard barrier was in place but not followed.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4. Electrician was not involved on TBT &amp; PTW prior to start operation.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5. Supervisor  failed to ensure all rotating equipments were secured with guard and additional employees were standing around.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6. Crew failed to intervene  the electrician who was standing near to Catwalk during function test.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14300" marR="0" lvl="0" indent="-114300" algn="just" defTabSz="914400" rtl="0" eaLnBrk="1" fontAlgn="auto" latinLnBrk="0" hangingPunct="1">
              <a:lnSpc>
                <a:spcPct val="100000"/>
              </a:lnSpc>
              <a:spcBef>
                <a:spcPts val="0"/>
              </a:spcBef>
              <a:spcAft>
                <a:spcPts val="0"/>
              </a:spcAft>
              <a:buClrTx/>
              <a:buSzTx/>
              <a:buFontTx/>
              <a:buNone/>
              <a:tabLst/>
              <a:defRPr/>
            </a:pPr>
            <a:r>
              <a:rPr lang="en-US" sz="1600" b="1" dirty="0">
                <a:solidFill>
                  <a:srgbClr val="0070C0"/>
                </a:solidFill>
                <a:latin typeface="Tahoma" panose="020B0604030504040204" pitchFamily="34" charset="0"/>
                <a:ea typeface="Tahoma" panose="020B0604030504040204" pitchFamily="34" charset="0"/>
                <a:cs typeface="Tahoma" panose="020B0604030504040204" pitchFamily="34" charset="0"/>
              </a:rPr>
              <a:t>Your learning from this incident..</a:t>
            </a:r>
          </a:p>
          <a:p>
            <a:pPr marL="114300" marR="0" lvl="0" indent="-114300" algn="just" defTabSz="914400" rtl="0" eaLnBrk="1" fontAlgn="auto" latinLnBrk="0" hangingPunct="1">
              <a:lnSpc>
                <a:spcPct val="100000"/>
              </a:lnSpc>
              <a:spcBef>
                <a:spcPts val="0"/>
              </a:spcBef>
              <a:spcAft>
                <a:spcPts val="0"/>
              </a:spcAft>
              <a:buClrTx/>
              <a:buSzTx/>
              <a:buFontTx/>
              <a:buNone/>
              <a:tabLst/>
              <a:defRPr/>
            </a:pPr>
            <a:endParaRPr kumimoji="0" lang="en-US" sz="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171450" marR="0" lvl="0" indent="-1714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RM should always ensure to assign the authorized person to control the automatic catwalk operating panel.</a:t>
            </a:r>
          </a:p>
          <a:p>
            <a:pPr marL="171450" marR="0" lvl="0" indent="-1714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RM should always </a:t>
            </a:r>
            <a:r>
              <a:rPr kumimoji="0" lang="en-US" sz="1200" b="0" i="0" u="none" strike="noStrike" kern="1200" cap="none" spc="0" normalizeH="0" baseline="0" noProof="0" dirty="0">
                <a:ln>
                  <a:noFill/>
                </a:ln>
                <a:solidFill>
                  <a:srgbClr val="000000"/>
                </a:solidFill>
                <a:effectLst/>
                <a:uLnTx/>
                <a:uFillTx/>
                <a:latin typeface="Calibri" panose="020F0502020204030204"/>
                <a:ea typeface="MS PGothic" panose="020B0600070205080204" pitchFamily="34" charset="-128"/>
                <a:cs typeface="+mn-cs"/>
              </a:rPr>
              <a:t>ensure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all the rotating equipment have adequate safety guards.</a:t>
            </a:r>
          </a:p>
          <a:p>
            <a:pPr marL="171450" marR="0" lvl="0" indent="-1714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Driller/AD should always ensure effective zone management in place and employees are adhere to it. </a:t>
            </a:r>
          </a:p>
          <a:p>
            <a:pPr marL="171450" marR="0" lvl="0" indent="-1714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Driller/AD should always  </a:t>
            </a:r>
            <a:r>
              <a:rPr kumimoji="0" lang="en-US" sz="1200" b="0" i="0" u="none" strike="noStrike" kern="1200" cap="none" spc="0" normalizeH="0" baseline="0" noProof="0" dirty="0">
                <a:ln>
                  <a:noFill/>
                </a:ln>
                <a:solidFill>
                  <a:srgbClr val="000000"/>
                </a:solidFill>
                <a:effectLst/>
                <a:uLnTx/>
                <a:uFillTx/>
                <a:latin typeface="Calibri" panose="020F0502020204030204"/>
                <a:ea typeface="MS PGothic" panose="020B0600070205080204" pitchFamily="34" charset="-128"/>
                <a:cs typeface="+mn-cs"/>
              </a:rPr>
              <a:t>ensure crew members are not standing near to rotating equipment (LOF)</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171450" marR="0" lvl="0" indent="-1714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All Employee should Always ensure to Stop and intervene for any unsafe acts/conditions.</a:t>
            </a:r>
          </a:p>
          <a:p>
            <a:pPr marL="171450" marR="0" lvl="0" indent="-1714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Driller/AD should always ensure to prepare &amp; Discuss PTW and supporting document prior to start operation.</a:t>
            </a:r>
          </a:p>
          <a:p>
            <a:pPr marL="171450" marR="0" lvl="0" indent="-1714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RM should always ensure to raise MOC for any change in equipment.</a:t>
            </a:r>
          </a:p>
          <a:p>
            <a:pPr marL="171450" marR="0" lvl="0" indent="-1714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RM should always ensure that CCTV is always working.</a:t>
            </a:r>
          </a:p>
          <a:p>
            <a:pPr marL="171450" marR="0" lvl="0" indent="-1714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Always ensure to follow Musta’ed 7 steps.</a:t>
            </a:r>
          </a:p>
        </p:txBody>
      </p:sp>
      <p:sp>
        <p:nvSpPr>
          <p:cNvPr id="14" name="Rectangle 13">
            <a:extLst>
              <a:ext uri="{FF2B5EF4-FFF2-40B4-BE49-F238E27FC236}">
                <a16:creationId xmlns:a16="http://schemas.microsoft.com/office/drawing/2014/main" id="{27AC772E-6015-4076-A0DC-005445BF4556}"/>
              </a:ext>
            </a:extLst>
          </p:cNvPr>
          <p:cNvSpPr/>
          <p:nvPr/>
        </p:nvSpPr>
        <p:spPr>
          <a:xfrm>
            <a:off x="478084" y="1026016"/>
            <a:ext cx="7733340" cy="400110"/>
          </a:xfrm>
          <a:prstGeom prst="rect">
            <a:avLst/>
          </a:prstGeom>
          <a:solidFill>
            <a:srgbClr val="FFC000"/>
          </a:solidFill>
        </p:spPr>
        <p:txBody>
          <a:bodyPr wrap="square">
            <a:spAutoFit/>
          </a:bodyPr>
          <a:lstStyle/>
          <a:p>
            <a:r>
              <a:rPr lang="en-US" sz="2000" b="1" dirty="0">
                <a:solidFill>
                  <a:srgbClr val="0D38B3"/>
                </a:solidFill>
                <a:latin typeface="Calibri"/>
                <a:cs typeface="Arial" panose="020B0604020202020204" pitchFamily="34" charset="0"/>
              </a:rPr>
              <a:t>Target Audience: </a:t>
            </a:r>
            <a:r>
              <a:rPr lang="en-US" b="1" dirty="0">
                <a:solidFill>
                  <a:srgbClr val="FF0000"/>
                </a:solidFill>
                <a:latin typeface="Calibri"/>
              </a:rPr>
              <a:t>RM, NTP, Driller, AD, derrick man, floor man, roustabout.</a:t>
            </a: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227558" y="0"/>
            <a:ext cx="11845491" cy="457200"/>
          </a:xfrm>
          <a:prstGeom prst="rect">
            <a:avLst/>
          </a:prstGeom>
          <a:solidFill>
            <a:srgbClr val="FFC000"/>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24A316"/>
                </a:solidFill>
                <a:effectLst/>
                <a:uLnTx/>
                <a:uFillTx/>
                <a:latin typeface="Calibri" panose="020F0502020204030204" pitchFamily="34" charset="0"/>
                <a:ea typeface="Tahoma" panose="020B0604030504040204" pitchFamily="34" charset="0"/>
                <a:cs typeface="Calibri" panose="020F0502020204030204" pitchFamily="34" charset="0"/>
              </a:rPr>
              <a:t>PDO Second Alert</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sp>
        <p:nvSpPr>
          <p:cNvPr id="5" name="Rectangle 4"/>
          <p:cNvSpPr/>
          <p:nvPr/>
        </p:nvSpPr>
        <p:spPr>
          <a:xfrm>
            <a:off x="660842" y="6385914"/>
            <a:ext cx="7577636" cy="338554"/>
          </a:xfrm>
          <a:prstGeom prst="rect">
            <a:avLst/>
          </a:prstGeom>
          <a:solidFill>
            <a:srgbClr val="0070C0"/>
          </a:solidFill>
        </p:spPr>
        <p:txBody>
          <a:bodyPr wrap="square" rtlCol="0">
            <a:spAutoFit/>
          </a:bodyPr>
          <a:lstStyle/>
          <a:p>
            <a:pPr marR="29360" algn="ctr"/>
            <a:r>
              <a:rPr lang="en-US" sz="1600" b="1" dirty="0">
                <a:solidFill>
                  <a:srgbClr val="FFFF00"/>
                </a:solidFill>
                <a:latin typeface="Tahoma" pitchFamily="34" charset="0"/>
                <a:ea typeface="MS PGothic" pitchFamily="34" charset="-128"/>
              </a:rPr>
              <a:t>Always ensure all the rotating equipment have adequate safety guards</a:t>
            </a:r>
          </a:p>
        </p:txBody>
      </p:sp>
      <p:grpSp>
        <p:nvGrpSpPr>
          <p:cNvPr id="10" name="Group 131">
            <a:extLst>
              <a:ext uri="{FF2B5EF4-FFF2-40B4-BE49-F238E27FC236}">
                <a16:creationId xmlns:a16="http://schemas.microsoft.com/office/drawing/2014/main" id="{AB7F76C3-B921-4139-99D6-E25E2E64024C}"/>
              </a:ext>
            </a:extLst>
          </p:cNvPr>
          <p:cNvGrpSpPr>
            <a:grpSpLocks/>
          </p:cNvGrpSpPr>
          <p:nvPr/>
        </p:nvGrpSpPr>
        <p:grpSpPr bwMode="auto">
          <a:xfrm>
            <a:off x="11712016" y="3040248"/>
            <a:ext cx="336550" cy="544513"/>
            <a:chOff x="3504" y="544"/>
            <a:chExt cx="2287" cy="1855"/>
          </a:xfrm>
        </p:grpSpPr>
        <p:sp>
          <p:nvSpPr>
            <p:cNvPr id="11" name="Line 129">
              <a:extLst>
                <a:ext uri="{FF2B5EF4-FFF2-40B4-BE49-F238E27FC236}">
                  <a16:creationId xmlns:a16="http://schemas.microsoft.com/office/drawing/2014/main" id="{7C9DB3BB-4C45-4E1C-8153-70932167E504}"/>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 name="Line 130">
              <a:extLst>
                <a:ext uri="{FF2B5EF4-FFF2-40B4-BE49-F238E27FC236}">
                  <a16:creationId xmlns:a16="http://schemas.microsoft.com/office/drawing/2014/main" id="{7E9AC540-A978-46C0-A6CF-A0428D4BD327}"/>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9" name="Freeform 132">
            <a:extLst>
              <a:ext uri="{FF2B5EF4-FFF2-40B4-BE49-F238E27FC236}">
                <a16:creationId xmlns:a16="http://schemas.microsoft.com/office/drawing/2014/main" id="{A68310E0-CF63-4276-BC7B-52B36A6230C6}"/>
              </a:ext>
            </a:extLst>
          </p:cNvPr>
          <p:cNvSpPr>
            <a:spLocks/>
          </p:cNvSpPr>
          <p:nvPr/>
        </p:nvSpPr>
        <p:spPr bwMode="auto">
          <a:xfrm>
            <a:off x="11615849" y="5791200"/>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pic>
        <p:nvPicPr>
          <p:cNvPr id="1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827785" y="1116744"/>
            <a:ext cx="2884231" cy="2089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827785" y="3635870"/>
            <a:ext cx="2801204" cy="2155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9"/>
          <p:cNvSpPr txBox="1"/>
          <p:nvPr/>
        </p:nvSpPr>
        <p:spPr>
          <a:xfrm>
            <a:off x="8824253" y="3204773"/>
            <a:ext cx="2596679" cy="415498"/>
          </a:xfrm>
          <a:prstGeom prst="rect">
            <a:avLst/>
          </a:prstGeom>
          <a:noFill/>
          <a:ln>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Electrician right hand finger got trapped between the rotating pulley and skate sling </a:t>
            </a:r>
          </a:p>
        </p:txBody>
      </p:sp>
      <p:sp>
        <p:nvSpPr>
          <p:cNvPr id="19" name="TextBox 18"/>
          <p:cNvSpPr txBox="1"/>
          <p:nvPr/>
        </p:nvSpPr>
        <p:spPr>
          <a:xfrm>
            <a:off x="8864505" y="5790868"/>
            <a:ext cx="2714625" cy="415498"/>
          </a:xfrm>
          <a:prstGeom prst="rect">
            <a:avLst/>
          </a:prstGeom>
          <a:noFill/>
          <a:ln>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Adequate safety guard installed at Rotating equipment</a:t>
            </a:r>
          </a:p>
        </p:txBody>
      </p:sp>
      <p:graphicFrame>
        <p:nvGraphicFramePr>
          <p:cNvPr id="2" name="Table 1">
            <a:extLst>
              <a:ext uri="{FF2B5EF4-FFF2-40B4-BE49-F238E27FC236}">
                <a16:creationId xmlns:a16="http://schemas.microsoft.com/office/drawing/2014/main" id="{A274CA5F-9196-6DEE-593E-256823E7A8EE}"/>
              </a:ext>
            </a:extLst>
          </p:cNvPr>
          <p:cNvGraphicFramePr>
            <a:graphicFrameLocks noGrp="1"/>
          </p:cNvGraphicFramePr>
          <p:nvPr>
            <p:extLst>
              <p:ext uri="{D42A27DB-BD31-4B8C-83A1-F6EECF244321}">
                <p14:modId xmlns:p14="http://schemas.microsoft.com/office/powerpoint/2010/main" val="4174944356"/>
              </p:ext>
            </p:extLst>
          </p:nvPr>
        </p:nvGraphicFramePr>
        <p:xfrm>
          <a:off x="492585" y="539641"/>
          <a:ext cx="11553338" cy="548640"/>
        </p:xfrm>
        <a:graphic>
          <a:graphicData uri="http://schemas.openxmlformats.org/drawingml/2006/table">
            <a:tbl>
              <a:tblPr firstRow="1" bandRow="1">
                <a:tableStyleId>{F5AB1C69-6EDB-4FF4-983F-18BD219EF322}</a:tableStyleId>
              </a:tblPr>
              <a:tblGrid>
                <a:gridCol w="645229">
                  <a:extLst>
                    <a:ext uri="{9D8B030D-6E8A-4147-A177-3AD203B41FA5}">
                      <a16:colId xmlns:a16="http://schemas.microsoft.com/office/drawing/2014/main" val="20000"/>
                    </a:ext>
                  </a:extLst>
                </a:gridCol>
                <a:gridCol w="1024521">
                  <a:extLst>
                    <a:ext uri="{9D8B030D-6E8A-4147-A177-3AD203B41FA5}">
                      <a16:colId xmlns:a16="http://schemas.microsoft.com/office/drawing/2014/main" val="20001"/>
                    </a:ext>
                  </a:extLst>
                </a:gridCol>
                <a:gridCol w="1040674">
                  <a:extLst>
                    <a:ext uri="{9D8B030D-6E8A-4147-A177-3AD203B41FA5}">
                      <a16:colId xmlns:a16="http://schemas.microsoft.com/office/drawing/2014/main" val="20002"/>
                    </a:ext>
                  </a:extLst>
                </a:gridCol>
                <a:gridCol w="894080">
                  <a:extLst>
                    <a:ext uri="{9D8B030D-6E8A-4147-A177-3AD203B41FA5}">
                      <a16:colId xmlns:a16="http://schemas.microsoft.com/office/drawing/2014/main" val="20003"/>
                    </a:ext>
                  </a:extLst>
                </a:gridCol>
                <a:gridCol w="1717040">
                  <a:extLst>
                    <a:ext uri="{9D8B030D-6E8A-4147-A177-3AD203B41FA5}">
                      <a16:colId xmlns:a16="http://schemas.microsoft.com/office/drawing/2014/main" val="20004"/>
                    </a:ext>
                  </a:extLst>
                </a:gridCol>
                <a:gridCol w="1595120">
                  <a:extLst>
                    <a:ext uri="{9D8B030D-6E8A-4147-A177-3AD203B41FA5}">
                      <a16:colId xmlns:a16="http://schemas.microsoft.com/office/drawing/2014/main" val="20005"/>
                    </a:ext>
                  </a:extLst>
                </a:gridCol>
                <a:gridCol w="1442720">
                  <a:extLst>
                    <a:ext uri="{9D8B030D-6E8A-4147-A177-3AD203B41FA5}">
                      <a16:colId xmlns:a16="http://schemas.microsoft.com/office/drawing/2014/main" val="20006"/>
                    </a:ext>
                  </a:extLst>
                </a:gridCol>
                <a:gridCol w="741680">
                  <a:extLst>
                    <a:ext uri="{9D8B030D-6E8A-4147-A177-3AD203B41FA5}">
                      <a16:colId xmlns:a16="http://schemas.microsoft.com/office/drawing/2014/main" val="20007"/>
                    </a:ext>
                  </a:extLst>
                </a:gridCol>
                <a:gridCol w="1117600">
                  <a:extLst>
                    <a:ext uri="{9D8B030D-6E8A-4147-A177-3AD203B41FA5}">
                      <a16:colId xmlns:a16="http://schemas.microsoft.com/office/drawing/2014/main" val="20008"/>
                    </a:ext>
                  </a:extLst>
                </a:gridCol>
                <a:gridCol w="1334674">
                  <a:extLst>
                    <a:ext uri="{9D8B030D-6E8A-4147-A177-3AD203B41FA5}">
                      <a16:colId xmlns:a16="http://schemas.microsoft.com/office/drawing/2014/main" val="20009"/>
                    </a:ext>
                  </a:extLst>
                </a:gridCol>
              </a:tblGrid>
              <a:tr h="370840">
                <a:tc>
                  <a:txBody>
                    <a:bodyPr/>
                    <a:lstStyle/>
                    <a:p>
                      <a:pPr algn="r"/>
                      <a:r>
                        <a:rPr kumimoji="0" lang="en-GB" sz="1200" b="1" u="none" strike="noStrike" kern="1200" cap="none" spc="0" normalizeH="0" baseline="0" noProof="0" dirty="0">
                          <a:ln>
                            <a:noFill/>
                          </a:ln>
                          <a:solidFill>
                            <a:prstClr val="black"/>
                          </a:solidFill>
                          <a:effectLst/>
                          <a:uLnTx/>
                          <a:uFillTx/>
                          <a:latin typeface="+mn-lt"/>
                        </a:rPr>
                        <a:t>Date:</a:t>
                      </a:r>
                    </a:p>
                    <a:p>
                      <a:pPr algn="r"/>
                      <a:r>
                        <a:rPr kumimoji="0" lang="en-GB" sz="1200" b="1" u="none" strike="noStrike" kern="1200" cap="none" spc="0" normalizeH="0" baseline="0" noProof="0" dirty="0">
                          <a:ln>
                            <a:noFill/>
                          </a:ln>
                          <a:solidFill>
                            <a:prstClr val="black"/>
                          </a:solidFill>
                          <a:effectLst/>
                          <a:uLnTx/>
                          <a:uFillTx/>
                          <a:latin typeface="+mn-lt"/>
                        </a:rPr>
                        <a:t>Time:</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GB" sz="1200" b="1" i="0" u="none" strike="noStrike" kern="1200" cap="none" spc="0" normalizeH="0" baseline="0" noProof="0" dirty="0">
                          <a:ln>
                            <a:noFill/>
                          </a:ln>
                          <a:solidFill>
                            <a:srgbClr val="4472C4"/>
                          </a:solidFill>
                          <a:effectLst/>
                          <a:uLnTx/>
                          <a:uFillTx/>
                          <a:latin typeface="+mn-lt"/>
                          <a:ea typeface="+mn-ea"/>
                          <a:cs typeface="+mn-cs"/>
                        </a:rPr>
                        <a:t>29/01/2024</a:t>
                      </a:r>
                      <a:r>
                        <a:rPr kumimoji="0" lang="en-GB" sz="1200" b="1" u="none" strike="noStrike" kern="1200" cap="none" spc="0" normalizeH="0" baseline="0" noProof="0" dirty="0">
                          <a:ln>
                            <a:noFill/>
                          </a:ln>
                          <a:solidFill>
                            <a:srgbClr val="4472C4"/>
                          </a:solidFill>
                          <a:effectLst/>
                          <a:uLnTx/>
                          <a:uFillTx/>
                          <a:latin typeface="+mn-lt"/>
                        </a:rPr>
                        <a:t> </a:t>
                      </a:r>
                    </a:p>
                    <a:p>
                      <a:r>
                        <a:rPr kumimoji="0" lang="en-GB" sz="1200" b="1" u="none" strike="noStrike" kern="1200" cap="none" spc="0" normalizeH="0" baseline="0" noProof="0" dirty="0">
                          <a:ln>
                            <a:noFill/>
                          </a:ln>
                          <a:solidFill>
                            <a:srgbClr val="4472C4"/>
                          </a:solidFill>
                          <a:effectLst/>
                          <a:uLnTx/>
                          <a:uFillTx/>
                          <a:latin typeface="+mn-lt"/>
                        </a:rPr>
                        <a:t>08:20 AM</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0" lang="en-US" sz="1200" b="1" u="none" strike="noStrike" kern="1200" cap="none" spc="0" normalizeH="0" baseline="0" noProof="0" dirty="0">
                          <a:ln>
                            <a:noFill/>
                          </a:ln>
                          <a:solidFill>
                            <a:prstClr val="black"/>
                          </a:solidFill>
                          <a:effectLst/>
                          <a:uLnTx/>
                          <a:uFillTx/>
                          <a:latin typeface="+mn-lt"/>
                        </a:rPr>
                        <a:t>Incident title: </a:t>
                      </a:r>
                    </a:p>
                    <a:p>
                      <a:pPr marL="0" marR="0" lvl="0" indent="0" algn="r" defTabSz="914400" rtl="0" eaLnBrk="1" fontAlgn="auto" latinLnBrk="0" hangingPunct="1">
                        <a:lnSpc>
                          <a:spcPct val="100000"/>
                        </a:lnSpc>
                        <a:spcBef>
                          <a:spcPts val="0"/>
                        </a:spcBef>
                        <a:spcAft>
                          <a:spcPts val="0"/>
                        </a:spcAft>
                        <a:buClrTx/>
                        <a:buSzTx/>
                        <a:buFontTx/>
                        <a:buNone/>
                        <a:defRPr/>
                      </a:pPr>
                      <a:r>
                        <a:rPr kumimoji="0" lang="en-GB" sz="1200" b="1" u="none" strike="noStrike" kern="1200" cap="none" spc="0" normalizeH="0" baseline="0" noProof="0" dirty="0">
                          <a:ln>
                            <a:noFill/>
                          </a:ln>
                          <a:solidFill>
                            <a:prstClr val="black"/>
                          </a:solidFill>
                          <a:effectLst/>
                          <a:uLnTx/>
                          <a:uFillTx/>
                          <a:latin typeface="+mn-lt"/>
                        </a:rPr>
                        <a:t>PIM#</a:t>
                      </a:r>
                      <a:endParaRPr kumimoji="0" lang="en-GB" sz="1200" b="1" i="0" u="none" strike="noStrike" kern="1200" cap="none" spc="0" normalizeH="0" baseline="0" noProof="0" dirty="0">
                        <a:ln>
                          <a:noFill/>
                        </a:ln>
                        <a:solidFill>
                          <a:prstClr val="black"/>
                        </a:solidFill>
                        <a:effectLst/>
                        <a:uLnTx/>
                        <a:uFillTx/>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US" sz="1200" b="1" i="0" u="none" strike="noStrike" kern="1200" cap="none" spc="0" normalizeH="0" baseline="0" noProof="0" dirty="0">
                          <a:ln>
                            <a:noFill/>
                          </a:ln>
                          <a:solidFill>
                            <a:srgbClr val="4472C4"/>
                          </a:solidFill>
                          <a:effectLst/>
                          <a:uLnTx/>
                          <a:uFillTx/>
                          <a:latin typeface="+mn-lt"/>
                          <a:ea typeface="+mn-ea"/>
                          <a:cs typeface="+mn-cs"/>
                        </a:rPr>
                        <a:t>LTI#05</a:t>
                      </a:r>
                      <a:r>
                        <a:rPr kumimoji="0" lang="en-US" sz="1200" b="1" u="none" strike="noStrike" kern="1200" cap="none" spc="0" normalizeH="0" baseline="0" noProof="0" dirty="0">
                          <a:ln>
                            <a:noFill/>
                          </a:ln>
                          <a:solidFill>
                            <a:srgbClr val="4472C4"/>
                          </a:solidFill>
                          <a:effectLst/>
                          <a:uLnTx/>
                          <a:uFillTx/>
                          <a:latin typeface="+mn-lt"/>
                        </a:rPr>
                        <a:t>     </a:t>
                      </a:r>
                    </a:p>
                    <a:p>
                      <a:r>
                        <a:rPr kumimoji="0" lang="en-US" sz="1200" b="1" u="none" strike="noStrike" kern="1200" cap="none" spc="0" normalizeH="0" baseline="0" noProof="0" dirty="0">
                          <a:ln>
                            <a:noFill/>
                          </a:ln>
                          <a:solidFill>
                            <a:srgbClr val="4472C4"/>
                          </a:solidFill>
                          <a:effectLst/>
                          <a:uLnTx/>
                          <a:uFillTx/>
                          <a:latin typeface="+mn-lt"/>
                        </a:rPr>
                        <a:t>1162439                          </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200" b="1" u="none" strike="noStrike" kern="1200" cap="none" spc="0" normalizeH="0" baseline="0" noProof="0" dirty="0">
                          <a:ln>
                            <a:noFill/>
                          </a:ln>
                          <a:solidFill>
                            <a:prstClr val="black"/>
                          </a:solidFill>
                          <a:effectLst/>
                          <a:uLnTx/>
                          <a:uFillTx/>
                          <a:latin typeface="+mn-lt"/>
                        </a:rPr>
                        <a:t>Risk Category: </a:t>
                      </a:r>
                    </a:p>
                    <a:p>
                      <a:pPr marL="0" marR="0" lvl="0" indent="0" algn="r" defTabSz="914400" rtl="0" eaLnBrk="1" fontAlgn="auto" latinLnBrk="0" hangingPunct="1">
                        <a:lnSpc>
                          <a:spcPct val="100000"/>
                        </a:lnSpc>
                        <a:spcBef>
                          <a:spcPts val="0"/>
                        </a:spcBef>
                        <a:spcAft>
                          <a:spcPts val="0"/>
                        </a:spcAft>
                        <a:buClrTx/>
                        <a:buSzTx/>
                        <a:buFontTx/>
                        <a:buNone/>
                        <a:defRPr/>
                      </a:pPr>
                      <a:r>
                        <a:rPr lang="en-US" sz="1200" b="1" kern="1200" noProof="0" dirty="0">
                          <a:solidFill>
                            <a:schemeClr val="tx1"/>
                          </a:solidFill>
                          <a:latin typeface="+mn-lt"/>
                        </a:rPr>
                        <a:t>Injury / Asset Damaged:</a:t>
                      </a:r>
                      <a:endParaRPr lang="en-US" sz="1200" b="1" kern="1200" dirty="0">
                        <a:solidFill>
                          <a:schemeClr val="tx1"/>
                        </a:solidFill>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US" sz="1200" b="1" i="0" u="none" strike="noStrike" kern="1200" cap="none" spc="0" normalizeH="0" baseline="0" noProof="0" dirty="0">
                          <a:ln>
                            <a:noFill/>
                          </a:ln>
                          <a:solidFill>
                            <a:srgbClr val="4472C4"/>
                          </a:solidFill>
                          <a:effectLst/>
                          <a:uLnTx/>
                          <a:uFillTx/>
                          <a:latin typeface="+mn-lt"/>
                          <a:ea typeface="+mn-ea"/>
                          <a:cs typeface="+mn-cs"/>
                        </a:rPr>
                        <a:t>Crash Between </a:t>
                      </a:r>
                    </a:p>
                    <a:p>
                      <a:r>
                        <a:rPr kumimoji="0" lang="en-US" sz="1200" b="1" i="0" u="none" strike="noStrike" kern="1200" cap="none" spc="0" normalizeH="0" baseline="0" noProof="0">
                          <a:ln>
                            <a:noFill/>
                          </a:ln>
                          <a:solidFill>
                            <a:srgbClr val="4472C4"/>
                          </a:solidFill>
                          <a:effectLst/>
                          <a:uLnTx/>
                          <a:uFillTx/>
                          <a:latin typeface="+mn-lt"/>
                          <a:ea typeface="+mn-ea"/>
                          <a:cs typeface="+mn-cs"/>
                        </a:rPr>
                        <a:t>Finger Injury </a:t>
                      </a:r>
                      <a:endParaRPr kumimoji="0" lang="en-US" sz="1200" b="1" i="0" u="none" strike="noStrike" kern="1200" cap="none" spc="0" normalizeH="0" baseline="0" noProof="0" dirty="0">
                        <a:ln>
                          <a:noFill/>
                        </a:ln>
                        <a:solidFill>
                          <a:srgbClr val="4472C4"/>
                        </a:solidFill>
                        <a:effectLst/>
                        <a:uLnTx/>
                        <a:uFillTx/>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0" lang="en-US" sz="1200" b="1" u="none" strike="noStrike" kern="1200" cap="none" spc="0" normalizeH="0" baseline="0" noProof="0" dirty="0">
                          <a:ln>
                            <a:noFill/>
                          </a:ln>
                          <a:solidFill>
                            <a:prstClr val="black"/>
                          </a:solidFill>
                          <a:effectLst/>
                          <a:uLnTx/>
                          <a:uFillTx/>
                          <a:latin typeface="+mn-lt"/>
                        </a:rPr>
                        <a:t>Actual Severity:</a:t>
                      </a:r>
                    </a:p>
                    <a:p>
                      <a:pPr algn="r"/>
                      <a:r>
                        <a:rPr kumimoji="0" lang="en-US" sz="1200" b="1" u="none" strike="noStrike" kern="1200" cap="none" spc="0" normalizeH="0" baseline="0" noProof="0" dirty="0">
                          <a:ln>
                            <a:noFill/>
                          </a:ln>
                          <a:solidFill>
                            <a:prstClr val="black"/>
                          </a:solidFill>
                          <a:effectLst/>
                          <a:uLnTx/>
                          <a:uFillTx/>
                          <a:latin typeface="+mn-lt"/>
                        </a:rPr>
                        <a:t>Potential severity: </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US" sz="1200" b="1" i="0" u="none" strike="noStrike" kern="1200" cap="none" spc="0" normalizeH="0" baseline="0" noProof="0" dirty="0">
                          <a:ln>
                            <a:noFill/>
                          </a:ln>
                          <a:solidFill>
                            <a:srgbClr val="4472C4"/>
                          </a:solidFill>
                          <a:effectLst/>
                          <a:uLnTx/>
                          <a:uFillTx/>
                          <a:latin typeface="+mn-lt"/>
                          <a:ea typeface="+mn-ea"/>
                          <a:cs typeface="+mn-cs"/>
                        </a:rPr>
                        <a:t>C3P</a:t>
                      </a:r>
                      <a:endParaRPr kumimoji="0" lang="en-GB" sz="1200" b="0" u="none" strike="noStrike" kern="1200" cap="none" spc="0" normalizeH="0" baseline="0" noProof="0" dirty="0">
                        <a:ln>
                          <a:noFill/>
                        </a:ln>
                        <a:solidFill>
                          <a:srgbClr val="4472C4"/>
                        </a:solidFill>
                        <a:effectLst/>
                        <a:uLnTx/>
                        <a:uFillTx/>
                        <a:latin typeface="+mn-lt"/>
                      </a:endParaRPr>
                    </a:p>
                    <a:p>
                      <a:r>
                        <a:rPr kumimoji="0" lang="en-GB" sz="1200" b="1" u="none" strike="noStrike" kern="1200" cap="none" spc="0" normalizeH="0" baseline="0" noProof="0" dirty="0">
                          <a:ln>
                            <a:noFill/>
                          </a:ln>
                          <a:solidFill>
                            <a:srgbClr val="4472C4"/>
                          </a:solidFill>
                          <a:effectLst/>
                          <a:uLnTx/>
                          <a:uFillTx/>
                          <a:latin typeface="+mn-lt"/>
                        </a:rPr>
                        <a:t>C4P</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0" lang="en-GB" sz="1200" b="1" u="none" strike="noStrike" kern="1200" cap="none" spc="0" normalizeH="0" baseline="0" dirty="0">
                          <a:ln>
                            <a:noFill/>
                          </a:ln>
                          <a:solidFill>
                            <a:prstClr val="black"/>
                          </a:solidFill>
                          <a:effectLst/>
                          <a:uLnTx/>
                          <a:uFillTx/>
                          <a:latin typeface="+mn-lt"/>
                        </a:rPr>
                        <a:t>Activity:</a:t>
                      </a:r>
                    </a:p>
                    <a:p>
                      <a:pPr marL="0" algn="r" defTabSz="914400" rtl="0" eaLnBrk="1" latinLnBrk="0" hangingPunct="1"/>
                      <a:r>
                        <a:rPr kumimoji="0" lang="en-GB" sz="1200" b="1" u="none" strike="noStrike" kern="1200" cap="none" spc="0" normalizeH="0" baseline="0" dirty="0">
                          <a:ln>
                            <a:noFill/>
                          </a:ln>
                          <a:solidFill>
                            <a:prstClr val="black"/>
                          </a:solidFill>
                          <a:effectLst/>
                          <a:uLnTx/>
                          <a:uFillTx/>
                          <a:latin typeface="+mn-lt"/>
                        </a:rPr>
                        <a:t>Location:</a:t>
                      </a:r>
                      <a:endParaRPr kumimoji="0" lang="en-US" sz="1200" b="1" i="0" u="none" strike="noStrike" kern="1200" cap="none" spc="0" normalizeH="0" baseline="0" dirty="0">
                        <a:ln>
                          <a:noFill/>
                        </a:ln>
                        <a:solidFill>
                          <a:prstClr val="black"/>
                        </a:solidFill>
                        <a:effectLst/>
                        <a:uLnTx/>
                        <a:uFillTx/>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US" sz="900" b="1" u="none" strike="noStrike" kern="1200" cap="none" spc="0" normalizeH="0" baseline="0" dirty="0">
                          <a:ln>
                            <a:noFill/>
                          </a:ln>
                          <a:solidFill>
                            <a:srgbClr val="4472C4"/>
                          </a:solidFill>
                          <a:effectLst/>
                          <a:uLnTx/>
                          <a:uFillTx/>
                          <a:latin typeface="+mn-lt"/>
                          <a:ea typeface="+mn-ea"/>
                          <a:cs typeface="+mn-cs"/>
                        </a:rPr>
                        <a:t>Function test of power catwalk </a:t>
                      </a:r>
                    </a:p>
                    <a:p>
                      <a:r>
                        <a:rPr kumimoji="0" lang="en-US" sz="1200" b="1" u="none" strike="noStrike" kern="1200" cap="none" spc="0" normalizeH="0" baseline="0" dirty="0">
                          <a:ln>
                            <a:noFill/>
                          </a:ln>
                          <a:solidFill>
                            <a:srgbClr val="4472C4"/>
                          </a:solidFill>
                          <a:effectLst/>
                          <a:uLnTx/>
                          <a:uFillTx/>
                          <a:latin typeface="+mn-lt"/>
                          <a:ea typeface="+mn-ea"/>
                          <a:cs typeface="+mn-cs"/>
                        </a:rPr>
                        <a:t>MARMUL</a:t>
                      </a:r>
                      <a:endParaRPr kumimoji="0" lang="en-GB" sz="1200" b="1" u="none" strike="noStrike" kern="1200" cap="none" spc="0" normalizeH="0" baseline="0" dirty="0">
                        <a:ln>
                          <a:noFill/>
                        </a:ln>
                        <a:solidFill>
                          <a:srgbClr val="4472C4"/>
                        </a:solidFill>
                        <a:effectLst/>
                        <a:uLnTx/>
                        <a:uFillTx/>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555866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0870" y="-6892"/>
            <a:ext cx="12011130" cy="453582"/>
          </a:xfrm>
          <a:solidFill>
            <a:srgbClr val="FFC91D"/>
          </a:solidFill>
        </p:spPr>
        <p:txBody>
          <a:bodyPr>
            <a:normAutofit fontScale="90000"/>
          </a:bodyPr>
          <a:lstStyle/>
          <a:p>
            <a:pPr algn="ctr"/>
            <a:br>
              <a:rPr lang="en-GB" sz="2200" b="1" dirty="0">
                <a:solidFill>
                  <a:srgbClr val="00B050"/>
                </a:solidFill>
                <a:ea typeface="MS PGothic" panose="020B0600070205080204" pitchFamily="34" charset="-128"/>
              </a:rPr>
            </a:br>
            <a:br>
              <a:rPr lang="en-GB" sz="2200" b="1" dirty="0">
                <a:solidFill>
                  <a:srgbClr val="00B050"/>
                </a:solidFill>
                <a:ea typeface="MS PGothic" panose="020B0600070205080204" pitchFamily="34" charset="-128"/>
              </a:rPr>
            </a:br>
            <a:br>
              <a:rPr lang="en-GB" sz="2200" b="1" dirty="0">
                <a:solidFill>
                  <a:srgbClr val="00B050"/>
                </a:solidFill>
                <a:ea typeface="MS PGothic" panose="020B0600070205080204" pitchFamily="34" charset="-128"/>
              </a:rPr>
            </a:br>
            <a:r>
              <a:rPr lang="en-GB" sz="2700" b="1" dirty="0">
                <a:solidFill>
                  <a:srgbClr val="00B050"/>
                </a:solidFill>
                <a:ea typeface="MS PGothic" panose="020B0600070205080204" pitchFamily="34" charset="-128"/>
              </a:rPr>
              <a:t>Management Reflective Questions</a:t>
            </a:r>
            <a:br>
              <a:rPr lang="en-GB" sz="2700" b="1" dirty="0">
                <a:solidFill>
                  <a:srgbClr val="00B050"/>
                </a:solidFill>
                <a:ea typeface="MS PGothic" panose="020B0600070205080204" pitchFamily="34" charset="-128"/>
              </a:rPr>
            </a:br>
            <a:br>
              <a:rPr lang="en-GB" sz="2200" b="1" dirty="0">
                <a:solidFill>
                  <a:srgbClr val="00B050"/>
                </a:solidFill>
                <a:ea typeface="MS PGothic" panose="020B0600070205080204" pitchFamily="34" charset="-128"/>
              </a:rPr>
            </a:br>
            <a:endParaRPr lang="en-US" dirty="0"/>
          </a:p>
        </p:txBody>
      </p:sp>
      <p:sp>
        <p:nvSpPr>
          <p:cNvPr id="6" name="Rectangle 5"/>
          <p:cNvSpPr/>
          <p:nvPr/>
        </p:nvSpPr>
        <p:spPr>
          <a:xfrm>
            <a:off x="361044" y="1152613"/>
            <a:ext cx="11650781" cy="523220"/>
          </a:xfrm>
          <a:prstGeom prst="rect">
            <a:avLst/>
          </a:prstGeom>
        </p:spPr>
        <p:txBody>
          <a:bodyPr wrap="square">
            <a:spAutoFit/>
          </a:bodyPr>
          <a:lstStyle/>
          <a:p>
            <a:pPr marL="342900" marR="0" lvl="0" indent="1270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Tahoma" panose="020B0604030504040204" pitchFamily="34" charset="0"/>
                <a:ea typeface="+mn-ea"/>
                <a:cs typeface="+mn-cs"/>
              </a:rPr>
              <a:t>As a learning from this incident and to ensure continual improvement, all contract managers must review their HSE risk management against the questions asked below        </a:t>
            </a:r>
          </a:p>
        </p:txBody>
      </p:sp>
      <p:sp>
        <p:nvSpPr>
          <p:cNvPr id="3" name="Rectangle 2">
            <a:extLst>
              <a:ext uri="{FF2B5EF4-FFF2-40B4-BE49-F238E27FC236}">
                <a16:creationId xmlns:a16="http://schemas.microsoft.com/office/drawing/2014/main" id="{32A4E52B-97D2-C45B-99B1-7B8ACD304C54}"/>
              </a:ext>
            </a:extLst>
          </p:cNvPr>
          <p:cNvSpPr/>
          <p:nvPr/>
        </p:nvSpPr>
        <p:spPr>
          <a:xfrm>
            <a:off x="492585" y="1831606"/>
            <a:ext cx="10928195" cy="4231928"/>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ahoma" pitchFamily="34" charset="0"/>
                <a:ea typeface="+mn-ea"/>
                <a:cs typeface="+mn-cs"/>
              </a:rPr>
              <a:t>Confirm the following:</a:t>
            </a:r>
            <a:endParaRPr kumimoji="0" lang="en-US" sz="1800" b="0" i="0" u="none" strike="noStrike" kern="1200" cap="none" spc="0" normalizeH="0" baseline="0" noProof="0" dirty="0">
              <a:ln>
                <a:noFill/>
              </a:ln>
              <a:solidFill>
                <a:prstClr val="black"/>
              </a:solidFill>
              <a:effectLst/>
              <a:uLnTx/>
              <a:uFillTx/>
              <a:latin typeface="Tahoma"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pitchFamily="2" charset="2"/>
            </a:endParaRP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How do you ensure all hazards are identified and communicated before starting and during the task?</a:t>
            </a: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How do you ensure all the rotating equipment have adequate safety guards?</a:t>
            </a: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How do you ensure that zone management is respected and employee is not standing near to rotating equipment?</a:t>
            </a: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How do you ensure the work is effectively supervised and authorized person is involved in function test?</a:t>
            </a: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How do you ensure that AD or derrick man is only operating automatic catwalk?</a:t>
            </a: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How do you ensure that all the change in equipment managed with MOC?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4472C4"/>
                </a:solidFill>
                <a:effectLst/>
                <a:uLnTx/>
                <a:uFillTx/>
                <a:latin typeface="Calibri" panose="020F0502020204030204" pitchFamily="34" charset="0"/>
                <a:ea typeface="+mn-ea"/>
                <a:cs typeface="+mn-cs"/>
                <a:sym typeface="Wingdings" pitchFamily="2" charset="2"/>
              </a:rPr>
              <a:t>* If the answer is NO to any of the above questions please ensure you take action to correct this finding</a:t>
            </a:r>
            <a:endParaRPr kumimoji="0" lang="en-US" sz="1100" b="0" i="0" u="none" strike="noStrike" kern="1200" cap="none" spc="0" normalizeH="0" baseline="0" noProof="0" dirty="0">
              <a:ln>
                <a:noFill/>
              </a:ln>
              <a:solidFill>
                <a:srgbClr val="4472C4"/>
              </a:solidFill>
              <a:effectLst/>
              <a:uLnTx/>
              <a:uFillTx/>
              <a:latin typeface="Calibri" panose="020F0502020204030204" pitchFamily="34" charset="0"/>
              <a:ea typeface="+mn-ea"/>
              <a:cs typeface="+mn-cs"/>
              <a:sym typeface="Wingdings" pitchFamily="2" charset="2"/>
            </a:endParaRPr>
          </a:p>
        </p:txBody>
      </p:sp>
      <p:graphicFrame>
        <p:nvGraphicFramePr>
          <p:cNvPr id="4" name="Table 3">
            <a:extLst>
              <a:ext uri="{FF2B5EF4-FFF2-40B4-BE49-F238E27FC236}">
                <a16:creationId xmlns:a16="http://schemas.microsoft.com/office/drawing/2014/main" id="{7F849176-D697-066D-4173-25F48155F4C3}"/>
              </a:ext>
            </a:extLst>
          </p:cNvPr>
          <p:cNvGraphicFramePr>
            <a:graphicFrameLocks noGrp="1"/>
          </p:cNvGraphicFramePr>
          <p:nvPr/>
        </p:nvGraphicFramePr>
        <p:xfrm>
          <a:off x="492585" y="539641"/>
          <a:ext cx="11553338" cy="457200"/>
        </p:xfrm>
        <a:graphic>
          <a:graphicData uri="http://schemas.openxmlformats.org/drawingml/2006/table">
            <a:tbl>
              <a:tblPr firstRow="1" bandRow="1">
                <a:tableStyleId>{F5AB1C69-6EDB-4FF4-983F-18BD219EF322}</a:tableStyleId>
              </a:tblPr>
              <a:tblGrid>
                <a:gridCol w="645229">
                  <a:extLst>
                    <a:ext uri="{9D8B030D-6E8A-4147-A177-3AD203B41FA5}">
                      <a16:colId xmlns:a16="http://schemas.microsoft.com/office/drawing/2014/main" val="20000"/>
                    </a:ext>
                  </a:extLst>
                </a:gridCol>
                <a:gridCol w="1024521">
                  <a:extLst>
                    <a:ext uri="{9D8B030D-6E8A-4147-A177-3AD203B41FA5}">
                      <a16:colId xmlns:a16="http://schemas.microsoft.com/office/drawing/2014/main" val="20001"/>
                    </a:ext>
                  </a:extLst>
                </a:gridCol>
                <a:gridCol w="1040674">
                  <a:extLst>
                    <a:ext uri="{9D8B030D-6E8A-4147-A177-3AD203B41FA5}">
                      <a16:colId xmlns:a16="http://schemas.microsoft.com/office/drawing/2014/main" val="20002"/>
                    </a:ext>
                  </a:extLst>
                </a:gridCol>
                <a:gridCol w="894080">
                  <a:extLst>
                    <a:ext uri="{9D8B030D-6E8A-4147-A177-3AD203B41FA5}">
                      <a16:colId xmlns:a16="http://schemas.microsoft.com/office/drawing/2014/main" val="20003"/>
                    </a:ext>
                  </a:extLst>
                </a:gridCol>
                <a:gridCol w="1717040">
                  <a:extLst>
                    <a:ext uri="{9D8B030D-6E8A-4147-A177-3AD203B41FA5}">
                      <a16:colId xmlns:a16="http://schemas.microsoft.com/office/drawing/2014/main" val="20004"/>
                    </a:ext>
                  </a:extLst>
                </a:gridCol>
                <a:gridCol w="1595120">
                  <a:extLst>
                    <a:ext uri="{9D8B030D-6E8A-4147-A177-3AD203B41FA5}">
                      <a16:colId xmlns:a16="http://schemas.microsoft.com/office/drawing/2014/main" val="20005"/>
                    </a:ext>
                  </a:extLst>
                </a:gridCol>
                <a:gridCol w="1442720">
                  <a:extLst>
                    <a:ext uri="{9D8B030D-6E8A-4147-A177-3AD203B41FA5}">
                      <a16:colId xmlns:a16="http://schemas.microsoft.com/office/drawing/2014/main" val="20006"/>
                    </a:ext>
                  </a:extLst>
                </a:gridCol>
                <a:gridCol w="741680">
                  <a:extLst>
                    <a:ext uri="{9D8B030D-6E8A-4147-A177-3AD203B41FA5}">
                      <a16:colId xmlns:a16="http://schemas.microsoft.com/office/drawing/2014/main" val="20007"/>
                    </a:ext>
                  </a:extLst>
                </a:gridCol>
                <a:gridCol w="1117600">
                  <a:extLst>
                    <a:ext uri="{9D8B030D-6E8A-4147-A177-3AD203B41FA5}">
                      <a16:colId xmlns:a16="http://schemas.microsoft.com/office/drawing/2014/main" val="20008"/>
                    </a:ext>
                  </a:extLst>
                </a:gridCol>
                <a:gridCol w="1334674">
                  <a:extLst>
                    <a:ext uri="{9D8B030D-6E8A-4147-A177-3AD203B41FA5}">
                      <a16:colId xmlns:a16="http://schemas.microsoft.com/office/drawing/2014/main" val="20009"/>
                    </a:ext>
                  </a:extLst>
                </a:gridCol>
              </a:tblGrid>
              <a:tr h="370840">
                <a:tc>
                  <a:txBody>
                    <a:bodyPr/>
                    <a:lstStyle/>
                    <a:p>
                      <a:pPr algn="r"/>
                      <a:r>
                        <a:rPr kumimoji="0" lang="en-GB" sz="1200" b="1" u="none" strike="noStrike" kern="1200" cap="none" spc="0" normalizeH="0" baseline="0" noProof="0" dirty="0">
                          <a:ln>
                            <a:noFill/>
                          </a:ln>
                          <a:solidFill>
                            <a:prstClr val="black"/>
                          </a:solidFill>
                          <a:effectLst/>
                          <a:uLnTx/>
                          <a:uFillTx/>
                          <a:latin typeface="+mn-lt"/>
                        </a:rPr>
                        <a:t>Date:</a:t>
                      </a:r>
                    </a:p>
                    <a:p>
                      <a:pPr algn="r"/>
                      <a:r>
                        <a:rPr kumimoji="0" lang="en-GB" sz="1200" b="1" u="none" strike="noStrike" kern="1200" cap="none" spc="0" normalizeH="0" baseline="0" noProof="0" dirty="0">
                          <a:ln>
                            <a:noFill/>
                          </a:ln>
                          <a:solidFill>
                            <a:prstClr val="black"/>
                          </a:solidFill>
                          <a:effectLst/>
                          <a:uLnTx/>
                          <a:uFillTx/>
                          <a:latin typeface="+mn-lt"/>
                        </a:rPr>
                        <a:t>Time:</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GB" sz="1200" b="1" i="0" u="none" strike="noStrike" kern="1200" cap="none" spc="0" normalizeH="0" baseline="0" noProof="0" dirty="0">
                          <a:ln>
                            <a:noFill/>
                          </a:ln>
                          <a:solidFill>
                            <a:srgbClr val="4472C4"/>
                          </a:solidFill>
                          <a:effectLst/>
                          <a:uLnTx/>
                          <a:uFillTx/>
                          <a:latin typeface="+mn-lt"/>
                          <a:ea typeface="+mn-ea"/>
                          <a:cs typeface="+mn-cs"/>
                        </a:rPr>
                        <a:t>29/01/2024</a:t>
                      </a:r>
                      <a:r>
                        <a:rPr kumimoji="0" lang="en-GB" sz="1200" b="1" u="none" strike="noStrike" kern="1200" cap="none" spc="0" normalizeH="0" baseline="0" noProof="0" dirty="0">
                          <a:ln>
                            <a:noFill/>
                          </a:ln>
                          <a:solidFill>
                            <a:srgbClr val="4472C4"/>
                          </a:solidFill>
                          <a:effectLst/>
                          <a:uLnTx/>
                          <a:uFillTx/>
                          <a:latin typeface="+mn-lt"/>
                        </a:rPr>
                        <a:t> </a:t>
                      </a:r>
                    </a:p>
                    <a:p>
                      <a:r>
                        <a:rPr kumimoji="0" lang="en-GB" sz="1200" b="1" u="none" strike="noStrike" kern="1200" cap="none" spc="0" normalizeH="0" baseline="0" noProof="0" dirty="0">
                          <a:ln>
                            <a:noFill/>
                          </a:ln>
                          <a:solidFill>
                            <a:srgbClr val="4472C4"/>
                          </a:solidFill>
                          <a:effectLst/>
                          <a:uLnTx/>
                          <a:uFillTx/>
                          <a:latin typeface="+mn-lt"/>
                        </a:rPr>
                        <a:t>08:20 AM</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0" lang="en-US" sz="1200" b="1" u="none" strike="noStrike" kern="1200" cap="none" spc="0" normalizeH="0" baseline="0" noProof="0" dirty="0">
                          <a:ln>
                            <a:noFill/>
                          </a:ln>
                          <a:solidFill>
                            <a:prstClr val="black"/>
                          </a:solidFill>
                          <a:effectLst/>
                          <a:uLnTx/>
                          <a:uFillTx/>
                          <a:latin typeface="+mn-lt"/>
                        </a:rPr>
                        <a:t>Incident title: </a:t>
                      </a:r>
                    </a:p>
                    <a:p>
                      <a:pPr marL="0" marR="0" lvl="0" indent="0" algn="r" defTabSz="914400" rtl="0" eaLnBrk="1" fontAlgn="auto" latinLnBrk="0" hangingPunct="1">
                        <a:lnSpc>
                          <a:spcPct val="100000"/>
                        </a:lnSpc>
                        <a:spcBef>
                          <a:spcPts val="0"/>
                        </a:spcBef>
                        <a:spcAft>
                          <a:spcPts val="0"/>
                        </a:spcAft>
                        <a:buClrTx/>
                        <a:buSzTx/>
                        <a:buFontTx/>
                        <a:buNone/>
                        <a:defRPr/>
                      </a:pPr>
                      <a:r>
                        <a:rPr kumimoji="0" lang="en-GB" sz="1200" b="1" u="none" strike="noStrike" kern="1200" cap="none" spc="0" normalizeH="0" baseline="0" noProof="0" dirty="0">
                          <a:ln>
                            <a:noFill/>
                          </a:ln>
                          <a:solidFill>
                            <a:prstClr val="black"/>
                          </a:solidFill>
                          <a:effectLst/>
                          <a:uLnTx/>
                          <a:uFillTx/>
                          <a:latin typeface="+mn-lt"/>
                        </a:rPr>
                        <a:t>PIM#</a:t>
                      </a:r>
                      <a:endParaRPr kumimoji="0" lang="en-GB" sz="1200" b="1" i="0" u="none" strike="noStrike" kern="1200" cap="none" spc="0" normalizeH="0" baseline="0" noProof="0" dirty="0">
                        <a:ln>
                          <a:noFill/>
                        </a:ln>
                        <a:solidFill>
                          <a:prstClr val="black"/>
                        </a:solidFill>
                        <a:effectLst/>
                        <a:uLnTx/>
                        <a:uFillTx/>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US" sz="1200" b="1" i="0" u="none" strike="noStrike" kern="1200" cap="none" spc="0" normalizeH="0" baseline="0" noProof="0" dirty="0">
                          <a:ln>
                            <a:noFill/>
                          </a:ln>
                          <a:solidFill>
                            <a:srgbClr val="4472C4"/>
                          </a:solidFill>
                          <a:effectLst/>
                          <a:uLnTx/>
                          <a:uFillTx/>
                          <a:latin typeface="+mn-lt"/>
                          <a:ea typeface="+mn-ea"/>
                          <a:cs typeface="+mn-cs"/>
                        </a:rPr>
                        <a:t>LTI#05</a:t>
                      </a:r>
                      <a:r>
                        <a:rPr kumimoji="0" lang="en-US" sz="1200" b="1" u="none" strike="noStrike" kern="1200" cap="none" spc="0" normalizeH="0" baseline="0" noProof="0" dirty="0">
                          <a:ln>
                            <a:noFill/>
                          </a:ln>
                          <a:solidFill>
                            <a:srgbClr val="4472C4"/>
                          </a:solidFill>
                          <a:effectLst/>
                          <a:uLnTx/>
                          <a:uFillTx/>
                          <a:latin typeface="+mn-lt"/>
                        </a:rPr>
                        <a:t>                               </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200" b="1" u="none" strike="noStrike" kern="1200" cap="none" spc="0" normalizeH="0" baseline="0" noProof="0" dirty="0">
                          <a:ln>
                            <a:noFill/>
                          </a:ln>
                          <a:solidFill>
                            <a:prstClr val="black"/>
                          </a:solidFill>
                          <a:effectLst/>
                          <a:uLnTx/>
                          <a:uFillTx/>
                          <a:latin typeface="+mn-lt"/>
                        </a:rPr>
                        <a:t>Risk Category: </a:t>
                      </a:r>
                    </a:p>
                    <a:p>
                      <a:pPr marL="0" marR="0" lvl="0" indent="0" algn="r" defTabSz="914400" rtl="0" eaLnBrk="1" fontAlgn="auto" latinLnBrk="0" hangingPunct="1">
                        <a:lnSpc>
                          <a:spcPct val="100000"/>
                        </a:lnSpc>
                        <a:spcBef>
                          <a:spcPts val="0"/>
                        </a:spcBef>
                        <a:spcAft>
                          <a:spcPts val="0"/>
                        </a:spcAft>
                        <a:buClrTx/>
                        <a:buSzTx/>
                        <a:buFontTx/>
                        <a:buNone/>
                        <a:defRPr/>
                      </a:pPr>
                      <a:r>
                        <a:rPr lang="en-US" sz="1200" b="1" kern="1200" noProof="0" dirty="0">
                          <a:solidFill>
                            <a:schemeClr val="tx1"/>
                          </a:solidFill>
                          <a:latin typeface="+mn-lt"/>
                        </a:rPr>
                        <a:t>Injury / Asset Damaged:</a:t>
                      </a:r>
                      <a:endParaRPr lang="en-US" sz="1200" b="1" kern="1200" dirty="0">
                        <a:solidFill>
                          <a:schemeClr val="tx1"/>
                        </a:solidFill>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US" sz="1200" b="1" i="0" u="none" strike="noStrike" kern="1200" cap="none" spc="0" normalizeH="0" baseline="0" noProof="0" dirty="0">
                          <a:ln>
                            <a:noFill/>
                          </a:ln>
                          <a:solidFill>
                            <a:srgbClr val="4472C4"/>
                          </a:solidFill>
                          <a:effectLst/>
                          <a:uLnTx/>
                          <a:uFillTx/>
                          <a:latin typeface="+mn-lt"/>
                          <a:ea typeface="+mn-ea"/>
                          <a:cs typeface="+mn-cs"/>
                        </a:rPr>
                        <a:t>Finger Injury</a:t>
                      </a:r>
                    </a:p>
                    <a:p>
                      <a:r>
                        <a:rPr kumimoji="0" lang="en-US" sz="1200" b="1" u="none" strike="noStrike" kern="1200" cap="none" spc="0" normalizeH="0" baseline="0" noProof="0" dirty="0">
                          <a:ln>
                            <a:noFill/>
                          </a:ln>
                          <a:solidFill>
                            <a:srgbClr val="4472C4"/>
                          </a:solidFill>
                          <a:effectLst/>
                          <a:uLnTx/>
                          <a:uFillTx/>
                          <a:latin typeface="+mn-lt"/>
                        </a:rPr>
                        <a:t>Sever vehicle damage</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0" lang="en-US" sz="1200" b="1" u="none" strike="noStrike" kern="1200" cap="none" spc="0" normalizeH="0" baseline="0" noProof="0" dirty="0">
                          <a:ln>
                            <a:noFill/>
                          </a:ln>
                          <a:solidFill>
                            <a:prstClr val="black"/>
                          </a:solidFill>
                          <a:effectLst/>
                          <a:uLnTx/>
                          <a:uFillTx/>
                          <a:latin typeface="+mn-lt"/>
                        </a:rPr>
                        <a:t>Actual Severity:</a:t>
                      </a:r>
                    </a:p>
                    <a:p>
                      <a:pPr algn="r"/>
                      <a:r>
                        <a:rPr kumimoji="0" lang="en-US" sz="1200" b="1" u="none" strike="noStrike" kern="1200" cap="none" spc="0" normalizeH="0" baseline="0" noProof="0" dirty="0">
                          <a:ln>
                            <a:noFill/>
                          </a:ln>
                          <a:solidFill>
                            <a:prstClr val="black"/>
                          </a:solidFill>
                          <a:effectLst/>
                          <a:uLnTx/>
                          <a:uFillTx/>
                          <a:latin typeface="+mn-lt"/>
                        </a:rPr>
                        <a:t>Potential severity: </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US" sz="1200" b="1" i="0" u="none" strike="noStrike" kern="1200" cap="none" spc="0" normalizeH="0" baseline="0" noProof="0" dirty="0">
                          <a:ln>
                            <a:noFill/>
                          </a:ln>
                          <a:solidFill>
                            <a:srgbClr val="4472C4"/>
                          </a:solidFill>
                          <a:effectLst/>
                          <a:uLnTx/>
                          <a:uFillTx/>
                          <a:latin typeface="+mn-lt"/>
                          <a:ea typeface="+mn-ea"/>
                          <a:cs typeface="+mn-cs"/>
                        </a:rPr>
                        <a:t>C3P</a:t>
                      </a:r>
                      <a:endParaRPr kumimoji="0" lang="en-GB" sz="1200" b="0" u="none" strike="noStrike" kern="1200" cap="none" spc="0" normalizeH="0" baseline="0" noProof="0" dirty="0">
                        <a:ln>
                          <a:noFill/>
                        </a:ln>
                        <a:solidFill>
                          <a:srgbClr val="4472C4"/>
                        </a:solidFill>
                        <a:effectLst/>
                        <a:uLnTx/>
                        <a:uFillTx/>
                        <a:latin typeface="+mn-lt"/>
                      </a:endParaRPr>
                    </a:p>
                    <a:p>
                      <a:r>
                        <a:rPr kumimoji="0" lang="en-GB" sz="1200" b="1" u="none" strike="noStrike" kern="1200" cap="none" spc="0" normalizeH="0" baseline="0" noProof="0" dirty="0">
                          <a:ln>
                            <a:noFill/>
                          </a:ln>
                          <a:solidFill>
                            <a:srgbClr val="4472C4"/>
                          </a:solidFill>
                          <a:effectLst/>
                          <a:uLnTx/>
                          <a:uFillTx/>
                          <a:latin typeface="+mn-lt"/>
                        </a:rPr>
                        <a:t>D5P</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0" lang="en-GB" sz="1200" b="1" u="none" strike="noStrike" kern="1200" cap="none" spc="0" normalizeH="0" baseline="0" dirty="0">
                          <a:ln>
                            <a:noFill/>
                          </a:ln>
                          <a:solidFill>
                            <a:prstClr val="black"/>
                          </a:solidFill>
                          <a:effectLst/>
                          <a:uLnTx/>
                          <a:uFillTx/>
                          <a:latin typeface="+mn-lt"/>
                        </a:rPr>
                        <a:t>Activity:</a:t>
                      </a:r>
                    </a:p>
                    <a:p>
                      <a:pPr marL="0" algn="r" defTabSz="914400" rtl="0" eaLnBrk="1" latinLnBrk="0" hangingPunct="1"/>
                      <a:r>
                        <a:rPr kumimoji="0" lang="en-GB" sz="1200" b="1" u="none" strike="noStrike" kern="1200" cap="none" spc="0" normalizeH="0" baseline="0" dirty="0">
                          <a:ln>
                            <a:noFill/>
                          </a:ln>
                          <a:solidFill>
                            <a:prstClr val="black"/>
                          </a:solidFill>
                          <a:effectLst/>
                          <a:uLnTx/>
                          <a:uFillTx/>
                          <a:latin typeface="+mn-lt"/>
                        </a:rPr>
                        <a:t>Location:</a:t>
                      </a:r>
                      <a:endParaRPr kumimoji="0" lang="en-US" sz="1200" b="1" i="0" u="none" strike="noStrike" kern="1200" cap="none" spc="0" normalizeH="0" baseline="0" dirty="0">
                        <a:ln>
                          <a:noFill/>
                        </a:ln>
                        <a:solidFill>
                          <a:prstClr val="black"/>
                        </a:solidFill>
                        <a:effectLst/>
                        <a:uLnTx/>
                        <a:uFillTx/>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0" lang="en-US" sz="1200" b="1" u="none" strike="noStrike" kern="1200" cap="none" spc="0" normalizeH="0" baseline="0" dirty="0">
                        <a:ln>
                          <a:noFill/>
                        </a:ln>
                        <a:solidFill>
                          <a:srgbClr val="4472C4"/>
                        </a:solidFill>
                        <a:effectLst/>
                        <a:uLnTx/>
                        <a:uFillTx/>
                        <a:latin typeface="+mn-lt"/>
                        <a:ea typeface="+mn-ea"/>
                        <a:cs typeface="+mn-cs"/>
                      </a:endParaRPr>
                    </a:p>
                    <a:p>
                      <a:r>
                        <a:rPr kumimoji="0" lang="en-US" sz="1200" b="1" u="none" strike="noStrike" kern="1200" cap="none" spc="0" normalizeH="0" baseline="0" dirty="0">
                          <a:ln>
                            <a:noFill/>
                          </a:ln>
                          <a:solidFill>
                            <a:srgbClr val="4472C4"/>
                          </a:solidFill>
                          <a:effectLst/>
                          <a:uLnTx/>
                          <a:uFillTx/>
                          <a:latin typeface="+mn-lt"/>
                          <a:ea typeface="+mn-ea"/>
                          <a:cs typeface="+mn-cs"/>
                        </a:rPr>
                        <a:t>MARMUL</a:t>
                      </a:r>
                      <a:endParaRPr kumimoji="0" lang="en-GB" sz="1200" b="1" u="none" strike="noStrike" kern="1200" cap="none" spc="0" normalizeH="0" baseline="0" dirty="0">
                        <a:ln>
                          <a:noFill/>
                        </a:ln>
                        <a:solidFill>
                          <a:srgbClr val="4472C4"/>
                        </a:solidFill>
                        <a:effectLst/>
                        <a:uLnTx/>
                        <a:uFillTx/>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591486678"/>
      </p:ext>
    </p:extLst>
  </p:cSld>
  <p:clrMapOvr>
    <a:masterClrMapping/>
  </p:clrMapOvr>
</p:sld>
</file>

<file path=ppt/theme/theme1.xml><?xml version="1.0" encoding="utf-8"?>
<a:theme xmlns:a="http://schemas.openxmlformats.org/drawingml/2006/main" name="1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92907</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83AB6F36-2622-4FB8-9478-2D4A8FBEDB2E}"/>
</file>

<file path=customXml/itemProps2.xml><?xml version="1.0" encoding="utf-8"?>
<ds:datastoreItem xmlns:ds="http://schemas.openxmlformats.org/officeDocument/2006/customXml" ds:itemID="{8F9E4D4B-3105-4C9B-A76F-99213D6E1C50}"/>
</file>

<file path=customXml/itemProps3.xml><?xml version="1.0" encoding="utf-8"?>
<ds:datastoreItem xmlns:ds="http://schemas.openxmlformats.org/officeDocument/2006/customXml" ds:itemID="{0216E578-2C71-42D0-911A-3E071AF79B8A}"/>
</file>

<file path=docProps/app.xml><?xml version="1.0" encoding="utf-8"?>
<Properties xmlns="http://schemas.openxmlformats.org/officeDocument/2006/extended-properties" xmlns:vt="http://schemas.openxmlformats.org/officeDocument/2006/docPropsVTypes">
  <TotalTime>26</TotalTime>
  <Words>841</Words>
  <Application>Microsoft Office PowerPoint</Application>
  <PresentationFormat>Widescreen</PresentationFormat>
  <Paragraphs>105</Paragraphs>
  <Slides>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MS PGothic</vt:lpstr>
      <vt:lpstr>Aptos</vt:lpstr>
      <vt:lpstr>Arial</vt:lpstr>
      <vt:lpstr>Calibri</vt:lpstr>
      <vt:lpstr>Gill Sans</vt:lpstr>
      <vt:lpstr>Gill Sans Light</vt:lpstr>
      <vt:lpstr>Tahoma</vt:lpstr>
      <vt:lpstr>Times New Roman</vt:lpstr>
      <vt:lpstr>1_Office Theme</vt:lpstr>
      <vt:lpstr>PowerPoint Presentation</vt:lpstr>
      <vt:lpstr>   Management Reflective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LTI#05 2nd Alert  </dc:title>
  <dc:creator>Rawahi, Ahmed MSE34</dc:creator>
  <cp:lastModifiedBy>Rawahi, Ahmed MSE34</cp:lastModifiedBy>
  <cp:revision>1</cp:revision>
  <dcterms:created xsi:type="dcterms:W3CDTF">2025-03-10T02:48:45Z</dcterms:created>
  <dcterms:modified xsi:type="dcterms:W3CDTF">2025-03-17T04:59:17Z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