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91D"/>
    <a:srgbClr val="FFFC00"/>
    <a:srgbClr val="EAEAEA"/>
    <a:srgbClr val="F2F3D7"/>
    <a:srgbClr val="24A316"/>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27C9C7-2D8C-418B-84F4-697AEB460228}" v="14" dt="2022-07-25T06:47:09.4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51" autoAdjust="0"/>
    <p:restoredTop sz="93792" autoAdjust="0"/>
  </p:normalViewPr>
  <p:slideViewPr>
    <p:cSldViewPr snapToGrid="0" snapToObjects="1">
      <p:cViewPr varScale="1">
        <p:scale>
          <a:sx n="98" d="100"/>
          <a:sy n="98" d="100"/>
        </p:scale>
        <p:origin x="450" y="96"/>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Abi, Marwan UWOXO1" userId="6dff4423-9414-4bab-828f-0ebead93e502" providerId="ADAL" clId="{1627C9C7-2D8C-418B-84F4-697AEB460228}"/>
    <pc:docChg chg="modSld">
      <pc:chgData name="Za'Abi, Marwan UWOXO1" userId="6dff4423-9414-4bab-828f-0ebead93e502" providerId="ADAL" clId="{1627C9C7-2D8C-418B-84F4-697AEB460228}" dt="2022-07-25T06:47:09.410" v="29"/>
      <pc:docMkLst>
        <pc:docMk/>
      </pc:docMkLst>
      <pc:sldChg chg="modSp mod">
        <pc:chgData name="Za'Abi, Marwan UWOXO1" userId="6dff4423-9414-4bab-828f-0ebead93e502" providerId="ADAL" clId="{1627C9C7-2D8C-418B-84F4-697AEB460228}" dt="2022-07-25T06:47:06.918" v="28"/>
        <pc:sldMkLst>
          <pc:docMk/>
          <pc:sldMk cId="2185045020" sldId="337"/>
        </pc:sldMkLst>
        <pc:graphicFrameChg chg="mod modGraphic">
          <ac:chgData name="Za'Abi, Marwan UWOXO1" userId="6dff4423-9414-4bab-828f-0ebead93e502" providerId="ADAL" clId="{1627C9C7-2D8C-418B-84F4-697AEB460228}" dt="2022-07-25T06:47:06.918" v="28"/>
          <ac:graphicFrameMkLst>
            <pc:docMk/>
            <pc:sldMk cId="2185045020" sldId="337"/>
            <ac:graphicFrameMk id="6" creationId="{ACB1F627-ECC0-43CB-94DC-F4AFDE12D1E2}"/>
          </ac:graphicFrameMkLst>
        </pc:graphicFrameChg>
      </pc:sldChg>
      <pc:sldChg chg="modSp mod">
        <pc:chgData name="Za'Abi, Marwan UWOXO1" userId="6dff4423-9414-4bab-828f-0ebead93e502" providerId="ADAL" clId="{1627C9C7-2D8C-418B-84F4-697AEB460228}" dt="2022-07-25T06:47:09.410" v="29"/>
        <pc:sldMkLst>
          <pc:docMk/>
          <pc:sldMk cId="1286739077" sldId="359"/>
        </pc:sldMkLst>
        <pc:graphicFrameChg chg="mod modGraphic">
          <ac:chgData name="Za'Abi, Marwan UWOXO1" userId="6dff4423-9414-4bab-828f-0ebead93e502" providerId="ADAL" clId="{1627C9C7-2D8C-418B-84F4-697AEB460228}" dt="2022-07-25T06:47:09.410" v="29"/>
          <ac:graphicFrameMkLst>
            <pc:docMk/>
            <pc:sldMk cId="1286739077" sldId="359"/>
            <ac:graphicFrameMk id="6" creationId="{ACB1F627-ECC0-43CB-94DC-F4AFDE12D1E2}"/>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26/10/2022</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26/10/2022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430980"/>
            <a:ext cx="8286593" cy="4809971"/>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0" marR="0">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Cambria" panose="02040503050406030204" pitchFamily="18" charset="0"/>
              </a:rPr>
              <a:t>As part of the rig dismantling for rig move / maintenance,</a:t>
            </a:r>
            <a:r>
              <a:rPr lang="en-US" sz="1200" dirty="0">
                <a:effectLst/>
                <a:latin typeface="Arial" panose="020B0604020202020204" pitchFamily="34" charset="0"/>
                <a:ea typeface="Calibri" panose="020F0502020204030204" pitchFamily="34" charset="0"/>
                <a:cs typeface="Cambria" panose="02040503050406030204" pitchFamily="18" charset="0"/>
              </a:rPr>
              <a:t> the monkey board was disconnected from the mast</a:t>
            </a:r>
            <a:r>
              <a:rPr lang="en-US" sz="1200" dirty="0">
                <a:latin typeface="Arial" panose="020B0604020202020204" pitchFamily="34" charset="0"/>
                <a:ea typeface="Calibri" panose="020F0502020204030204" pitchFamily="34" charset="0"/>
                <a:cs typeface="Cambria" panose="02040503050406030204" pitchFamily="18" charset="0"/>
              </a:rPr>
              <a:t> and</a:t>
            </a:r>
            <a:r>
              <a:rPr lang="en-US" sz="1200" dirty="0">
                <a:effectLst/>
                <a:latin typeface="Arial" panose="020B0604020202020204" pitchFamily="34" charset="0"/>
                <a:ea typeface="Calibri" panose="020F0502020204030204" pitchFamily="34" charset="0"/>
                <a:cs typeface="Cambria" panose="02040503050406030204" pitchFamily="18" charset="0"/>
              </a:rPr>
              <a:t> was placed on two pipe racks to dismantle MB walkways for moving. The night crew was assigned by  TP to execute the task. Each walkway platform has two top and bottom tapper connecting pins. The crew had safely dismantled three walkways and laid them down on the ground. Afterward, the crew was working on the fourth and they continued removing the right top pin once the pins were removed the walkway platform flipped down to the ground and contacted FLM right foot. He was first examined at the rig clinic and then moved into the nearest hospital for further check-ups and treatment.</a:t>
            </a:r>
            <a:endParaRPr lang="en-US" sz="1400" dirty="0">
              <a:effectLst/>
              <a:latin typeface="Cambria" panose="02040503050406030204" pitchFamily="18" charset="0"/>
              <a:ea typeface="Cambria" panose="02040503050406030204" pitchFamily="18" charset="0"/>
              <a:cs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342900" indent="-342900" algn="just">
              <a:lnSpc>
                <a:spcPct val="115000"/>
              </a:lnSpc>
              <a:buFont typeface="Symbol" panose="05050102010706020507" pitchFamily="18" charset="2"/>
              <a:buChar char=""/>
            </a:pPr>
            <a:r>
              <a:rPr lang="en-US" sz="1200" dirty="0">
                <a:latin typeface="Arial" panose="020B0604020202020204" pitchFamily="34" charset="0"/>
              </a:rPr>
              <a:t>Walkway was not secured before removing the pin.</a:t>
            </a:r>
          </a:p>
          <a:p>
            <a:pPr marL="342900" indent="-342900" algn="just">
              <a:lnSpc>
                <a:spcPct val="115000"/>
              </a:lnSpc>
              <a:buFont typeface="Symbol" panose="05050102010706020507" pitchFamily="18" charset="2"/>
              <a:buChar char=""/>
            </a:pPr>
            <a:r>
              <a:rPr lang="en-US" sz="1200" dirty="0">
                <a:latin typeface="Arial" panose="020B0604020202020204" pitchFamily="34" charset="0"/>
              </a:rPr>
              <a:t>FLM was not part of the task. He was walking nearby workplace.</a:t>
            </a:r>
          </a:p>
          <a:p>
            <a:pPr marL="342900" marR="0" lvl="0" indent="-342900" algn="just">
              <a:lnSpc>
                <a:spcPct val="115000"/>
              </a:lnSpc>
              <a:spcAft>
                <a:spcPts val="0"/>
              </a:spcAft>
              <a:buFont typeface="Symbol" panose="05050102010706020507" pitchFamily="18" charset="2"/>
              <a:buChar char=""/>
            </a:pPr>
            <a:r>
              <a:rPr lang="en-US" sz="1200" dirty="0">
                <a:latin typeface="Arial" panose="020B0604020202020204" pitchFamily="34" charset="0"/>
              </a:rPr>
              <a:t>Workplace wasn't barricaded to prevent unauthorized person from getting closer to temporary </a:t>
            </a:r>
            <a:r>
              <a:rPr lang="en-US" sz="1200" dirty="0" err="1">
                <a:latin typeface="Arial" panose="020B0604020202020204" pitchFamily="34" charset="0"/>
              </a:rPr>
              <a:t>NoGo</a:t>
            </a:r>
            <a:r>
              <a:rPr lang="en-US" sz="1200" dirty="0">
                <a:latin typeface="Arial" panose="020B0604020202020204" pitchFamily="34" charset="0"/>
              </a:rPr>
              <a:t> zone.</a:t>
            </a:r>
          </a:p>
          <a:p>
            <a:pPr marL="342900" marR="0" lvl="0" indent="-342900" algn="just">
              <a:lnSpc>
                <a:spcPct val="115000"/>
              </a:lnSpc>
              <a:spcAft>
                <a:spcPts val="0"/>
              </a:spcAft>
              <a:buFont typeface="Symbol" panose="05050102010706020507" pitchFamily="18" charset="2"/>
              <a:buChar char=""/>
            </a:pPr>
            <a:r>
              <a:rPr lang="en-US" sz="1200" dirty="0">
                <a:latin typeface="Arial" panose="020B0604020202020204" pitchFamily="34" charset="0"/>
              </a:rPr>
              <a:t>Task Supervisor moved to another task before completing dismantling Monkey board walkway.</a:t>
            </a:r>
          </a:p>
          <a:p>
            <a:pPr marR="0" lvl="0" algn="just">
              <a:lnSpc>
                <a:spcPct val="115000"/>
              </a:lnSpc>
              <a:spcAft>
                <a:spcPts val="0"/>
              </a:spcAft>
            </a:pPr>
            <a:endParaRPr lang="en-US" sz="1200" dirty="0">
              <a:latin typeface="Arial" panose="020B0604020202020204" pitchFamily="34" charset="0"/>
            </a:endParaRPr>
          </a:p>
          <a:p>
            <a:pPr marL="114300" indent="-114300" algn="just">
              <a:defRPr/>
            </a:pPr>
            <a:r>
              <a:rPr lang="en-US" sz="1600" b="1" dirty="0">
                <a:solidFill>
                  <a:srgbClr val="0070C0"/>
                </a:solidFill>
                <a:latin typeface="Tahoma" pitchFamily="34" charset="0"/>
                <a:ea typeface="宋体" panose="02010600030101010101" pitchFamily="2" charset="-122"/>
              </a:rPr>
              <a:t>Your learning from this incident..</a:t>
            </a:r>
          </a:p>
          <a:p>
            <a:pPr marL="114300" indent="-114300" algn="just">
              <a:defRPr/>
            </a:pPr>
            <a:endParaRPr lang="en-US" sz="300" dirty="0">
              <a:solidFill>
                <a:srgbClr val="000000"/>
              </a:solidFill>
              <a:latin typeface="Calibri" panose="020F0502020204030204" pitchFamily="34" charset="0"/>
            </a:endParaRPr>
          </a:p>
          <a:p>
            <a:pPr marL="342900" indent="-342900" algn="just">
              <a:lnSpc>
                <a:spcPct val="115000"/>
              </a:lnSpc>
              <a:buFont typeface="Symbol" panose="05050102010706020507" pitchFamily="18" charset="2"/>
              <a:buChar char=""/>
            </a:pPr>
            <a:r>
              <a:rPr lang="en-US" sz="1200" dirty="0">
                <a:latin typeface="Arial" panose="020B0604020202020204" pitchFamily="34" charset="0"/>
              </a:rPr>
              <a:t>Always implement securing method for any object,  before being dismantled to prevent release of stored energy.</a:t>
            </a:r>
          </a:p>
          <a:p>
            <a:pPr marL="342900" indent="-342900" algn="just">
              <a:lnSpc>
                <a:spcPct val="115000"/>
              </a:lnSpc>
              <a:buFont typeface="Symbol" panose="05050102010706020507" pitchFamily="18" charset="2"/>
              <a:buChar char=""/>
            </a:pPr>
            <a:r>
              <a:rPr lang="en-US" sz="1200" dirty="0">
                <a:latin typeface="Arial" panose="020B0604020202020204" pitchFamily="34" charset="0"/>
              </a:rPr>
              <a:t>Always barricade the permanent &amp; temporary </a:t>
            </a:r>
            <a:r>
              <a:rPr lang="en-US" sz="1200" dirty="0" err="1">
                <a:latin typeface="Arial" panose="020B0604020202020204" pitchFamily="34" charset="0"/>
              </a:rPr>
              <a:t>NoGo</a:t>
            </a:r>
            <a:r>
              <a:rPr lang="en-US" sz="1200" dirty="0">
                <a:latin typeface="Arial" panose="020B0604020202020204" pitchFamily="34" charset="0"/>
              </a:rPr>
              <a:t> zones to avoid unauthorized personnel from entering the area. </a:t>
            </a:r>
          </a:p>
          <a:p>
            <a:pPr marL="342900" indent="-342900" algn="just">
              <a:lnSpc>
                <a:spcPct val="115000"/>
              </a:lnSpc>
              <a:buFont typeface="Symbol" panose="05050102010706020507" pitchFamily="18" charset="2"/>
              <a:buChar char=""/>
            </a:pPr>
            <a:r>
              <a:rPr lang="en-US" sz="1200" dirty="0">
                <a:latin typeface="Arial" panose="020B0604020202020204" pitchFamily="34" charset="0"/>
              </a:rPr>
              <a:t>Use empowerment to STOP to intervene on any unsafe practices that you may encounter.</a:t>
            </a:r>
          </a:p>
          <a:p>
            <a:pPr marL="342900" indent="-342900" algn="just">
              <a:lnSpc>
                <a:spcPct val="115000"/>
              </a:lnSpc>
              <a:buFont typeface="Symbol" panose="05050102010706020507" pitchFamily="18" charset="2"/>
              <a:buChar char=""/>
            </a:pPr>
            <a:r>
              <a:rPr lang="en-US" sz="1200" dirty="0">
                <a:latin typeface="Arial" panose="020B0604020202020204" pitchFamily="34" charset="0"/>
              </a:rPr>
              <a:t>Always follow work procedure to execute the task.</a:t>
            </a:r>
          </a:p>
          <a:p>
            <a:pPr marL="342900" indent="-342900" algn="just">
              <a:lnSpc>
                <a:spcPct val="115000"/>
              </a:lnSpc>
              <a:buFont typeface="Symbol" panose="05050102010706020507" pitchFamily="18" charset="2"/>
              <a:buChar char=""/>
            </a:pPr>
            <a:r>
              <a:rPr lang="en-US" sz="1200" dirty="0">
                <a:latin typeface="Arial" panose="020B0604020202020204" pitchFamily="34" charset="0"/>
              </a:rPr>
              <a:t>Ensure adequate level of  supervision assigned for each task.</a:t>
            </a:r>
          </a:p>
          <a:p>
            <a:pPr marL="342900" indent="-342900" algn="just">
              <a:lnSpc>
                <a:spcPct val="115000"/>
              </a:lnSpc>
              <a:buFont typeface="Symbol" panose="05050102010706020507" pitchFamily="18" charset="2"/>
              <a:buChar char=""/>
            </a:pPr>
            <a:r>
              <a:rPr lang="en-US" sz="1200" dirty="0">
                <a:latin typeface="Arial" panose="020B0604020202020204" pitchFamily="34" charset="0"/>
              </a:rPr>
              <a:t>Encourage crew members to use empowerment to stop to intervene on unsafe acts / conditions</a:t>
            </a: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576935"/>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lang="en-GB" sz="1200" b="1" dirty="0">
                <a:solidFill>
                  <a:srgbClr val="4472C4"/>
                </a:solidFill>
                <a:latin typeface="Tahoma" pitchFamily="34" charset="0"/>
              </a:rPr>
              <a:t>1</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0/03/2022</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LTI#05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Drops</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200" b="1" dirty="0">
                <a:solidFill>
                  <a:srgbClr val="4472C4"/>
                </a:solidFill>
                <a:latin typeface="Tahoma" pitchFamily="34" charset="0"/>
              </a:rPr>
              <a:t>C4P  </a:t>
            </a:r>
          </a:p>
        </p:txBody>
      </p:sp>
      <p:sp>
        <p:nvSpPr>
          <p:cNvPr id="14" name="Rectangle 13">
            <a:extLst>
              <a:ext uri="{FF2B5EF4-FFF2-40B4-BE49-F238E27FC236}">
                <a16:creationId xmlns:a16="http://schemas.microsoft.com/office/drawing/2014/main" id="{27AC772E-6015-4076-A0DC-005445BF4556}"/>
              </a:ext>
            </a:extLst>
          </p:cNvPr>
          <p:cNvSpPr/>
          <p:nvPr/>
        </p:nvSpPr>
        <p:spPr>
          <a:xfrm>
            <a:off x="416361" y="984640"/>
            <a:ext cx="7878433" cy="400110"/>
          </a:xfrm>
          <a:prstGeom prst="rect">
            <a:avLst/>
          </a:prstGeom>
          <a:solidFill>
            <a:srgbClr val="FFC000"/>
          </a:solidFill>
        </p:spPr>
        <p:txBody>
          <a:bodyPr wrap="square">
            <a:spAutoFit/>
          </a:bodyPr>
          <a:lstStyle/>
          <a:p>
            <a:pPr lvl="0">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600" b="1" i="0" u="none" strike="noStrike" kern="1200" cap="none" spc="0" normalizeH="0" baseline="0" noProof="0" dirty="0">
                <a:ln>
                  <a:noFill/>
                </a:ln>
                <a:solidFill>
                  <a:srgbClr val="FF0000"/>
                </a:solidFill>
                <a:effectLst/>
                <a:uLnTx/>
                <a:uFillTx/>
                <a:latin typeface="Calibri" panose="020F0502020204030204"/>
                <a:ea typeface="+mn-ea"/>
              </a:rPr>
              <a:t>Driller, Asst. Driller, Roustabout Foreman, Derrickman</a:t>
            </a:r>
            <a:r>
              <a:rPr lang="en-US" b="1" dirty="0">
                <a:solidFill>
                  <a:srgbClr val="FF0000"/>
                </a:solidFill>
              </a:rPr>
              <a:t>, Floorman</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p:txBody>
      </p:sp>
      <p:sp>
        <p:nvSpPr>
          <p:cNvPr id="2" name="TextBox 1">
            <a:extLst>
              <a:ext uri="{FF2B5EF4-FFF2-40B4-BE49-F238E27FC236}">
                <a16:creationId xmlns:a16="http://schemas.microsoft.com/office/drawing/2014/main" id="{79534F91-FFF5-4BE2-969F-08BDA81C29D8}"/>
              </a:ext>
            </a:extLst>
          </p:cNvPr>
          <p:cNvSpPr txBox="1"/>
          <p:nvPr/>
        </p:nvSpPr>
        <p:spPr>
          <a:xfrm>
            <a:off x="1324964" y="6281065"/>
            <a:ext cx="6504023" cy="338554"/>
          </a:xfrm>
          <a:prstGeom prst="rect">
            <a:avLst/>
          </a:prstGeom>
          <a:solidFill>
            <a:schemeClr val="accent1"/>
          </a:solidFill>
        </p:spPr>
        <p:txBody>
          <a:bodyPr wrap="square" rtlCol="0">
            <a:spAutoFit/>
          </a:bodyPr>
          <a:lstStyle/>
          <a:p>
            <a:pPr lvl="0" algn="ctr" fontAlgn="base">
              <a:spcBef>
                <a:spcPct val="0"/>
              </a:spcBef>
              <a:spcAft>
                <a:spcPct val="0"/>
              </a:spcAft>
            </a:pPr>
            <a:r>
              <a:rPr lang="en-US" sz="1600" b="1" dirty="0">
                <a:solidFill>
                  <a:srgbClr val="FFFF00"/>
                </a:solidFill>
                <a:latin typeface="Tahoma" pitchFamily="34" charset="0"/>
                <a:ea typeface="MS PGothic" pitchFamily="34" charset="-128"/>
              </a:rPr>
              <a:t>Ensure that equipment is fully secured before dismantling</a:t>
            </a:r>
          </a:p>
        </p:txBody>
      </p:sp>
      <p:pic>
        <p:nvPicPr>
          <p:cNvPr id="16" name="Picture 15">
            <a:extLst>
              <a:ext uri="{FF2B5EF4-FFF2-40B4-BE49-F238E27FC236}">
                <a16:creationId xmlns:a16="http://schemas.microsoft.com/office/drawing/2014/main" id="{02A91CC7-6935-4213-8091-6592AFA0B8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92065" y="3822761"/>
            <a:ext cx="3269517" cy="2000336"/>
          </a:xfrm>
          <a:prstGeom prst="rect">
            <a:avLst/>
          </a:prstGeom>
        </p:spPr>
      </p:pic>
      <p:pic>
        <p:nvPicPr>
          <p:cNvPr id="17" name="Picture 16">
            <a:extLst>
              <a:ext uri="{FF2B5EF4-FFF2-40B4-BE49-F238E27FC236}">
                <a16:creationId xmlns:a16="http://schemas.microsoft.com/office/drawing/2014/main" id="{96DF5420-8ED8-44DF-A243-7ED04D0808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03532" y="1281179"/>
            <a:ext cx="3269517" cy="2100767"/>
          </a:xfrm>
          <a:prstGeom prst="rect">
            <a:avLst/>
          </a:prstGeom>
        </p:spPr>
      </p:pic>
      <p:sp>
        <p:nvSpPr>
          <p:cNvPr id="18" name="TextBox 17">
            <a:extLst>
              <a:ext uri="{FF2B5EF4-FFF2-40B4-BE49-F238E27FC236}">
                <a16:creationId xmlns:a16="http://schemas.microsoft.com/office/drawing/2014/main" id="{5BC10790-F13D-45D1-A9C9-432B309415D5}"/>
              </a:ext>
            </a:extLst>
          </p:cNvPr>
          <p:cNvSpPr txBox="1"/>
          <p:nvPr/>
        </p:nvSpPr>
        <p:spPr>
          <a:xfrm>
            <a:off x="8896244" y="3375115"/>
            <a:ext cx="2840255" cy="276999"/>
          </a:xfrm>
          <a:prstGeom prst="rect">
            <a:avLst/>
          </a:prstGeom>
          <a:solidFill>
            <a:schemeClr val="bg1"/>
          </a:solidFill>
          <a:ln w="19050"/>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200" b="1" kern="0" dirty="0">
                <a:solidFill>
                  <a:schemeClr val="tx1"/>
                </a:solidFill>
                <a:latin typeface="+mj-lt"/>
                <a:cs typeface="Arial" panose="020B0604020202020204" pitchFamily="34" charset="0"/>
              </a:rPr>
              <a:t>MB Walkway after flapped on ground </a:t>
            </a:r>
            <a:endParaRPr lang="en-US" sz="1200" b="1" kern="0" dirty="0">
              <a:latin typeface="+mj-lt"/>
              <a:cs typeface="Arial" panose="020B0604020202020204" pitchFamily="34" charset="0"/>
            </a:endParaRPr>
          </a:p>
        </p:txBody>
      </p:sp>
      <p:sp>
        <p:nvSpPr>
          <p:cNvPr id="19" name="TextBox 18">
            <a:extLst>
              <a:ext uri="{FF2B5EF4-FFF2-40B4-BE49-F238E27FC236}">
                <a16:creationId xmlns:a16="http://schemas.microsoft.com/office/drawing/2014/main" id="{D4C67D47-64CB-4ED4-8E1F-8686B6255902}"/>
              </a:ext>
            </a:extLst>
          </p:cNvPr>
          <p:cNvSpPr txBox="1"/>
          <p:nvPr/>
        </p:nvSpPr>
        <p:spPr>
          <a:xfrm>
            <a:off x="8927496" y="5823097"/>
            <a:ext cx="2800380" cy="276999"/>
          </a:xfrm>
          <a:prstGeom prst="rect">
            <a:avLst/>
          </a:prstGeom>
          <a:solidFill>
            <a:schemeClr val="bg1"/>
          </a:solidFill>
          <a:ln w="19050"/>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200" b="1" kern="0" dirty="0">
                <a:solidFill>
                  <a:schemeClr val="tx1"/>
                </a:solidFill>
                <a:latin typeface="+mj-lt"/>
                <a:cs typeface="Arial" panose="020B0604020202020204" pitchFamily="34" charset="0"/>
              </a:rPr>
              <a:t>Walkways must secure prior dismantling </a:t>
            </a:r>
            <a:endParaRPr lang="en-US" sz="1200" b="1" kern="0" dirty="0">
              <a:latin typeface="+mj-lt"/>
              <a:cs typeface="Arial" panose="020B0604020202020204" pitchFamily="34" charset="0"/>
            </a:endParaRPr>
          </a:p>
        </p:txBody>
      </p:sp>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736499" y="2825738"/>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676174" y="5594497"/>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sp>
        <p:nvSpPr>
          <p:cNvPr id="6" name="Rectangle 5">
            <a:extLst>
              <a:ext uri="{FF2B5EF4-FFF2-40B4-BE49-F238E27FC236}">
                <a16:creationId xmlns:a16="http://schemas.microsoft.com/office/drawing/2014/main" id="{2A4C66E9-CF65-4A0F-9A16-76B64C582F3A}"/>
              </a:ext>
            </a:extLst>
          </p:cNvPr>
          <p:cNvSpPr/>
          <p:nvPr/>
        </p:nvSpPr>
        <p:spPr>
          <a:xfrm>
            <a:off x="425605" y="1075851"/>
            <a:ext cx="10928195" cy="523220"/>
          </a:xfrm>
          <a:prstGeom prst="rect">
            <a:avLst/>
          </a:prstGeom>
        </p:spPr>
        <p:txBody>
          <a:bodyPr wrap="square">
            <a:spAutoFit/>
          </a:bodyPr>
          <a:lstStyle/>
          <a:p>
            <a:pPr marL="342900" indent="-342900">
              <a:defRPr/>
            </a:pPr>
            <a:r>
              <a:rPr lang="en-US" sz="1400" b="1" dirty="0">
                <a:solidFill>
                  <a:srgbClr val="FF0000"/>
                </a:solidFill>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928589"/>
            <a:ext cx="10928195" cy="3000821"/>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latin typeface="Calibri" panose="020F0502020204030204" pitchFamily="34" charset="0"/>
                <a:sym typeface="Wingdings" pitchFamily="2" charset="2"/>
              </a:rPr>
              <a:t>Do you ensure that line management review control of work and provide feedback to your rig?</a:t>
            </a:r>
          </a:p>
          <a:p>
            <a:pPr marL="342900" indent="-342900">
              <a:buFont typeface="+mj-lt"/>
              <a:buAutoNum type="arabicPeriod"/>
              <a:defRPr/>
            </a:pPr>
            <a:r>
              <a:rPr lang="en-US" sz="1600" dirty="0">
                <a:latin typeface="Calibri" panose="020F0502020204030204" pitchFamily="34" charset="0"/>
                <a:sym typeface="Wingdings" pitchFamily="2" charset="2"/>
              </a:rPr>
              <a:t>Do you ensure that your rig/hoist employees are empowered to STOP any unsafe act or condition?</a:t>
            </a:r>
          </a:p>
          <a:p>
            <a:pPr marL="342900" indent="-342900">
              <a:buFont typeface="+mj-lt"/>
              <a:buAutoNum type="arabicPeriod"/>
              <a:defRPr/>
            </a:pPr>
            <a:r>
              <a:rPr lang="en-US" sz="1600" dirty="0">
                <a:latin typeface="Calibri" panose="020F0502020204030204" pitchFamily="34" charset="0"/>
                <a:sym typeface="Wingdings" pitchFamily="2" charset="2"/>
              </a:rPr>
              <a:t>Do you assign adequate level of supervision at your sites?</a:t>
            </a:r>
          </a:p>
          <a:p>
            <a:pPr marL="342900" indent="-342900">
              <a:buFont typeface="+mj-lt"/>
              <a:buAutoNum type="arabicPeriod"/>
              <a:defRPr/>
            </a:pPr>
            <a:r>
              <a:rPr lang="en-US" sz="1600" dirty="0">
                <a:latin typeface="Calibri" panose="020F0502020204030204" pitchFamily="34" charset="0"/>
                <a:sym typeface="Wingdings" pitchFamily="2" charset="2"/>
              </a:rPr>
              <a:t>Do you verify the hard barrier implementation of DROPS – No go zone ?</a:t>
            </a: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10" name="Rectangle 8">
            <a:extLst>
              <a:ext uri="{FF2B5EF4-FFF2-40B4-BE49-F238E27FC236}">
                <a16:creationId xmlns:a16="http://schemas.microsoft.com/office/drawing/2014/main" id="{E2FDC37F-96FF-4785-8140-99BC31944DE2}"/>
              </a:ext>
            </a:extLst>
          </p:cNvPr>
          <p:cNvSpPr>
            <a:spLocks noChangeArrowheads="1"/>
          </p:cNvSpPr>
          <p:nvPr/>
        </p:nvSpPr>
        <p:spPr bwMode="auto">
          <a:xfrm>
            <a:off x="416361" y="576935"/>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lang="en-GB" sz="1200" b="1" dirty="0">
                <a:solidFill>
                  <a:srgbClr val="4472C4"/>
                </a:solidFill>
                <a:latin typeface="Tahoma" pitchFamily="34" charset="0"/>
              </a:rPr>
              <a:t>1</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0/03/2022</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LTI#05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Drops</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200" b="1" dirty="0">
                <a:solidFill>
                  <a:srgbClr val="4472C4"/>
                </a:solidFill>
                <a:latin typeface="Tahoma" pitchFamily="34" charset="0"/>
              </a:rPr>
              <a:t>C4P  </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92744</DocId>
    <ImageCreateDate xmlns="4880E4F8-4B7D-4BDD-91E3-E10D47036ECA"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EB1FCF-0E89-482E-A62E-598FF58845D8}">
  <ds:schemaRefs>
    <ds:schemaRef ds:uri="http://schemas.microsoft.com/office/2006/documentManagement/types"/>
    <ds:schemaRef ds:uri="http://www.w3.org/XML/1998/namespace"/>
    <ds:schemaRef ds:uri="http://schemas.openxmlformats.org/package/2006/metadata/core-properties"/>
    <ds:schemaRef ds:uri="http://purl.org/dc/dcmitype/"/>
    <ds:schemaRef ds:uri="http://purl.org/dc/elements/1.1/"/>
    <ds:schemaRef ds:uri="http://schemas.microsoft.com/office/2006/metadata/properties"/>
    <ds:schemaRef ds:uri="http://schemas.microsoft.com/office/infopath/2007/PartnerControls"/>
    <ds:schemaRef ds:uri="9d51eac6-a7d5-47f5-a119-63d146adb134"/>
    <ds:schemaRef ds:uri="http://schemas.microsoft.com/sharepoint/v3"/>
    <ds:schemaRef ds:uri="http://purl.org/dc/terms/"/>
  </ds:schemaRefs>
</ds:datastoreItem>
</file>

<file path=customXml/itemProps2.xml><?xml version="1.0" encoding="utf-8"?>
<ds:datastoreItem xmlns:ds="http://schemas.openxmlformats.org/officeDocument/2006/customXml" ds:itemID="{3829F9D2-8A2C-447E-AAF0-7BDBADDC763C}"/>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120</TotalTime>
  <Words>699</Words>
  <Application>Microsoft Office PowerPoint</Application>
  <PresentationFormat>Widescreen</PresentationFormat>
  <Paragraphs>57</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Calibri</vt:lpstr>
      <vt:lpstr>Calibri Light</vt:lpstr>
      <vt:lpstr>Cambria</vt:lpstr>
      <vt:lpstr>Symbol</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LTI#05 Final Post UWD</dc:title>
  <dc:creator>nazar@umsoman.com</dc:creator>
  <cp:lastModifiedBy>Balushi, Sumaiya MSE36</cp:lastModifiedBy>
  <cp:revision>325</cp:revision>
  <dcterms:created xsi:type="dcterms:W3CDTF">2018-09-24T07:27:56Z</dcterms:created>
  <dcterms:modified xsi:type="dcterms:W3CDTF">2022-10-26T07:15:24Z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