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2"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91D"/>
    <a:srgbClr val="FFFC00"/>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93792" autoAdjust="0"/>
  </p:normalViewPr>
  <p:slideViewPr>
    <p:cSldViewPr snapToGrid="0" snapToObjects="1">
      <p:cViewPr varScale="1">
        <p:scale>
          <a:sx n="92" d="100"/>
          <a:sy n="92" d="100"/>
        </p:scale>
        <p:origin x="558" y="96"/>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E8341AC-BC74-4FAA-A2BA-136D509060EF}" type="datetimeFigureOut">
              <a:rPr lang="en-US" smtClean="0">
                <a:latin typeface="Calibri" panose="020F0502020204030204" pitchFamily="34" charset="0"/>
              </a:rPr>
              <a:t>26/10/2022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EF51F27E-834E-4F26-A38E-D9AD78458120}" type="datetimeFigureOut">
              <a:rPr lang="en-US" smtClean="0"/>
              <a:pPr/>
              <a:t>26/10/2022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6"/>
            <a:ext cx="4993061" cy="466433"/>
          </a:xfrm>
          <a:prstGeom prst="rect">
            <a:avLst/>
          </a:prstGeom>
        </p:spPr>
        <p:txBody>
          <a:bodyPr vert="horz" lIns="93177" tIns="46589" rIns="93177" bIns="46589"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defTabSz="931774">
              <a:defRPr/>
            </a:pPr>
            <a:r>
              <a:rPr lang="en-US" dirty="0">
                <a:solidFill>
                  <a:srgbClr val="000000"/>
                </a:solidFill>
              </a:rPr>
              <a:t>Confidential - Not to be shared outside of PDO/PDO contractors </a:t>
            </a:r>
          </a:p>
          <a:p>
            <a:pPr defTabSz="931774">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defTabSz="931774">
              <a:defRPr/>
            </a:pPr>
            <a:fld id="{F88714CE-FB4E-4316-BED5-DE0DF6B1D8E5}" type="slidenum">
              <a:rPr lang="en-US">
                <a:solidFill>
                  <a:prstClr val="black"/>
                </a:solidFill>
              </a:rPr>
              <a:pPr defTabSz="931774">
                <a:defRPr/>
              </a:pPr>
              <a:t>1</a:t>
            </a:fld>
            <a:endParaRPr lang="en-US" dirty="0">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F578DE5-4E6A-47A0-857B-53EE075FA9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57680" y="3736642"/>
            <a:ext cx="3109071" cy="2307567"/>
          </a:xfrm>
          <a:prstGeom prst="rect">
            <a:avLst/>
          </a:prstGeom>
        </p:spPr>
      </p:pic>
      <p:pic>
        <p:nvPicPr>
          <p:cNvPr id="16" name="Picture 15">
            <a:extLst>
              <a:ext uri="{FF2B5EF4-FFF2-40B4-BE49-F238E27FC236}">
                <a16:creationId xmlns:a16="http://schemas.microsoft.com/office/drawing/2014/main" id="{E1BD11C6-E811-4C10-968C-1E6DB5BF7B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05009" y="1228562"/>
            <a:ext cx="3060768" cy="2278407"/>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8221947" cy="4747453"/>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R="0" lvl="0" algn="l" defTabSz="914400" rtl="0" eaLnBrk="1" fontAlgn="auto" latinLnBrk="0" hangingPunct="1">
              <a:lnSpc>
                <a:spcPct val="100000"/>
              </a:lnSpc>
              <a:spcBef>
                <a:spcPts val="0"/>
              </a:spcBef>
              <a:spcAft>
                <a:spcPts val="0"/>
              </a:spcAft>
              <a:buClrTx/>
              <a:buSzTx/>
              <a:buFontTx/>
              <a:buNone/>
              <a:tabLst/>
              <a:defRPr/>
            </a:pPr>
            <a:r>
              <a:rPr lang="en-GB" sz="1300" dirty="0"/>
              <a:t>The Roustabout came down the Rig Floor stairs after bringing the 48”wrench to the Floorman. On the last 4 steps of the Rig Floor stairs he lost balance and fell down. The Floorman came to ask him if he is okey. The Roustabout walked to the rest area near the RM Office caravan. The Roustabout complained about pain in his left leg. The NTP gave ice for cooling. As the pain got more, the Night Tool Pusher took him to the Shaleem Hospital (16 km). He was diagnosed with a broken left leg.</a:t>
            </a:r>
            <a:endPar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a:t>
            </a:r>
          </a:p>
          <a:p>
            <a:pPr marL="171450" indent="-171450">
              <a:buFont typeface="Arial" panose="020B0604020202020204" pitchFamily="34" charset="0"/>
              <a:buChar char="•"/>
            </a:pPr>
            <a:r>
              <a:rPr lang="en-GB" sz="1300" dirty="0"/>
              <a:t>The Roustabout was wearing full PPE</a:t>
            </a:r>
          </a:p>
          <a:p>
            <a:pPr marL="171450" indent="-171450">
              <a:buFont typeface="Arial" panose="020B0604020202020204" pitchFamily="34" charset="0"/>
              <a:buChar char="•"/>
            </a:pPr>
            <a:r>
              <a:rPr lang="en-GB" sz="1300" dirty="0"/>
              <a:t>The Safety shoes are in good condition</a:t>
            </a:r>
          </a:p>
          <a:p>
            <a:pPr marL="171450" indent="-171450">
              <a:buFont typeface="Arial" panose="020B0604020202020204" pitchFamily="34" charset="0"/>
              <a:buChar char="•"/>
            </a:pPr>
            <a:r>
              <a:rPr lang="en-GB" sz="1300" dirty="0"/>
              <a:t>The Roustabout held only one side of the handrail</a:t>
            </a:r>
          </a:p>
          <a:p>
            <a:pPr marL="171450" indent="-171450">
              <a:buFont typeface="Arial" panose="020B0604020202020204" pitchFamily="34" charset="0"/>
              <a:buChar char="•"/>
            </a:pPr>
            <a:r>
              <a:rPr lang="en-GB" sz="1300" dirty="0"/>
              <a:t>Handrails are oily, his gloves were full of oil</a:t>
            </a:r>
          </a:p>
          <a:p>
            <a:pPr marL="171450" indent="-171450">
              <a:buFont typeface="Arial" panose="020B0604020202020204" pitchFamily="34" charset="0"/>
              <a:buChar char="•"/>
            </a:pPr>
            <a:r>
              <a:rPr lang="en-US" sz="1300" dirty="0"/>
              <a:t>Stairs not fully levelled (13</a:t>
            </a:r>
            <a:r>
              <a:rPr lang="en-US" sz="1300" dirty="0">
                <a:ea typeface="Yu Gothic UI" panose="020B0500000000000000" pitchFamily="34" charset="-128"/>
              </a:rPr>
              <a:t>º </a:t>
            </a:r>
            <a:r>
              <a:rPr lang="en-US" sz="1300" dirty="0"/>
              <a:t>degrees incline towards rig floor) </a:t>
            </a:r>
          </a:p>
          <a:p>
            <a:pPr marL="171450" indent="-171450">
              <a:buFont typeface="Arial" panose="020B0604020202020204" pitchFamily="34" charset="0"/>
              <a:buChar char="•"/>
            </a:pPr>
            <a:r>
              <a:rPr lang="en-US" sz="1300" dirty="0"/>
              <a:t>Roustabout has 10 months Roustabout experience, Valid FTW</a:t>
            </a: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171450" lvl="0" indent="-171450">
              <a:buFont typeface="Arial" panose="020B0604020202020204" pitchFamily="34" charset="0"/>
              <a:buChar char="•"/>
            </a:pPr>
            <a:r>
              <a:rPr lang="en-GB" sz="1300" dirty="0"/>
              <a:t>Ensure to hold both sides of the Handrail </a:t>
            </a:r>
          </a:p>
          <a:p>
            <a:pPr marL="171450" lvl="0" indent="-171450">
              <a:buFont typeface="Arial" panose="020B0604020202020204" pitchFamily="34" charset="0"/>
              <a:buChar char="•"/>
            </a:pPr>
            <a:r>
              <a:rPr lang="en-GB" sz="1300" dirty="0"/>
              <a:t>Ensure to walk slow in stairs</a:t>
            </a:r>
            <a:endParaRPr lang="en-US" sz="1300" dirty="0"/>
          </a:p>
          <a:p>
            <a:pPr marL="171450" lvl="0" indent="-171450">
              <a:buFont typeface="Arial" panose="020B0604020202020204" pitchFamily="34" charset="0"/>
              <a:buChar char="•"/>
            </a:pPr>
            <a:r>
              <a:rPr lang="en-GB" sz="1300" dirty="0"/>
              <a:t>Ensure good footwear (check sole of Safety Shoes)</a:t>
            </a:r>
            <a:endParaRPr lang="en-US" sz="1300" dirty="0"/>
          </a:p>
          <a:p>
            <a:pPr marL="171450" lvl="0" indent="-171450">
              <a:buFont typeface="Arial" panose="020B0604020202020204" pitchFamily="34" charset="0"/>
              <a:buChar char="•"/>
            </a:pPr>
            <a:r>
              <a:rPr lang="en-GB" sz="1300" dirty="0"/>
              <a:t>Always check stairs are levelled</a:t>
            </a:r>
            <a:endParaRPr lang="en-US" sz="1300" dirty="0"/>
          </a:p>
          <a:p>
            <a:pPr marL="171450" lvl="0" indent="-171450">
              <a:buFont typeface="Arial" panose="020B0604020202020204" pitchFamily="34" charset="0"/>
              <a:buChar char="•"/>
            </a:pPr>
            <a:r>
              <a:rPr lang="en-US" sz="1300" dirty="0"/>
              <a:t>Ensure handrails not slippery (see small pic: solution grip band)</a:t>
            </a: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29227" y="3256622"/>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15/03/2022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a:t>
            </a:r>
            <a:r>
              <a:rPr lang="en-US" sz="1200" b="1" dirty="0">
                <a:solidFill>
                  <a:srgbClr val="4472C4"/>
                </a:solidFill>
                <a:latin typeface="Tahoma" pitchFamily="34" charset="0"/>
              </a:rPr>
              <a:t>06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i="0" u="none" strike="noStrike" dirty="0">
                <a:solidFill>
                  <a:srgbClr val="0070C0"/>
                </a:solidFill>
                <a:effectLst/>
                <a:latin typeface="Tahoma" panose="020B0604030504040204" pitchFamily="34" charset="0"/>
                <a:ea typeface="Tahoma" panose="020B0604030504040204" pitchFamily="34" charset="0"/>
                <a:cs typeface="Tahoma" panose="020B0604030504040204" pitchFamily="34" charset="0"/>
              </a:rPr>
              <a:t>Slip &amp; Fall	</a:t>
            </a:r>
            <a:r>
              <a:rPr lang="en-US" sz="1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C3P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1" y="984640"/>
            <a:ext cx="7808581"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lang="en-US" b="1" dirty="0">
                <a:solidFill>
                  <a:srgbClr val="FF0000"/>
                </a:solidFill>
                <a:latin typeface="Calibri" panose="020F0502020204030204"/>
              </a:rPr>
              <a:t>All crew – Drilling &amp; CWI</a:t>
            </a: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1343899" y="6272691"/>
            <a:ext cx="6677884" cy="369332"/>
          </a:xfrm>
          <a:prstGeom prst="rect">
            <a:avLst/>
          </a:prstGeom>
          <a:solidFill>
            <a:schemeClr val="accent1"/>
          </a:solidFill>
        </p:spPr>
        <p:txBody>
          <a:bodyPr wrap="square" rtlCol="0">
            <a:spAutoFit/>
          </a:bodyPr>
          <a:lstStyle>
            <a:defPPr>
              <a:defRPr lang="en-US"/>
            </a:defPPr>
            <a:lvl1pPr algn="ctr" defTabSz="2453427" fontAlgn="base">
              <a:spcBef>
                <a:spcPct val="0"/>
              </a:spcBef>
              <a:spcAft>
                <a:spcPct val="0"/>
              </a:spcAft>
              <a:defRPr b="1">
                <a:solidFill>
                  <a:srgbClr val="FFFF00"/>
                </a:solidFill>
                <a:latin typeface="Tahoma" pitchFamily="34" charset="0"/>
                <a:ea typeface="MS PGothic" pitchFamily="34" charset="-128"/>
              </a:defRPr>
            </a:lvl1pPr>
          </a:lstStyle>
          <a:p>
            <a:r>
              <a:rPr lang="en-US" dirty="0"/>
              <a:t>Always maintain three point contact while using stairs </a:t>
            </a:r>
          </a:p>
        </p:txBody>
      </p:sp>
      <p:pic>
        <p:nvPicPr>
          <p:cNvPr id="18" name="Picture 17">
            <a:extLst>
              <a:ext uri="{FF2B5EF4-FFF2-40B4-BE49-F238E27FC236}">
                <a16:creationId xmlns:a16="http://schemas.microsoft.com/office/drawing/2014/main" id="{274DDBF0-6EB8-4D07-8EAF-583F4E65DA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7751" y="4732576"/>
            <a:ext cx="1133907" cy="1515824"/>
          </a:xfrm>
          <a:prstGeom prst="rect">
            <a:avLst/>
          </a:prstGeom>
        </p:spPr>
      </p:pic>
      <p:sp>
        <p:nvSpPr>
          <p:cNvPr id="3" name="Callout: Line 2">
            <a:extLst>
              <a:ext uri="{FF2B5EF4-FFF2-40B4-BE49-F238E27FC236}">
                <a16:creationId xmlns:a16="http://schemas.microsoft.com/office/drawing/2014/main" id="{7A6B43F7-3C99-44B1-B8C1-1ED9FABE6C66}"/>
              </a:ext>
            </a:extLst>
          </p:cNvPr>
          <p:cNvSpPr/>
          <p:nvPr/>
        </p:nvSpPr>
        <p:spPr>
          <a:xfrm rot="10800000">
            <a:off x="8224942" y="4716827"/>
            <a:ext cx="1156716" cy="1465179"/>
          </a:xfrm>
          <a:prstGeom prst="borderCallout1">
            <a:avLst>
              <a:gd name="adj1" fmla="val 18750"/>
              <a:gd name="adj2" fmla="val -8333"/>
              <a:gd name="adj3" fmla="val 31676"/>
              <a:gd name="adj4" fmla="val -29110"/>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000"/>
          </a:solidFill>
        </p:spPr>
        <p:txBody>
          <a:bodyPr>
            <a:normAutofit fontScale="90000"/>
          </a:bodyPr>
          <a:lstStyle/>
          <a:p>
            <a:pPr algn="ctr"/>
            <a:br>
              <a:rPr lang="en-GB" sz="2200" b="1" dirty="0">
                <a:ea typeface="MS PGothic" pitchFamily="34" charset="-128"/>
              </a:rPr>
            </a:br>
            <a:br>
              <a:rPr lang="en-GB" sz="2200" b="1" dirty="0">
                <a:ea typeface="MS PGothic" pitchFamily="34" charset="-128"/>
              </a:rPr>
            </a:br>
            <a:br>
              <a:rPr lang="en-GB" sz="2200" b="1" dirty="0">
                <a:ea typeface="MS PGothic" pitchFamily="34" charset="-128"/>
              </a:rPr>
            </a:br>
            <a:r>
              <a:rPr lang="en-GB" sz="2700" b="1" dirty="0">
                <a:ea typeface="MS PGothic" pitchFamily="34" charset="-128"/>
              </a:rPr>
              <a:t>Management self audit </a:t>
            </a:r>
            <a:br>
              <a:rPr lang="en-GB" sz="2700" b="1" dirty="0">
                <a:ea typeface="MS PGothic" pitchFamily="34" charset="-128"/>
              </a:rPr>
            </a:br>
            <a:br>
              <a:rPr lang="en-GB" sz="2200" b="1" dirty="0">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201275"/>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2148072"/>
            <a:ext cx="10928195" cy="3247043"/>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that regular inspections and checks are performed to verify if steps of stairs are levelled?</a:t>
            </a:r>
          </a:p>
          <a:p>
            <a:pPr marL="342900" indent="-342900">
              <a:buFont typeface="+mj-lt"/>
              <a:buAutoNum type="arabicPeriod"/>
              <a:defRPr/>
            </a:pPr>
            <a:r>
              <a:rPr lang="en-US" sz="1600" dirty="0">
                <a:latin typeface="Calibri" panose="020F0502020204030204" pitchFamily="34" charset="0"/>
                <a:sym typeface="Wingdings" pitchFamily="2" charset="2"/>
              </a:rPr>
              <a:t>Do you ensure that three-point contact rule and manual handling are part of your HSE Onboarding?</a:t>
            </a:r>
          </a:p>
          <a:p>
            <a:pPr marL="342900" indent="-342900">
              <a:buFont typeface="+mj-lt"/>
              <a:buAutoNum type="arabicPeriod"/>
              <a:defRPr/>
            </a:pPr>
            <a:r>
              <a:rPr lang="en-US" sz="1600" dirty="0">
                <a:latin typeface="Calibri" panose="020F0502020204030204" pitchFamily="34" charset="0"/>
                <a:sym typeface="Wingdings" pitchFamily="2" charset="2"/>
              </a:rPr>
              <a:t>Do you ensure that there is adequate enforcement of three-point contact rule with consequence management?</a:t>
            </a:r>
          </a:p>
          <a:p>
            <a:pPr marL="342900" indent="-342900">
              <a:buFont typeface="+mj-lt"/>
              <a:buAutoNum type="arabicPeriod"/>
              <a:defRPr/>
            </a:pPr>
            <a:r>
              <a:rPr lang="en-US" sz="1600" dirty="0">
                <a:latin typeface="Calibri" panose="020F0502020204030204" pitchFamily="34" charset="0"/>
                <a:sym typeface="Wingdings" pitchFamily="2" charset="2"/>
              </a:rPr>
              <a:t>Do you have a flexible Front Line Supervisor program to include LFI?</a:t>
            </a:r>
          </a:p>
          <a:p>
            <a:pPr marL="342900" indent="-342900">
              <a:buFont typeface="+mj-lt"/>
              <a:buAutoNum type="arabicPeriod"/>
              <a:defRPr/>
            </a:pPr>
            <a:r>
              <a:rPr lang="en-US" sz="1600" dirty="0">
                <a:latin typeface="Calibri" panose="020F0502020204030204" pitchFamily="34" charset="0"/>
                <a:sym typeface="Wingdings" pitchFamily="2" charset="2"/>
              </a:rPr>
              <a:t>Do you ensure that your rig up process includes the verification of the stairs alignment? </a:t>
            </a:r>
          </a:p>
          <a:p>
            <a:pPr marL="342900" indent="-342900">
              <a:buFont typeface="+mj-lt"/>
              <a:buAutoNum type="arabicPeriod"/>
              <a:defRPr/>
            </a:pPr>
            <a:r>
              <a:rPr lang="en-US" sz="1600" dirty="0">
                <a:latin typeface="Calibri" panose="020F0502020204030204" pitchFamily="34" charset="0"/>
                <a:sym typeface="Wingdings" pitchFamily="2" charset="2"/>
              </a:rPr>
              <a:t>Do you ensure your inspection consider the condition of  handrail?</a:t>
            </a: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9" name="Rectangle 8">
            <a:extLst>
              <a:ext uri="{FF2B5EF4-FFF2-40B4-BE49-F238E27FC236}">
                <a16:creationId xmlns:a16="http://schemas.microsoft.com/office/drawing/2014/main" id="{52883C43-8693-42B1-975E-72FAAC5CFFDC}"/>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15/03/2022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a:t>
            </a:r>
            <a:r>
              <a:rPr lang="en-US" sz="1200" b="1" dirty="0">
                <a:solidFill>
                  <a:srgbClr val="4472C4"/>
                </a:solidFill>
                <a:latin typeface="Tahoma" pitchFamily="34" charset="0"/>
              </a:rPr>
              <a:t>06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i="0" u="none" strike="noStrike" dirty="0">
                <a:solidFill>
                  <a:srgbClr val="0070C0"/>
                </a:solidFill>
                <a:effectLst/>
                <a:latin typeface="Tahoma" panose="020B0604030504040204" pitchFamily="34" charset="0"/>
                <a:ea typeface="Tahoma" panose="020B0604030504040204" pitchFamily="34" charset="0"/>
                <a:cs typeface="Tahoma" panose="020B0604030504040204" pitchFamily="34" charset="0"/>
              </a:rPr>
              <a:t>Slip &amp; Fall	</a:t>
            </a:r>
            <a:r>
              <a:rPr lang="en-US" sz="1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C3P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92745</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schemas.microsoft.com/office/2006/metadata/properties"/>
    <ds:schemaRef ds:uri="http://purl.org/dc/elements/1.1/"/>
    <ds:schemaRef ds:uri="9d51eac6-a7d5-47f5-a119-63d146adb134"/>
    <ds:schemaRef ds:uri="http://schemas.openxmlformats.org/package/2006/metadata/core-properties"/>
    <ds:schemaRef ds:uri="http://schemas.microsoft.com/office/2006/documentManagement/types"/>
    <ds:schemaRef ds:uri="http://purl.org/dc/terms/"/>
    <ds:schemaRef ds:uri="http://schemas.microsoft.com/sharepoint/v3"/>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39A2931-DEB5-48D9-8E31-9BD79FE42D17}"/>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5160</TotalTime>
  <Words>665</Words>
  <Application>Microsoft Office PowerPoint</Application>
  <PresentationFormat>Widescreen</PresentationFormat>
  <Paragraphs>60</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LTI#06 Final Post UWD</dc:title>
  <dc:creator>nazar@umsoman.com</dc:creator>
  <cp:lastModifiedBy>Balushi, Sumaiya MSE36</cp:lastModifiedBy>
  <cp:revision>267</cp:revision>
  <cp:lastPrinted>2022-03-22T11:16:21Z</cp:lastPrinted>
  <dcterms:created xsi:type="dcterms:W3CDTF">2018-09-24T07:27:56Z</dcterms:created>
  <dcterms:modified xsi:type="dcterms:W3CDTF">2022-10-26T07:19:56Z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