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4.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6670675" cy="98758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014" autoAdjust="0"/>
  </p:normalViewPr>
  <p:slideViewPr>
    <p:cSldViewPr>
      <p:cViewPr varScale="1">
        <p:scale>
          <a:sx n="82" d="100"/>
          <a:sy n="82" d="100"/>
        </p:scale>
        <p:origin x="123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11"/>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bib Sultan Al Jabri" userId="dd3f3171-cb0c-4e36-babc-0fb61712f28f" providerId="ADAL" clId="{0910E84A-BA84-4178-8010-9953FC261839}"/>
    <pc:docChg chg="modSld">
      <pc:chgData name="Shabib Sultan Al Jabri" userId="dd3f3171-cb0c-4e36-babc-0fb61712f28f" providerId="ADAL" clId="{0910E84A-BA84-4178-8010-9953FC261839}" dt="2021-04-11T10:34:11.846" v="26" actId="20577"/>
      <pc:docMkLst>
        <pc:docMk/>
      </pc:docMkLst>
      <pc:sldChg chg="modSp mod">
        <pc:chgData name="Shabib Sultan Al Jabri" userId="dd3f3171-cb0c-4e36-babc-0fb61712f28f" providerId="ADAL" clId="{0910E84A-BA84-4178-8010-9953FC261839}" dt="2021-04-11T10:33:43.382" v="15" actId="14734"/>
        <pc:sldMkLst>
          <pc:docMk/>
          <pc:sldMk cId="0" sldId="289"/>
        </pc:sldMkLst>
        <pc:graphicFrameChg chg="mod modGraphic">
          <ac:chgData name="Shabib Sultan Al Jabri" userId="dd3f3171-cb0c-4e36-babc-0fb61712f28f" providerId="ADAL" clId="{0910E84A-BA84-4178-8010-9953FC261839}" dt="2021-04-11T10:33:43.382" v="15" actId="14734"/>
          <ac:graphicFrameMkLst>
            <pc:docMk/>
            <pc:sldMk cId="0" sldId="289"/>
            <ac:graphicFrameMk id="5" creationId="{00000000-0000-0000-0000-000000000000}"/>
          </ac:graphicFrameMkLst>
        </pc:graphicFrameChg>
      </pc:sldChg>
      <pc:sldChg chg="modSp mod">
        <pc:chgData name="Shabib Sultan Al Jabri" userId="dd3f3171-cb0c-4e36-babc-0fb61712f28f" providerId="ADAL" clId="{0910E84A-BA84-4178-8010-9953FC261839}" dt="2021-04-11T10:34:11.846" v="26" actId="20577"/>
        <pc:sldMkLst>
          <pc:docMk/>
          <pc:sldMk cId="1561561355" sldId="310"/>
        </pc:sldMkLst>
        <pc:graphicFrameChg chg="modGraphic">
          <ac:chgData name="Shabib Sultan Al Jabri" userId="dd3f3171-cb0c-4e36-babc-0fb61712f28f" providerId="ADAL" clId="{0910E84A-BA84-4178-8010-9953FC261839}" dt="2021-04-11T10:34:11.846" v="26" actId="20577"/>
          <ac:graphicFrameMkLst>
            <pc:docMk/>
            <pc:sldMk cId="1561561355" sldId="310"/>
            <ac:graphicFrameMk id="5" creationId="{00000000-0000-0000-0000-000000000000}"/>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30590029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868363" y="741363"/>
            <a:ext cx="4933950" cy="37020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691063"/>
            <a:ext cx="4892675" cy="4443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extLst>
      <p:ext uri="{BB962C8B-B14F-4D97-AF65-F5344CB8AC3E}">
        <p14:creationId xmlns:p14="http://schemas.microsoft.com/office/powerpoint/2010/main" val="3952027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3276771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3880462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rotWithShape="1">
          <a:blip r:embed="rId3"/>
          <a:srcRect l="60652" t="44444" r="11778" b="18889"/>
          <a:stretch/>
        </p:blipFill>
        <p:spPr>
          <a:xfrm>
            <a:off x="6050424" y="3849687"/>
            <a:ext cx="2941464" cy="2181496"/>
          </a:xfrm>
          <a:prstGeom prst="rect">
            <a:avLst/>
          </a:prstGeom>
        </p:spPr>
      </p:pic>
      <p:pic>
        <p:nvPicPr>
          <p:cNvPr id="19" name="056d8b70-a915-4b35-a3a7-9e04d352e8bb" descr="Imag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04509" y="1461705"/>
            <a:ext cx="29414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dirty="0">
              <a:solidFill>
                <a:srgbClr val="FF0000"/>
              </a:solidFill>
              <a:sym typeface="Webdings" pitchFamily="18" charset="2"/>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26633" name="Group 131"/>
          <p:cNvGrpSpPr>
            <a:grpSpLocks/>
          </p:cNvGrpSpPr>
          <p:nvPr/>
        </p:nvGrpSpPr>
        <p:grpSpPr bwMode="auto">
          <a:xfrm>
            <a:off x="8609422" y="3208883"/>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6634" name="Freeform 132"/>
          <p:cNvSpPr>
            <a:spLocks/>
          </p:cNvSpPr>
          <p:nvPr/>
        </p:nvSpPr>
        <p:spPr bwMode="auto">
          <a:xfrm>
            <a:off x="8602382" y="5603424"/>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20" name="Text Box 2"/>
          <p:cNvSpPr txBox="1">
            <a:spLocks noChangeArrowheads="1"/>
          </p:cNvSpPr>
          <p:nvPr/>
        </p:nvSpPr>
        <p:spPr bwMode="auto">
          <a:xfrm>
            <a:off x="-1" y="797652"/>
            <a:ext cx="5936815" cy="5105693"/>
          </a:xfrm>
          <a:prstGeom prst="rect">
            <a:avLst/>
          </a:prstGeom>
          <a:noFill/>
          <a:ln w="19050">
            <a:noFill/>
            <a:miter lim="800000"/>
            <a:headEnd/>
            <a:tailEnd/>
          </a:ln>
        </p:spPr>
        <p:txBody>
          <a:bodyPr wrap="square">
            <a:spAutoFit/>
          </a:bodyPr>
          <a:lstStyle/>
          <a:p>
            <a:pPr marL="114300" indent="-114300">
              <a:defRPr/>
            </a:pPr>
            <a:r>
              <a:rPr lang="en-GB" sz="1600" b="1" dirty="0">
                <a:solidFill>
                  <a:srgbClr val="333399"/>
                </a:solidFill>
                <a:latin typeface="Tahoma" pitchFamily="34" charset="0"/>
              </a:rPr>
              <a:t>Date:</a:t>
            </a:r>
            <a:r>
              <a:rPr lang="en-US" sz="1600" b="1" dirty="0">
                <a:solidFill>
                  <a:srgbClr val="333399"/>
                </a:solidFill>
                <a:latin typeface="Tahoma" pitchFamily="34" charset="0"/>
              </a:rPr>
              <a:t> 13.02.2021                        Incident title: LTI#06</a:t>
            </a:r>
          </a:p>
          <a:p>
            <a:pPr marL="114300" indent="-114300">
              <a:defRPr/>
            </a:pPr>
            <a:endParaRPr lang="en-US" sz="1600" b="1" dirty="0">
              <a:solidFill>
                <a:srgbClr val="333399"/>
              </a:solidFill>
              <a:latin typeface="Tahoma" pitchFamily="34" charset="0"/>
            </a:endParaRPr>
          </a:p>
          <a:p>
            <a:pPr marL="114300" indent="-114300" algn="just">
              <a:defRPr/>
            </a:pPr>
            <a:r>
              <a:rPr lang="en-US" sz="1600" b="1" dirty="0">
                <a:solidFill>
                  <a:srgbClr val="FF0000"/>
                </a:solidFill>
                <a:latin typeface="Tahoma" pitchFamily="34" charset="0"/>
              </a:rPr>
              <a:t>What happened?</a:t>
            </a:r>
          </a:p>
          <a:p>
            <a:pPr marL="114300" indent="-114300" algn="just">
              <a:defRPr/>
            </a:pPr>
            <a:endParaRPr lang="en-US" sz="1600" b="1" dirty="0">
              <a:solidFill>
                <a:srgbClr val="FF0000"/>
              </a:solidFill>
              <a:latin typeface="Tahoma" pitchFamily="34" charset="0"/>
            </a:endParaRPr>
          </a:p>
          <a:p>
            <a:pPr algn="just"/>
            <a:r>
              <a:rPr lang="en-US" sz="1300" dirty="0">
                <a:solidFill>
                  <a:srgbClr val="000000"/>
                </a:solidFill>
                <a:latin typeface="Arial" pitchFamily="34" charset="0"/>
              </a:rPr>
              <a:t>At approximately 14:55 </a:t>
            </a:r>
            <a:r>
              <a:rPr lang="en-US" sz="1300" dirty="0" err="1">
                <a:solidFill>
                  <a:srgbClr val="000000"/>
                </a:solidFill>
                <a:latin typeface="Arial" pitchFamily="34" charset="0"/>
              </a:rPr>
              <a:t>hrs</a:t>
            </a:r>
            <a:r>
              <a:rPr lang="en-US" sz="1300" dirty="0">
                <a:solidFill>
                  <a:srgbClr val="000000"/>
                </a:solidFill>
                <a:latin typeface="Arial" pitchFamily="34" charset="0"/>
              </a:rPr>
              <a:t> On 13th February 2021, the operation was backing off the continuous rod from the bottom stuck overshot (stuck with the body of the tubing). After TBT crew Installed two pipe wrenches on the continuous rod and started turning anticlockwise to release the connection of the overshot. Two employees were on each pipe wrench. Suddenly the lower pipe wrench slipped off, the torsional force causing the upper pipe wrench to rotate hitting derrick man in his right hand causing him falling and continued rotating and hit Driller in his back</a:t>
            </a:r>
            <a:r>
              <a:rPr lang="en-US" sz="1200" dirty="0">
                <a:solidFill>
                  <a:srgbClr val="000000"/>
                </a:solidFill>
                <a:latin typeface="Arial" pitchFamily="34" charset="0"/>
              </a:rPr>
              <a:t>.</a:t>
            </a:r>
          </a:p>
          <a:p>
            <a:pPr marL="114300" indent="-114300" algn="just">
              <a:defRPr/>
            </a:pPr>
            <a:endParaRPr lang="en-US" sz="1600" b="1" dirty="0">
              <a:solidFill>
                <a:srgbClr val="333399"/>
              </a:solidFill>
              <a:latin typeface="Tahoma" pitchFamily="34" charset="0"/>
            </a:endParaRPr>
          </a:p>
          <a:p>
            <a:pPr marL="114300" indent="-114300" algn="just">
              <a:defRPr/>
            </a:pPr>
            <a:endParaRPr lang="en-US" sz="1600" b="1" dirty="0">
              <a:solidFill>
                <a:srgbClr val="333399"/>
              </a:solidFill>
              <a:latin typeface="Tahoma" pitchFamily="34"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1600" b="1" dirty="0">
              <a:solidFill>
                <a:srgbClr val="333399"/>
              </a:solidFill>
              <a:latin typeface="Tahoma" pitchFamily="34" charset="0"/>
            </a:endParaRPr>
          </a:p>
          <a:p>
            <a:pPr marL="285750" indent="-285750" eaLnBrk="1" hangingPunct="1">
              <a:lnSpc>
                <a:spcPct val="150000"/>
              </a:lnSpc>
              <a:buFont typeface="Arial" pitchFamily="34" charset="0"/>
              <a:buChar char="•"/>
              <a:defRPr/>
            </a:pPr>
            <a:r>
              <a:rPr lang="en-US" sz="1300" dirty="0">
                <a:latin typeface="Arial" charset="0"/>
                <a:cs typeface="Tahoma" pitchFamily="34" charset="0"/>
              </a:rPr>
              <a:t>Always ensure SOP &amp; JSA are precisely followed.</a:t>
            </a:r>
          </a:p>
          <a:p>
            <a:pPr marL="285750" indent="-285750" eaLnBrk="1" hangingPunct="1">
              <a:lnSpc>
                <a:spcPct val="150000"/>
              </a:lnSpc>
              <a:buFont typeface="Arial" pitchFamily="34" charset="0"/>
              <a:buChar char="•"/>
              <a:defRPr/>
            </a:pPr>
            <a:r>
              <a:rPr lang="en-US" sz="1300" dirty="0">
                <a:latin typeface="Arial" charset="0"/>
                <a:cs typeface="Tahoma" pitchFamily="34" charset="0"/>
              </a:rPr>
              <a:t>Always ensure TBT covers the steps and tools mentioned in  the SOP &amp; JSA.</a:t>
            </a:r>
          </a:p>
          <a:p>
            <a:pPr marL="285750" indent="-285750" eaLnBrk="1" hangingPunct="1">
              <a:lnSpc>
                <a:spcPct val="150000"/>
              </a:lnSpc>
              <a:buFont typeface="Arial" pitchFamily="34" charset="0"/>
              <a:buChar char="•"/>
              <a:defRPr/>
            </a:pPr>
            <a:r>
              <a:rPr lang="en-US" sz="1300" dirty="0">
                <a:latin typeface="Arial" charset="0"/>
                <a:cs typeface="Tahoma" pitchFamily="34" charset="0"/>
              </a:rPr>
              <a:t>Always ensure to use the correct tool </a:t>
            </a:r>
            <a:r>
              <a:rPr lang="en-GB" sz="1300" dirty="0">
                <a:latin typeface="Arial" charset="0"/>
                <a:cs typeface="Tahoma" pitchFamily="34" charset="0"/>
              </a:rPr>
              <a:t>prior starting the job</a:t>
            </a:r>
            <a:r>
              <a:rPr lang="en-US" sz="1300" dirty="0">
                <a:latin typeface="Arial" charset="0"/>
                <a:cs typeface="Tahoma" pitchFamily="34" charset="0"/>
              </a:rPr>
              <a:t>.</a:t>
            </a:r>
          </a:p>
          <a:p>
            <a:pPr marL="285750" indent="-285750" eaLnBrk="1" hangingPunct="1">
              <a:lnSpc>
                <a:spcPct val="150000"/>
              </a:lnSpc>
              <a:buFont typeface="Arial" pitchFamily="34" charset="0"/>
              <a:buChar char="•"/>
              <a:defRPr/>
            </a:pPr>
            <a:endParaRPr lang="en-US" sz="1200" dirty="0">
              <a:solidFill>
                <a:schemeClr val="accent2"/>
              </a:solidFill>
              <a:latin typeface="Arial" charset="0"/>
              <a:cs typeface="Tahoma" pitchFamily="34" charset="0"/>
            </a:endParaRPr>
          </a:p>
        </p:txBody>
      </p:sp>
      <p:sp>
        <p:nvSpPr>
          <p:cNvPr id="21" name="TextBox 16"/>
          <p:cNvSpPr txBox="1">
            <a:spLocks noChangeArrowheads="1"/>
          </p:cNvSpPr>
          <p:nvPr/>
        </p:nvSpPr>
        <p:spPr bwMode="auto">
          <a:xfrm>
            <a:off x="262752" y="5780046"/>
            <a:ext cx="5411308" cy="375552"/>
          </a:xfrm>
          <a:prstGeom prst="rect">
            <a:avLst/>
          </a:prstGeom>
          <a:solidFill>
            <a:schemeClr val="accent2"/>
          </a:solidFill>
          <a:ln w="9525">
            <a:noFill/>
            <a:miter lim="800000"/>
            <a:headEnd/>
            <a:tailEnd/>
          </a:ln>
        </p:spPr>
        <p:txBody>
          <a:bodyPr wrap="square">
            <a:spAutoFit/>
          </a:bodyPr>
          <a:lstStyle/>
          <a:p>
            <a:pPr algn="ctr">
              <a:lnSpc>
                <a:spcPct val="150000"/>
              </a:lnSpc>
              <a:defRPr/>
            </a:pPr>
            <a:r>
              <a:rPr lang="en-US" sz="1400" b="1" dirty="0">
                <a:solidFill>
                  <a:srgbClr val="FFFF00"/>
                </a:solidFill>
                <a:latin typeface="Arial" charset="0"/>
                <a:cs typeface="Tahoma" pitchFamily="34" charset="0"/>
              </a:rPr>
              <a:t>Always use Ratigan wheel to rotate the continuous rod</a:t>
            </a:r>
            <a:endParaRPr lang="en-US" sz="1400" dirty="0">
              <a:solidFill>
                <a:srgbClr val="FF0000"/>
              </a:solidFill>
              <a:latin typeface="Arial" charset="0"/>
              <a:cs typeface="Tahom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11" name="Text Box 2"/>
          <p:cNvSpPr txBox="1">
            <a:spLocks noChangeArrowheads="1"/>
          </p:cNvSpPr>
          <p:nvPr/>
        </p:nvSpPr>
        <p:spPr bwMode="auto">
          <a:xfrm>
            <a:off x="323850" y="1125538"/>
            <a:ext cx="8351838" cy="3139321"/>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latin typeface="Tahoma" pitchFamily="34" charset="0"/>
              </a:rPr>
              <a:t>Confirm the following:</a:t>
            </a:r>
            <a:endParaRPr lang="en-US" sz="1600" dirty="0">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the correct tool for the task is in use?</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the crew is adhering to the SOP?</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the proper tools is adequately covered in the SOP?</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the risks are identified prior starting the job?</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all tools required are available at site and in a good condition? </a:t>
            </a:r>
          </a:p>
          <a:p>
            <a:pPr eaLnBrk="1" hangingPunct="1">
              <a:defRPr/>
            </a:pPr>
            <a:endParaRPr lang="en-US" sz="1400"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p:txBody>
      </p:sp>
      <p:sp>
        <p:nvSpPr>
          <p:cNvPr id="12" name="Rectangle 8"/>
          <p:cNvSpPr>
            <a:spLocks noChangeArrowheads="1"/>
          </p:cNvSpPr>
          <p:nvPr/>
        </p:nvSpPr>
        <p:spPr bwMode="auto">
          <a:xfrm>
            <a:off x="180404" y="849313"/>
            <a:ext cx="5915596" cy="307777"/>
          </a:xfrm>
          <a:prstGeom prst="rect">
            <a:avLst/>
          </a:prstGeom>
          <a:noFill/>
          <a:ln w="9525">
            <a:noFill/>
            <a:miter lim="800000"/>
            <a:headEnd/>
            <a:tailEnd/>
          </a:ln>
        </p:spPr>
        <p:txBody>
          <a:bodyPr wrap="square">
            <a:spAutoFit/>
          </a:bodyPr>
          <a:lstStyle/>
          <a:p>
            <a:pPr marL="114300" indent="-114300">
              <a:defRPr/>
            </a:pPr>
            <a:r>
              <a:rPr lang="en-GB" sz="1400" b="1" dirty="0">
                <a:solidFill>
                  <a:srgbClr val="333399"/>
                </a:solidFill>
                <a:latin typeface="Tahoma" pitchFamily="34" charset="0"/>
              </a:rPr>
              <a:t>Date:</a:t>
            </a:r>
            <a:r>
              <a:rPr lang="en-US" sz="1400" b="1" dirty="0">
                <a:solidFill>
                  <a:srgbClr val="333399"/>
                </a:solidFill>
                <a:latin typeface="Tahoma" pitchFamily="34" charset="0"/>
              </a:rPr>
              <a:t> 13.06.2021                             Incident title: LTI#06</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Language xmlns="4880e4f8-4b7d-4bdd-91e3-e10d47036eca">English</Language>
    <DocId xmlns="4880e4f8-4b7d-4bdd-91e3-e10d47036eca">92643</DocId>
    <ImageCreateDate xmlns="4880E4F8-4B7D-4BDD-91E3-E10D47036ECA"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7CDCFD-C2C6-4ECC-85D9-E8AEE3BFF834}">
  <ds:schemaRefs>
    <ds:schemaRef ds:uri="http://purl.org/dc/elements/1.1/"/>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www.w3.org/XML/1998/namespace"/>
    <ds:schemaRef ds:uri="http://purl.org/dc/terms/"/>
  </ds:schemaRefs>
</ds:datastoreItem>
</file>

<file path=customXml/itemProps2.xml><?xml version="1.0" encoding="utf-8"?>
<ds:datastoreItem xmlns:ds="http://schemas.openxmlformats.org/officeDocument/2006/customXml" ds:itemID="{9F3367C1-A787-4330-807A-732258A5F29C}"/>
</file>

<file path=customXml/itemProps3.xml><?xml version="1.0" encoding="utf-8"?>
<ds:datastoreItem xmlns:ds="http://schemas.openxmlformats.org/officeDocument/2006/customXml" ds:itemID="{ACF46C6F-070D-40A4-B21F-D63FE5060A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12404</TotalTime>
  <Words>505</Words>
  <Application>Microsoft Office PowerPoint</Application>
  <PresentationFormat>On-screen Show (4:3)</PresentationFormat>
  <Paragraphs>48</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Tahoma</vt:lpstr>
      <vt:lpstr>Times New Roman</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LTI#06 Final_PIM-1121247</dc:title>
  <dc:creator>MU93647</dc:creator>
  <cp:lastModifiedBy>Balushi, Sumaiya MSE36</cp:lastModifiedBy>
  <cp:revision>609</cp:revision>
  <dcterms:created xsi:type="dcterms:W3CDTF">2001-05-03T06:07:08Z</dcterms:created>
  <dcterms:modified xsi:type="dcterms:W3CDTF">2022-07-25T10:05:09Z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