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80" autoAdjust="0"/>
    <p:restoredTop sz="95552" autoAdjust="0"/>
  </p:normalViewPr>
  <p:slideViewPr>
    <p:cSldViewPr snapToGrid="0">
      <p:cViewPr varScale="1">
        <p:scale>
          <a:sx n="109" d="100"/>
          <a:sy n="109" d="100"/>
        </p:scale>
        <p:origin x="9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uru, Raju IDI63X" userId="d8c4c54e-792b-4728-ba18-36787d9218e6" providerId="ADAL" clId="{067535DB-697D-4891-B3DB-2745AC0FFF10}"/>
    <pc:docChg chg="modSld">
      <pc:chgData name="Konduru, Raju IDI63X" userId="d8c4c54e-792b-4728-ba18-36787d9218e6" providerId="ADAL" clId="{067535DB-697D-4891-B3DB-2745AC0FFF10}" dt="2024-03-27T05:08:23.856" v="1" actId="6549"/>
      <pc:docMkLst>
        <pc:docMk/>
      </pc:docMkLst>
      <pc:sldChg chg="modSp mod">
        <pc:chgData name="Konduru, Raju IDI63X" userId="d8c4c54e-792b-4728-ba18-36787d9218e6" providerId="ADAL" clId="{067535DB-697D-4891-B3DB-2745AC0FFF10}" dt="2024-03-27T05:08:23.856" v="1" actId="6549"/>
        <pc:sldMkLst>
          <pc:docMk/>
          <pc:sldMk cId="2964227638" sldId="270"/>
        </pc:sldMkLst>
        <pc:graphicFrameChg chg="modGraphic">
          <ac:chgData name="Konduru, Raju IDI63X" userId="d8c4c54e-792b-4728-ba18-36787d9218e6" providerId="ADAL" clId="{067535DB-697D-4891-B3DB-2745AC0FFF10}" dt="2024-03-27T05:08:23.856" v="1" actId="6549"/>
          <ac:graphicFrameMkLst>
            <pc:docMk/>
            <pc:sldMk cId="2964227638" sldId="270"/>
            <ac:graphicFrameMk id="1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13B64-52E4-419C-B1B8-E8E557278CC4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756A-71C4-4EF9-8F7C-B1FF48E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4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Musleh image on the top right will change according to incident pattern, MSE3 will provide you with the image as per the pattern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happened: 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Initial Finding: Four to five bullet points highlighting the initial main findings from the investigation.  Remember the target audience is the front-line staff so this should be written in simple terms in a way that everyone can understand.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Learnings: Four to five learning message in the form of questionnaires linked with initial findings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main learning point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you want to get across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E756A-71C4-4EF9-8F7C-B1FF48E661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4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0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1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107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cid:0b3c2d0c-8b02-4a64-8461-280874b1174b@pdo.co.om" TargetMode="Externa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916638" y="77218"/>
            <a:ext cx="8876375" cy="5355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Learning From Incident - 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03599" y="2165086"/>
            <a:ext cx="1917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happened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09591" y="2708945"/>
            <a:ext cx="84603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While the Technician was climbing the ladder to fit a piece of trunking to the Air conditioning system (post repair), he lost his balance and fell landing on his left-hand resulting in a fracture to his left wrist.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697399"/>
              </p:ext>
            </p:extLst>
          </p:nvPr>
        </p:nvGraphicFramePr>
        <p:xfrm>
          <a:off x="1916638" y="664361"/>
          <a:ext cx="8876375" cy="987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69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1411183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957837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1070264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1257300">
                  <a:extLst>
                    <a:ext uri="{9D8B030D-6E8A-4147-A177-3AD203B41FA5}">
                      <a16:colId xmlns:a16="http://schemas.microsoft.com/office/drawing/2014/main" val="1090560065"/>
                    </a:ext>
                  </a:extLst>
                </a:gridCol>
                <a:gridCol w="3010222">
                  <a:extLst>
                    <a:ext uri="{9D8B030D-6E8A-4147-A177-3AD203B41FA5}">
                      <a16:colId xmlns:a16="http://schemas.microsoft.com/office/drawing/2014/main" val="4048325790"/>
                    </a:ext>
                  </a:extLst>
                </a:gridCol>
              </a:tblGrid>
              <a:tr h="199402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PIM #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1154203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16.05.2023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Direct / Depart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5766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Incident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LTI#06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15:30 hrs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Accommodation behind room A19- Amal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7753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Pattern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377" rtl="0" eaLnBrk="1" latinLnBrk="0" hangingPunct="1"/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Hands &amp; Fingers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Contractor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noProof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Climbing a ladder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47638" y="1706637"/>
            <a:ext cx="8614373" cy="33855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47B715-5C32-4379-84C8-46A5B939CA2A}"/>
              </a:ext>
            </a:extLst>
          </p:cNvPr>
          <p:cNvSpPr txBox="1"/>
          <p:nvPr/>
        </p:nvSpPr>
        <p:spPr>
          <a:xfrm>
            <a:off x="2720083" y="6495471"/>
            <a:ext cx="5365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chemeClr val="tx1"/>
                </a:solidFill>
                <a:latin typeface="Calibri Light" panose="020F0302020204030204"/>
              </a:rPr>
              <a:t>In case of an emergency please call PDO Emergency Number (Toll Free): </a:t>
            </a:r>
            <a:r>
              <a:rPr lang="en-US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2467-5555</a:t>
            </a:r>
            <a:endParaRPr lang="en-US" sz="1400" b="1" dirty="0">
              <a:solidFill>
                <a:srgbClr val="58595B"/>
              </a:solidFill>
              <a:latin typeface="Calibri Light" panose="020F03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A5CFB7-AB08-402F-A488-07B19E9AD9F7}"/>
              </a:ext>
            </a:extLst>
          </p:cNvPr>
          <p:cNvSpPr txBox="1"/>
          <p:nvPr/>
        </p:nvSpPr>
        <p:spPr>
          <a:xfrm rot="16200000">
            <a:off x="-145372" y="763334"/>
            <a:ext cx="133307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Prevent</a:t>
            </a:r>
          </a:p>
        </p:txBody>
      </p:sp>
      <p:sp>
        <p:nvSpPr>
          <p:cNvPr id="35" name="Rectangle 17">
            <a:extLst>
              <a:ext uri="{FF2B5EF4-FFF2-40B4-BE49-F238E27FC236}">
                <a16:creationId xmlns:a16="http://schemas.microsoft.com/office/drawing/2014/main" id="{52258D6B-D1CE-4063-85C9-AFC0CFF35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76" y="4566225"/>
            <a:ext cx="1917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Learnings</a:t>
            </a:r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6EF339D8-4E46-422C-8BFC-03E46E35F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99" y="3352805"/>
            <a:ext cx="1917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 Findings</a:t>
            </a:r>
          </a:p>
        </p:txBody>
      </p:sp>
      <p:sp>
        <p:nvSpPr>
          <p:cNvPr id="38" name="Rectangle 1">
            <a:extLst>
              <a:ext uri="{FF2B5EF4-FFF2-40B4-BE49-F238E27FC236}">
                <a16:creationId xmlns:a16="http://schemas.microsoft.com/office/drawing/2014/main" id="{4D4D9B9C-D08B-49B5-A2A2-29777BE26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732" y="4904136"/>
            <a:ext cx="629722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How do you identify hazards related to using stairs at your working location?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Why is it important to pay attention where you are stepping?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How do you ensure safe descending/ascending while using the stairs?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How do you ensure to maintain housekeeping at all time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21A8C-30CC-4548-8EF8-499FFD5D7726}"/>
              </a:ext>
            </a:extLst>
          </p:cNvPr>
          <p:cNvSpPr txBox="1"/>
          <p:nvPr/>
        </p:nvSpPr>
        <p:spPr>
          <a:xfrm>
            <a:off x="1561497" y="6126139"/>
            <a:ext cx="6792794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Always use 3 points of contact when on step ladders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B097645-209D-4B2F-B121-5A6FFC203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78" y="-88150"/>
            <a:ext cx="1800761" cy="1405756"/>
          </a:xfrm>
          <a:prstGeom prst="rect">
            <a:avLst/>
          </a:prstGeo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A7553833-ACCF-D764-C5F5-D56BDFD96D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99" y="3677798"/>
            <a:ext cx="831652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Technician was carrying items up the steps and not maintaining 3 points of contact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Procedures and training were not followed</a:t>
            </a:r>
            <a:endParaRPr lang="en-US" sz="1400" dirty="0">
              <a:latin typeface="Calibri" pitchFamily="34" charset="0"/>
              <a:cs typeface="Calibri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latin typeface="Calibri" pitchFamily="34" charset="0"/>
                <a:cs typeface="Calibri" pitchFamily="34" charset="0"/>
              </a:rPr>
              <a:t>Alternative access method to work at height was not used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3024FC-B512-C335-2163-3B09DB4A8C74}"/>
              </a:ext>
            </a:extLst>
          </p:cNvPr>
          <p:cNvPicPr>
            <a:picLocks noChangeAspect="1"/>
          </p:cNvPicPr>
          <p:nvPr/>
        </p:nvPicPr>
        <p:blipFill rotWithShape="1">
          <a:blip r:embed="rId4" r:link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1655" y="2235537"/>
            <a:ext cx="2885131" cy="19193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131">
            <a:extLst>
              <a:ext uri="{FF2B5EF4-FFF2-40B4-BE49-F238E27FC236}">
                <a16:creationId xmlns:a16="http://schemas.microsoft.com/office/drawing/2014/main" id="{B0F60829-797F-D675-C27F-D8CCD445303E}"/>
              </a:ext>
            </a:extLst>
          </p:cNvPr>
          <p:cNvGrpSpPr>
            <a:grpSpLocks/>
          </p:cNvGrpSpPr>
          <p:nvPr/>
        </p:nvGrpSpPr>
        <p:grpSpPr bwMode="auto">
          <a:xfrm>
            <a:off x="11775053" y="3703547"/>
            <a:ext cx="286473" cy="463493"/>
            <a:chOff x="3504" y="544"/>
            <a:chExt cx="2287" cy="1855"/>
          </a:xfrm>
        </p:grpSpPr>
        <p:sp>
          <p:nvSpPr>
            <p:cNvPr id="11" name="Line 129">
              <a:extLst>
                <a:ext uri="{FF2B5EF4-FFF2-40B4-BE49-F238E27FC236}">
                  <a16:creationId xmlns:a16="http://schemas.microsoft.com/office/drawing/2014/main" id="{E74FC8D8-6100-F2B0-2640-AFAA72CF55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7784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43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" name="Line 130">
              <a:extLst>
                <a:ext uri="{FF2B5EF4-FFF2-40B4-BE49-F238E27FC236}">
                  <a16:creationId xmlns:a16="http://schemas.microsoft.com/office/drawing/2014/main" id="{06869896-A439-3C1A-9173-EEE1F6C7EF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7784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43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9" name="Picture 8" descr="A person on a ladder&#10;&#10;Description automatically generated with low confidence">
            <a:extLst>
              <a:ext uri="{FF2B5EF4-FFF2-40B4-BE49-F238E27FC236}">
                <a16:creationId xmlns:a16="http://schemas.microsoft.com/office/drawing/2014/main" id="{D7387924-356B-01E7-9F63-98BA1DF7FD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1655" y="4227142"/>
            <a:ext cx="2964965" cy="1848442"/>
          </a:xfrm>
          <a:prstGeom prst="rect">
            <a:avLst/>
          </a:prstGeom>
        </p:spPr>
      </p:pic>
      <p:sp>
        <p:nvSpPr>
          <p:cNvPr id="14" name="Freeform 132">
            <a:extLst>
              <a:ext uri="{FF2B5EF4-FFF2-40B4-BE49-F238E27FC236}">
                <a16:creationId xmlns:a16="http://schemas.microsoft.com/office/drawing/2014/main" id="{89862789-6397-948A-67D2-F3C8922F2F69}"/>
              </a:ext>
            </a:extLst>
          </p:cNvPr>
          <p:cNvSpPr>
            <a:spLocks/>
          </p:cNvSpPr>
          <p:nvPr/>
        </p:nvSpPr>
        <p:spPr bwMode="auto">
          <a:xfrm>
            <a:off x="11749480" y="5746514"/>
            <a:ext cx="389172" cy="389172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defTabSz="7784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43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16" name="Picture 15" descr="A picture containing clothing, footwear, person, cartoon&#10;&#10;Description automatically generated">
            <a:extLst>
              <a:ext uri="{FF2B5EF4-FFF2-40B4-BE49-F238E27FC236}">
                <a16:creationId xmlns:a16="http://schemas.microsoft.com/office/drawing/2014/main" id="{72682F81-80BB-8707-3C96-7680E038C8C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5" t="12841" r="50000" b="24886"/>
          <a:stretch/>
        </p:blipFill>
        <p:spPr>
          <a:xfrm>
            <a:off x="10793013" y="-42657"/>
            <a:ext cx="1253607" cy="194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Id xmlns="4880e4f8-4b7d-4bdd-91e3-e10d47036eca">92764</DocId>
    <Language xmlns="4880e4f8-4b7d-4bdd-91e3-e10d47036eca">English</Language>
    <wic_System_Copyright xmlns="http://schemas.microsoft.com/sharepoint/v3/fields" xsi:nil="true"/>
    <ImageCreateDate xmlns="4880E4F8-4B7D-4BDD-91E3-E10D47036EC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8F2E62-E661-4B6F-913F-EE9B1F3D0F6C}">
  <ds:schemaRefs>
    <ds:schemaRef ds:uri="http://schemas.microsoft.com/office/2006/metadata/properties"/>
    <ds:schemaRef ds:uri="http://schemas.microsoft.com/office/infopath/2007/PartnerControls"/>
    <ds:schemaRef ds:uri="4880e4f8-4b7d-4bdd-91e3-e10d47036eca"/>
    <ds:schemaRef ds:uri="http://schemas.microsoft.com/sharepoint/v3/fields"/>
    <ds:schemaRef ds:uri="4880E4F8-4B7D-4BDD-91E3-E10D47036ECA"/>
  </ds:schemaRefs>
</ds:datastoreItem>
</file>

<file path=customXml/itemProps2.xml><?xml version="1.0" encoding="utf-8"?>
<ds:datastoreItem xmlns:ds="http://schemas.openxmlformats.org/officeDocument/2006/customXml" ds:itemID="{3619BF43-31B6-4377-A025-0E24B3F820B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769152-55C3-46C5-A67E-9E7DD18284CC}"/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365</Words>
  <Application>Microsoft Office PowerPoint</Application>
  <PresentationFormat>Widescreen</PresentationFormat>
  <Paragraphs>40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Wingdings</vt:lpstr>
      <vt:lpstr>1_Office Theme</vt:lpstr>
      <vt:lpstr>Learning From Incident -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LTI#06- Carilion -Fractured Wrist</dc:title>
  <dc:creator>Balushi, Sumaiya MSE36</dc:creator>
  <cp:lastModifiedBy>Konduru, Raju IDI63X</cp:lastModifiedBy>
  <cp:revision>18</cp:revision>
  <dcterms:created xsi:type="dcterms:W3CDTF">2023-01-18T05:52:34Z</dcterms:created>
  <dcterms:modified xsi:type="dcterms:W3CDTF">2024-03-27T05:08:24Z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