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C7823-1433-953C-A811-0291DCC027DA}" name="Riyami, Nabil FPS" initials="NR" userId="S::Nabil.NZA.Riyami@pdo.co.om::e81f3504-10ec-4509-a7c0-8516cec2a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7F7F"/>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60" d="100"/>
          <a:sy n="60" d="100"/>
        </p:scale>
        <p:origin x="8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31898-D3BE-4DAF-90BF-EEAE478B6D22}"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B269-D7FA-4B2B-A78E-1120639F5461}" type="slidenum">
              <a:rPr lang="en-US" smtClean="0"/>
              <a:t>‹#›</a:t>
            </a:fld>
            <a:endParaRPr lang="en-US"/>
          </a:p>
        </p:txBody>
      </p:sp>
    </p:spTree>
    <p:extLst>
      <p:ext uri="{BB962C8B-B14F-4D97-AF65-F5344CB8AC3E}">
        <p14:creationId xmlns:p14="http://schemas.microsoft.com/office/powerpoint/2010/main" val="9190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US" dirty="0" err="1">
                <a:solidFill>
                  <a:srgbClr val="000000"/>
                </a:solidFill>
                <a:latin typeface="Times New Roman" pitchFamily="18" charset="0"/>
              </a:rPr>
              <a:t>Mr</a:t>
            </a:r>
            <a:r>
              <a:rPr lang="en-US" dirty="0">
                <a:solidFill>
                  <a:srgbClr val="000000"/>
                </a:solidFill>
                <a:latin typeface="Times New Roman" pitchFamily="18" charset="0"/>
              </a:rPr>
              <a:t> Musleh image on the top right will change according to incident pattern, MSE3 will provide you with the image as per the pattern</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What happened: A short description should be provided without mentioning names of contractors or individuals.  You should include, what happened, to who (by job title) and what injuries this resulted in.  Nothing more!</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Initial Finding: Four to five bullet points highlighting the initial main findings from the investigation.  Remember the target audience is the front-line staff so this should be written in simple terms in a way that everyone can understand.</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Learnings: Four to five learning message in the form of questionnaires linked with initial findings</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strap line should be the main learning point you want to get across</a:t>
            </a:r>
          </a:p>
          <a:p>
            <a:pPr marL="174708" indent="-174708" defTabSz="931774" eaLnBrk="0" fontAlgn="base" hangingPunct="0">
              <a:spcBef>
                <a:spcPct val="30000"/>
              </a:spcBef>
              <a:spcAft>
                <a:spcPct val="0"/>
              </a:spcAft>
              <a:buFont typeface="Wingdings" panose="05000000000000000000" pitchFamily="2" charset="2"/>
              <a:buChar char="§"/>
              <a:defRPr/>
            </a:pPr>
            <a:endParaRPr lang="en-US" dirty="0">
              <a:solidFill>
                <a:srgbClr val="000000"/>
              </a:solidFill>
              <a:latin typeface="Times New Roman" pitchFamily="18" charset="0"/>
            </a:endParaRP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756A-71C4-4EF9-8F7C-B1FF48E66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07/05/2025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759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06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54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07/05/2025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29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07/05/2025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07/05/2025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686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07/05/2025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31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07/05/2025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719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07/05/2025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071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07/05/2025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8605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07/05/2025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80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07/05/2025</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2996389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678098" y="124760"/>
            <a:ext cx="908449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93574" y="1764019"/>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835681376"/>
              </p:ext>
            </p:extLst>
          </p:nvPr>
        </p:nvGraphicFramePr>
        <p:xfrm>
          <a:off x="1678099" y="652650"/>
          <a:ext cx="9084494" cy="609600"/>
        </p:xfrm>
        <a:graphic>
          <a:graphicData uri="http://schemas.openxmlformats.org/drawingml/2006/table">
            <a:tbl>
              <a:tblPr firstRow="1" bandRow="1">
                <a:tableStyleId>{5C22544A-7EE6-4342-B048-85BDC9FD1C3A}</a:tableStyleId>
              </a:tblPr>
              <a:tblGrid>
                <a:gridCol w="1236475">
                  <a:extLst>
                    <a:ext uri="{9D8B030D-6E8A-4147-A177-3AD203B41FA5}">
                      <a16:colId xmlns:a16="http://schemas.microsoft.com/office/drawing/2014/main" val="4136576419"/>
                    </a:ext>
                  </a:extLst>
                </a:gridCol>
                <a:gridCol w="1138071">
                  <a:extLst>
                    <a:ext uri="{9D8B030D-6E8A-4147-A177-3AD203B41FA5}">
                      <a16:colId xmlns:a16="http://schemas.microsoft.com/office/drawing/2014/main" val="425046032"/>
                    </a:ext>
                  </a:extLst>
                </a:gridCol>
                <a:gridCol w="1160050">
                  <a:extLst>
                    <a:ext uri="{9D8B030D-6E8A-4147-A177-3AD203B41FA5}">
                      <a16:colId xmlns:a16="http://schemas.microsoft.com/office/drawing/2014/main" val="4255786960"/>
                    </a:ext>
                  </a:extLst>
                </a:gridCol>
                <a:gridCol w="2421122">
                  <a:extLst>
                    <a:ext uri="{9D8B030D-6E8A-4147-A177-3AD203B41FA5}">
                      <a16:colId xmlns:a16="http://schemas.microsoft.com/office/drawing/2014/main" val="2009492886"/>
                    </a:ext>
                  </a:extLst>
                </a:gridCol>
                <a:gridCol w="1169510">
                  <a:extLst>
                    <a:ext uri="{9D8B030D-6E8A-4147-A177-3AD203B41FA5}">
                      <a16:colId xmlns:a16="http://schemas.microsoft.com/office/drawing/2014/main" val="1090560065"/>
                    </a:ext>
                  </a:extLst>
                </a:gridCol>
                <a:gridCol w="1959266">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1177465</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01/05/2025 12:05</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err="1">
                          <a:solidFill>
                            <a:schemeClr val="dk1"/>
                          </a:solidFill>
                          <a:latin typeface="+mn-lt"/>
                          <a:ea typeface="+mn-ea"/>
                          <a:cs typeface="+mn-cs"/>
                        </a:rPr>
                        <a:t>Marmul</a:t>
                      </a:r>
                      <a:r>
                        <a:rPr lang="en-US" sz="1300" b="0" kern="1200" dirty="0">
                          <a:solidFill>
                            <a:schemeClr val="dk1"/>
                          </a:solidFill>
                          <a:latin typeface="+mn-lt"/>
                          <a:ea typeface="+mn-ea"/>
                          <a:cs typeface="+mn-cs"/>
                        </a:rPr>
                        <a:t> </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LTI#06</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100" b="0" kern="1200" dirty="0">
                          <a:solidFill>
                            <a:schemeClr val="dk1"/>
                          </a:solidFill>
                          <a:latin typeface="+mn-lt"/>
                          <a:ea typeface="+mn-ea"/>
                          <a:cs typeface="+mn-cs"/>
                        </a:rPr>
                        <a:t>Hands &amp; Fingers (Finger amputation)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Cutting Meat</a:t>
                      </a: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678097" y="1283742"/>
            <a:ext cx="9084495"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466132" y="6589930"/>
            <a:ext cx="8121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In case of an emergency please call PDO Emergency Number (Toll Free):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416458" y="2897418"/>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648618" y="6105244"/>
            <a:ext cx="8121486" cy="338554"/>
          </a:xfrm>
          <a:prstGeom prst="rect">
            <a:avLst/>
          </a:prstGeom>
          <a:solidFill>
            <a:schemeClr val="accent5"/>
          </a:solidFill>
        </p:spPr>
        <p:txBody>
          <a:bodyPr wrap="square" rtlCol="0">
            <a:spAutoFit/>
          </a:body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Remember your life depends on your safety gear; ensure to use it properly</a:t>
            </a:r>
            <a:endParaRPr lang="en-US" sz="1600" b="1" dirty="0">
              <a:solidFill>
                <a:srgbClr val="FFFF00"/>
              </a:solidFill>
              <a:latin typeface="Tahoma" pitchFamily="34" charset="0"/>
              <a:ea typeface="MS PGothic" pitchFamily="34" charset="-128"/>
            </a:endParaRPr>
          </a:p>
        </p:txBody>
      </p:sp>
      <p:sp>
        <p:nvSpPr>
          <p:cNvPr id="14" name="TextBox 13">
            <a:extLst>
              <a:ext uri="{FF2B5EF4-FFF2-40B4-BE49-F238E27FC236}">
                <a16:creationId xmlns:a16="http://schemas.microsoft.com/office/drawing/2014/main" id="{4FB0979E-4BE4-B968-DB5D-14DFE1BF7DD5}"/>
              </a:ext>
            </a:extLst>
          </p:cNvPr>
          <p:cNvSpPr txBox="1"/>
          <p:nvPr/>
        </p:nvSpPr>
        <p:spPr>
          <a:xfrm>
            <a:off x="416457" y="3227625"/>
            <a:ext cx="8220836" cy="954107"/>
          </a:xfrm>
          <a:prstGeom prst="rect">
            <a:avLst/>
          </a:prstGeom>
          <a:noFill/>
        </p:spPr>
        <p:txBody>
          <a:bodyPr wrap="square">
            <a:spAutoFit/>
          </a:bodyPr>
          <a:lstStyle/>
          <a:p>
            <a:pPr marL="285750" indent="-285750">
              <a:buFont typeface="Arial" panose="020B0604020202020204" pitchFamily="34" charset="0"/>
              <a:buChar char="•"/>
            </a:pPr>
            <a:r>
              <a:rPr lang="en-US" sz="1400" dirty="0"/>
              <a:t>The IP intentionally removed the band saw guard from the meat-cutting machine to expedite the task.</a:t>
            </a:r>
          </a:p>
          <a:p>
            <a:pPr marL="285750" indent="-285750">
              <a:buFont typeface="Arial" panose="020B0604020202020204" pitchFamily="34" charset="0"/>
              <a:buChar char="•"/>
            </a:pPr>
            <a:r>
              <a:rPr lang="en-US" sz="1400" dirty="0"/>
              <a:t>There was a lack of intervention by the crew to prevent the unsafe behavior.</a:t>
            </a:r>
          </a:p>
          <a:p>
            <a:pPr marL="285750" indent="-285750">
              <a:buFont typeface="Arial" panose="020B0604020202020204" pitchFamily="34" charset="0"/>
              <a:buChar char="•"/>
            </a:pPr>
            <a:r>
              <a:rPr lang="en-US" sz="1400" dirty="0"/>
              <a:t>The contractor's emergency response team effectively implemented the appropriate emergency response procedures.</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382655" y="4395576"/>
            <a:ext cx="3056225"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Engagement Questions: </a:t>
            </a:r>
          </a:p>
        </p:txBody>
      </p:sp>
      <p:sp>
        <p:nvSpPr>
          <p:cNvPr id="16" name="TextBox 15">
            <a:extLst>
              <a:ext uri="{FF2B5EF4-FFF2-40B4-BE49-F238E27FC236}">
                <a16:creationId xmlns:a16="http://schemas.microsoft.com/office/drawing/2014/main" id="{BD879786-6315-5984-BB1B-C98E2E22746F}"/>
              </a:ext>
            </a:extLst>
          </p:cNvPr>
          <p:cNvSpPr txBox="1"/>
          <p:nvPr/>
        </p:nvSpPr>
        <p:spPr>
          <a:xfrm>
            <a:off x="382655" y="2051583"/>
            <a:ext cx="8155289"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While the Butcher was cutting meat using a bone saw machine, he accidentally cut the tip of his right index finger. He was initially treated at the SJ Abed clinic in Marmul before being transferred to Salalah Hospital, where he was diagnosed with fingertip amputation.</a:t>
            </a:r>
          </a:p>
        </p:txBody>
      </p:sp>
      <p:pic>
        <p:nvPicPr>
          <p:cNvPr id="6" name="Picture 5">
            <a:extLst>
              <a:ext uri="{FF2B5EF4-FFF2-40B4-BE49-F238E27FC236}">
                <a16:creationId xmlns:a16="http://schemas.microsoft.com/office/drawing/2014/main" id="{8107616C-46C4-AA09-D8AE-1687F4201D98}"/>
              </a:ext>
            </a:extLst>
          </p:cNvPr>
          <p:cNvPicPr>
            <a:picLocks noChangeAspect="1"/>
          </p:cNvPicPr>
          <p:nvPr/>
        </p:nvPicPr>
        <p:blipFill>
          <a:blip r:embed="rId3"/>
          <a:stretch>
            <a:fillRect/>
          </a:stretch>
        </p:blipFill>
        <p:spPr>
          <a:xfrm>
            <a:off x="466132" y="205466"/>
            <a:ext cx="1096148" cy="995814"/>
          </a:xfrm>
          <a:prstGeom prst="rect">
            <a:avLst/>
          </a:prstGeom>
        </p:spPr>
      </p:pic>
      <p:sp>
        <p:nvSpPr>
          <p:cNvPr id="3" name="TextBox 2">
            <a:extLst>
              <a:ext uri="{FF2B5EF4-FFF2-40B4-BE49-F238E27FC236}">
                <a16:creationId xmlns:a16="http://schemas.microsoft.com/office/drawing/2014/main" id="{F69DA311-FF0A-6C79-0F5C-E916886A996B}"/>
              </a:ext>
            </a:extLst>
          </p:cNvPr>
          <p:cNvSpPr txBox="1"/>
          <p:nvPr/>
        </p:nvSpPr>
        <p:spPr>
          <a:xfrm>
            <a:off x="413348" y="4799344"/>
            <a:ext cx="8592026"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Do you ensure that safety mitigation and safety gear are consistently maintained and functioning effectively?  </a:t>
            </a:r>
          </a:p>
          <a:p>
            <a:pPr marL="285750" indent="-285750">
              <a:buFont typeface="Arial" panose="020B0604020202020204" pitchFamily="34" charset="0"/>
              <a:buChar char="•"/>
            </a:pPr>
            <a:r>
              <a:rPr lang="en-US" sz="1400" dirty="0"/>
              <a:t>Do you consistently emphasize hazard identification and safety control measures during TBTs? </a:t>
            </a:r>
          </a:p>
          <a:p>
            <a:pPr marL="285750" indent="-285750">
              <a:buFont typeface="Arial" panose="020B0604020202020204" pitchFamily="34" charset="0"/>
              <a:buChar char="•"/>
            </a:pPr>
            <a:r>
              <a:rPr lang="en-US" sz="1400" dirty="0">
                <a:ea typeface="MS PGothic" panose="020B0600070205080204" pitchFamily="34" charset="-128"/>
              </a:rPr>
              <a:t>Do you ensure continuous and effective supervision of the task throughout its execution until completion?</a:t>
            </a:r>
          </a:p>
          <a:p>
            <a:pPr marL="285750" indent="-285750">
              <a:buFont typeface="Arial" panose="020B0604020202020204" pitchFamily="34" charset="0"/>
              <a:buChar char="•"/>
            </a:pPr>
            <a:r>
              <a:rPr lang="en-US" sz="1400" dirty="0"/>
              <a:t>Do you actively encourage and support team members to intervene when they observe unsafe behaviors or conditions?</a:t>
            </a:r>
          </a:p>
        </p:txBody>
      </p:sp>
      <p:pic>
        <p:nvPicPr>
          <p:cNvPr id="11" name="Picture 10" descr="A cartoon character wearing a hard hat and safety vest&#10;&#10;AI-generated content may be incorrect.">
            <a:extLst>
              <a:ext uri="{FF2B5EF4-FFF2-40B4-BE49-F238E27FC236}">
                <a16:creationId xmlns:a16="http://schemas.microsoft.com/office/drawing/2014/main" id="{0D1D7A8D-2E02-62A2-0015-A8F09E6EE21F}"/>
              </a:ext>
            </a:extLst>
          </p:cNvPr>
          <p:cNvPicPr>
            <a:picLocks noChangeAspect="1"/>
          </p:cNvPicPr>
          <p:nvPr/>
        </p:nvPicPr>
        <p:blipFill>
          <a:blip r:embed="rId4"/>
          <a:stretch>
            <a:fillRect/>
          </a:stretch>
        </p:blipFill>
        <p:spPr>
          <a:xfrm>
            <a:off x="10762592" y="54762"/>
            <a:ext cx="1411729" cy="1411729"/>
          </a:xfrm>
          <a:prstGeom prst="rect">
            <a:avLst/>
          </a:prstGeom>
        </p:spPr>
      </p:pic>
      <p:pic>
        <p:nvPicPr>
          <p:cNvPr id="9" name="Picture 8" descr="A person cutting meat with a knife&#10;&#10;AI-generated content may be incorrect.">
            <a:extLst>
              <a:ext uri="{FF2B5EF4-FFF2-40B4-BE49-F238E27FC236}">
                <a16:creationId xmlns:a16="http://schemas.microsoft.com/office/drawing/2014/main" id="{7A3B9AEF-FF40-FFEE-FAB1-060CB5F38C10}"/>
              </a:ext>
            </a:extLst>
          </p:cNvPr>
          <p:cNvPicPr>
            <a:picLocks noChangeAspect="1"/>
          </p:cNvPicPr>
          <p:nvPr/>
        </p:nvPicPr>
        <p:blipFill>
          <a:blip r:embed="rId5"/>
          <a:stretch>
            <a:fillRect/>
          </a:stretch>
        </p:blipFill>
        <p:spPr>
          <a:xfrm>
            <a:off x="9005373" y="1699778"/>
            <a:ext cx="2819400" cy="2068918"/>
          </a:xfrm>
          <a:prstGeom prst="rect">
            <a:avLst/>
          </a:prstGeom>
        </p:spPr>
      </p:pic>
      <p:grpSp>
        <p:nvGrpSpPr>
          <p:cNvPr id="10" name="Group 131">
            <a:extLst>
              <a:ext uri="{FF2B5EF4-FFF2-40B4-BE49-F238E27FC236}">
                <a16:creationId xmlns:a16="http://schemas.microsoft.com/office/drawing/2014/main" id="{EC91177F-D0F6-22C9-3F21-F18B4AE5A09E}"/>
              </a:ext>
            </a:extLst>
          </p:cNvPr>
          <p:cNvGrpSpPr>
            <a:grpSpLocks/>
          </p:cNvGrpSpPr>
          <p:nvPr/>
        </p:nvGrpSpPr>
        <p:grpSpPr bwMode="auto">
          <a:xfrm>
            <a:off x="11283950" y="3073773"/>
            <a:ext cx="416194" cy="365909"/>
            <a:chOff x="3504" y="544"/>
            <a:chExt cx="2287" cy="1855"/>
          </a:xfrm>
        </p:grpSpPr>
        <p:sp>
          <p:nvSpPr>
            <p:cNvPr id="15" name="Line 129">
              <a:extLst>
                <a:ext uri="{FF2B5EF4-FFF2-40B4-BE49-F238E27FC236}">
                  <a16:creationId xmlns:a16="http://schemas.microsoft.com/office/drawing/2014/main" id="{B92D9CB6-CACC-6897-0570-45335FAFADB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Line 130">
              <a:extLst>
                <a:ext uri="{FF2B5EF4-FFF2-40B4-BE49-F238E27FC236}">
                  <a16:creationId xmlns:a16="http://schemas.microsoft.com/office/drawing/2014/main" id="{E5000547-AE01-B232-8069-C801DFFB9B4F}"/>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20" name="Picture 19" descr="A person cutting meat on a machine&#10;&#10;AI-generated content may be incorrect.">
            <a:extLst>
              <a:ext uri="{FF2B5EF4-FFF2-40B4-BE49-F238E27FC236}">
                <a16:creationId xmlns:a16="http://schemas.microsoft.com/office/drawing/2014/main" id="{EDC3FB08-0E53-056B-410A-B4BA3E05F7FF}"/>
              </a:ext>
            </a:extLst>
          </p:cNvPr>
          <p:cNvPicPr>
            <a:picLocks noChangeAspect="1"/>
          </p:cNvPicPr>
          <p:nvPr/>
        </p:nvPicPr>
        <p:blipFill>
          <a:blip r:embed="rId6"/>
          <a:stretch>
            <a:fillRect/>
          </a:stretch>
        </p:blipFill>
        <p:spPr>
          <a:xfrm>
            <a:off x="9005373" y="3993117"/>
            <a:ext cx="2832415" cy="1860752"/>
          </a:xfrm>
          <a:prstGeom prst="rect">
            <a:avLst/>
          </a:prstGeom>
        </p:spPr>
      </p:pic>
      <p:sp>
        <p:nvSpPr>
          <p:cNvPr id="23" name="Freeform 132">
            <a:extLst>
              <a:ext uri="{FF2B5EF4-FFF2-40B4-BE49-F238E27FC236}">
                <a16:creationId xmlns:a16="http://schemas.microsoft.com/office/drawing/2014/main" id="{FB4CD791-7C0B-2368-63FE-B67D7B584922}"/>
              </a:ext>
            </a:extLst>
          </p:cNvPr>
          <p:cNvSpPr/>
          <p:nvPr/>
        </p:nvSpPr>
        <p:spPr bwMode="auto">
          <a:xfrm>
            <a:off x="11309674" y="5242317"/>
            <a:ext cx="416194" cy="43200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d51eac6-a7d5-47f5-a119-63d146adb134">
      <UserInfo>
        <DisplayName>Shah, Zahoor UIB1141XN</DisplayName>
        <AccountId>4166</AccountId>
        <AccountType/>
      </UserInfo>
      <UserInfo>
        <DisplayName>Hussain, Saddam UWCS9X</DisplayName>
        <AccountId>20428</AccountId>
        <AccountType/>
      </UserInfo>
      <UserInfo>
        <DisplayName>Zeheimi, Sulaiman UWN291</DisplayName>
        <AccountId>9941</AccountId>
        <AccountType/>
      </UserInfo>
      <UserInfo>
        <DisplayName>Al Hamdi, Ali DHSA1</DisplayName>
        <AccountId>19834</AccountId>
        <AccountType/>
      </UserInfo>
      <UserInfo>
        <DisplayName>Naamani, Saleh OSOT1</DisplayName>
        <AccountId>7374</AccountId>
        <AccountType/>
      </UserInfo>
      <UserInfo>
        <DisplayName>Al Subhi, Nooh ONO411F</DisplayName>
        <AccountId>18438</AccountId>
        <AccountType/>
      </UserInfo>
      <UserInfo>
        <DisplayName>Rawahi, Ali UEG</DisplayName>
        <AccountId>541</AccountId>
        <AccountType/>
      </UserInfo>
      <UserInfo>
        <DisplayName>Al Khayari, Yousuf CDF44N</DisplayName>
        <AccountId>14394</AccountId>
        <AccountType/>
      </UserInfo>
      <UserInfo>
        <DisplayName>Al Jabry, Ahmed UIB1141XL</DisplayName>
        <AccountId>4523</AccountId>
        <AccountType/>
      </UserInfo>
      <UserInfo>
        <DisplayName>Shah, Jatin HIMA1</DisplayName>
        <AccountId>19796</AccountId>
        <AccountType/>
      </UserInfo>
      <UserInfo>
        <DisplayName>Salvi, Santosh UOC524B</DisplayName>
        <AccountId>2019</AccountId>
        <AccountType/>
      </UserInfo>
      <UserInfo>
        <DisplayName>Barhi, Hilal UPKC1</DisplayName>
        <AccountId>3675</AccountId>
        <AccountType/>
      </UserInfo>
      <UserInfo>
        <DisplayName>Suleimany, Zahir DSS</DisplayName>
        <AccountId>1071</AccountId>
        <AccountType/>
      </UserInfo>
      <UserInfo>
        <DisplayName>Padiyilaveetil, Prakashan UIB14XC</DisplayName>
        <AccountId>21169</AccountId>
        <AccountType/>
      </UserInfo>
      <UserInfo>
        <DisplayName>Sadiq, Waseem UIB14XSLR</DisplayName>
        <AccountId>17730</AccountId>
        <AccountType/>
      </UserInfo>
      <UserInfo>
        <DisplayName>Alhabsi, Saif UIB4KX</DisplayName>
        <AccountId>20961</AccountId>
        <AccountType/>
      </UserInfo>
      <UserInfo>
        <DisplayName>Juma, Mohamed UIB4YX</DisplayName>
        <AccountId>20957</AccountId>
        <AccountType/>
      </UserInfo>
      <UserInfo>
        <DisplayName>Yahyaai, Hamood UWIF4H</DisplayName>
        <AccountId>11678</AccountId>
        <AccountType/>
      </UserInfo>
      <UserInfo>
        <DisplayName>Ali, Showkath GAL271</DisplayName>
        <AccountId>21998</AccountId>
        <AccountType/>
      </UserInfo>
      <UserInfo>
        <DisplayName>Joseph, Ninan UIB1142XN</DisplayName>
        <AccountId>12829</AccountId>
        <AccountType/>
      </UserInfo>
      <UserInfo>
        <DisplayName>Thomas, Rony UIL41X</DisplayName>
        <AccountId>21425</AccountId>
        <AccountType/>
      </UserInfo>
      <UserInfo>
        <DisplayName>Ofi, Mahmood UWODS91</DisplayName>
        <AccountId>13551</AccountId>
        <AccountType/>
      </UserInfo>
      <UserInfo>
        <DisplayName>Kharusi, Amira UEQ11</DisplayName>
        <AccountId>6730</AccountId>
        <AccountType/>
      </UserInfo>
      <UserInfo>
        <DisplayName>Harrasi, Yaser DHNF</DisplayName>
        <AccountId>4127</AccountId>
        <AccountType/>
      </UserInfo>
      <UserInfo>
        <DisplayName>Al Harthy, Asaad UIB1141XC</DisplayName>
        <AccountId>15190</AccountId>
        <AccountType/>
      </UserInfo>
      <UserInfo>
        <DisplayName>Harmali, Harith UWOXO91</DisplayName>
        <AccountId>21252</AccountId>
        <AccountType/>
      </UserInfo>
      <UserInfo>
        <DisplayName>RIG-127-Site, RIG127</DisplayName>
        <AccountId>20345</AccountId>
        <AccountType/>
      </UserInfo>
    </SharedWithUsers>
    <Language xmlns="4880e4f8-4b7d-4bdd-91e3-e10d47036eca">English</Language>
    <DocId xmlns="4880e4f8-4b7d-4bdd-91e3-e10d47036eca">92919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C4E63734-5C7E-47FF-AE7D-088E22692A6A}"/>
</file>

<file path=customXml/itemProps3.xml><?xml version="1.0" encoding="utf-8"?>
<ds:datastoreItem xmlns:ds="http://schemas.openxmlformats.org/officeDocument/2006/customXml" ds:itemID="{ECEB1FCF-0E89-482E-A62E-598FF58845D8}">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9d51eac6-a7d5-47f5-a119-63d146adb134"/>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2862</TotalTime>
  <Words>404</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MS PGothic</vt:lpstr>
      <vt:lpstr>Arial</vt:lpstr>
      <vt:lpstr>Calibri</vt:lpstr>
      <vt:lpstr>Calibri Light</vt:lpstr>
      <vt:lpstr>Gill Sans</vt:lpstr>
      <vt:lpstr>Gill Sans Light</vt:lpstr>
      <vt:lpstr>Tahoma</vt:lpstr>
      <vt:lpstr>Times New Roman</vt:lpstr>
      <vt:lpstr>Wingdings</vt:lpstr>
      <vt:lpstr>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LTI#06-1177465- Butcher suffered finger injury while cutting meat 1st Alert</dc:title>
  <dc:creator>nazar@umsoman.com</dc:creator>
  <cp:lastModifiedBy>Rawahi, Ahmed MSE34</cp:lastModifiedBy>
  <cp:revision>78</cp:revision>
  <dcterms:created xsi:type="dcterms:W3CDTF">2018-09-24T07:27:56Z</dcterms:created>
  <dcterms:modified xsi:type="dcterms:W3CDTF">2025-05-07T09:36:55Z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