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si, Mohamed DHNS" userId="10cf5186-2357-46e9-96df-4cf9bd4eb4cc" providerId="ADAL" clId="{BCEED648-65D6-47C8-A544-26BEC4C86350}"/>
    <pc:docChg chg="modSld">
      <pc:chgData name="Farsi, Mohamed DHNS" userId="10cf5186-2357-46e9-96df-4cf9bd4eb4cc" providerId="ADAL" clId="{BCEED648-65D6-47C8-A544-26BEC4C86350}" dt="2025-05-14T11:36:32.833" v="9" actId="20577"/>
      <pc:docMkLst>
        <pc:docMk/>
      </pc:docMkLst>
      <pc:sldChg chg="modSp mod">
        <pc:chgData name="Farsi, Mohamed DHNS" userId="10cf5186-2357-46e9-96df-4cf9bd4eb4cc" providerId="ADAL" clId="{BCEED648-65D6-47C8-A544-26BEC4C86350}" dt="2025-05-14T11:36:32.833" v="9" actId="20577"/>
        <pc:sldMkLst>
          <pc:docMk/>
          <pc:sldMk cId="0" sldId="270"/>
        </pc:sldMkLst>
        <pc:spChg chg="mod">
          <ac:chgData name="Farsi, Mohamed DHNS" userId="10cf5186-2357-46e9-96df-4cf9bd4eb4cc" providerId="ADAL" clId="{BCEED648-65D6-47C8-A544-26BEC4C86350}" dt="2025-05-14T11:36:32.833" v="9" actId="20577"/>
          <ac:spMkLst>
            <pc:docMk/>
            <pc:sldMk cId="0" sldId="270"/>
            <ac:spMk id="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31898-D3BE-4DAF-90BF-EEAE478B6D22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FB269-D7FA-4B2B-A78E-1120639F54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-174625" defTabSz="931545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Musleh image on the top right will change according to incident pattern, MSE3 will provide you with the image as per the pattern</a:t>
            </a:r>
          </a:p>
          <a:p>
            <a:pPr marL="174625" indent="-174625" defTabSz="931545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4625" indent="-174625" defTabSz="931545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4625" indent="-174625" defTabSz="931545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Learnings: Four to five learning message in the form of questionnaires linked with initial findings</a:t>
            </a:r>
          </a:p>
          <a:p>
            <a:pPr marL="174625" indent="-174625" defTabSz="931545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strap line should be the main learning point you want to get across</a:t>
            </a:r>
          </a:p>
          <a:p>
            <a:pPr marL="174625" indent="-174625" defTabSz="931545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4625" indent="-174625" defTabSz="931545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EE756A-71C4-4EF9-8F7C-B1FF48E66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678098" y="124760"/>
            <a:ext cx="908449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93574" y="1693684"/>
            <a:ext cx="191795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07745"/>
              </p:ext>
            </p:extLst>
          </p:nvPr>
        </p:nvGraphicFramePr>
        <p:xfrm>
          <a:off x="1678099" y="652650"/>
          <a:ext cx="908449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1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9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1177759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 &amp;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11/05/2025 16:30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Qarn Alam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LTI#07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Fall at same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Yard activity: Covering of rebar bundles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78097" y="1415501"/>
            <a:ext cx="9084495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Construction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132" y="6589930"/>
            <a:ext cx="8121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 case of an emergency please call PDO Emergency Number (Toll Free):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2467-5555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</a:t>
            </a: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416458" y="2926039"/>
            <a:ext cx="191795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Initial Findings: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6132" y="6263778"/>
            <a:ext cx="859202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292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GB" sz="1600" b="1" dirty="0">
                <a:solidFill>
                  <a:srgbClr val="FFFF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Even routine tasks can lead to serious injuries when risk is not properly assessed.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208" y="3225172"/>
            <a:ext cx="822083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GB" sz="1300" kern="1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HDPE sheets are provided over the plastic sheet as additional protection of the steel rebars (HDPE sheet is normally not required).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GB" sz="1300" kern="1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Worn out hand gloves caused Inadequate grip protection</a:t>
            </a:r>
            <a:r>
              <a:rPr lang="en-GB" altLang="en-GB" sz="1300" kern="1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altLang="en-GB" sz="1300" kern="100" dirty="0">
              <a:latin typeface="+mj-lt"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GB" sz="1300" kern="1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Ineffective supervision during task execution (Task required two persons, Double protection is not required)</a:t>
            </a:r>
            <a:r>
              <a:rPr lang="en-GB" altLang="en-US" sz="1300" kern="1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.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en-GB" sz="1300" kern="1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Steel Fixer has normalized the risk as the task was a routine</a:t>
            </a:r>
            <a:r>
              <a:rPr lang="en-GB" altLang="en-US" sz="1300" dirty="0">
                <a:latin typeface="+mj-lt"/>
              </a:rPr>
              <a:t>.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16458" y="4309983"/>
            <a:ext cx="305622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Engagement Questions: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2655" y="1957803"/>
            <a:ext cx="8573390" cy="999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steel fixer was engaged in covering rebar bundles with an HDPE</a:t>
            </a:r>
            <a:r>
              <a:rPr lang="en-US" sz="13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Sheet as part of routine </a:t>
            </a:r>
            <a:r>
              <a:rPr lang="en-GB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  <a:r>
              <a:rPr lang="en-US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While attempting to pull the sheet into its correct position, he lost his balance, and fell onto the ground, landing heavily on his left </a:t>
            </a:r>
            <a:r>
              <a:rPr lang="en-GB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hand. The </a:t>
            </a:r>
            <a:r>
              <a:rPr lang="en-GB" sz="13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Steel Fixer taken to site First aid centre</a:t>
            </a:r>
            <a:r>
              <a:rPr lang="en-GB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later </a:t>
            </a:r>
            <a:r>
              <a:rPr lang="en-US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transferred to Badar Al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Samaa</a:t>
            </a:r>
            <a:r>
              <a:rPr lang="en-US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Hospital in Nizwa, where he was diagnosed with fracture on his left-hand forearm.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32" y="205466"/>
            <a:ext cx="1096148" cy="995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019" y="4650876"/>
            <a:ext cx="8592026" cy="135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eaLnBrk="0" fontAlgn="base" hangingPunc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en-US" sz="1300" kern="1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Before starting the task, how do you identify and assess the potential hazards involved?</a:t>
            </a:r>
          </a:p>
          <a:p>
            <a:pPr marL="171450" marR="0" lvl="0" indent="-171450" algn="just" eaLnBrk="0" fontAlgn="base" hangingPunc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altLang="en-US" sz="1300" kern="1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Are you aware of the manual handling risk associated with the task?</a:t>
            </a:r>
          </a:p>
          <a:p>
            <a:pPr marL="171450" marR="0" lvl="0" indent="-171450" algn="just" eaLnBrk="0" fontAlgn="base" hangingPunc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altLang="en-US" sz="1300" kern="1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 Your Ensure that all the activities in industrial area are effectively supervised </a:t>
            </a:r>
            <a:r>
              <a:rPr lang="en-US" sz="1300" kern="1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</a:p>
          <a:p>
            <a:pPr marL="171450" marR="0" lvl="0" indent="-171450" algn="just" eaLnBrk="0" fontAlgn="base" hangingPunc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 kern="1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What steps do you take to make sure that everyone on site is wearing the right always PPE &amp; wearing it correctly? </a:t>
            </a:r>
          </a:p>
          <a:p>
            <a:pPr marL="171450" marR="0" lvl="0" indent="-171450" algn="just" eaLnBrk="0" fontAlgn="base" hangingPunc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 kern="1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How do you spot and address behaviors where workers may have become too comfortable with risk? What role do inspections and conversations play in that?</a:t>
            </a:r>
            <a:endParaRPr lang="en-US" sz="13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MG_20250512_111008"/>
          <p:cNvPicPr>
            <a:picLocks noChangeAspect="1"/>
          </p:cNvPicPr>
          <p:nvPr/>
        </p:nvPicPr>
        <p:blipFill>
          <a:blip r:embed="rId4"/>
          <a:srcRect l="4219" r="13033" b="-878"/>
          <a:stretch>
            <a:fillRect/>
          </a:stretch>
        </p:blipFill>
        <p:spPr>
          <a:xfrm>
            <a:off x="9089292" y="1781455"/>
            <a:ext cx="2748496" cy="2214273"/>
          </a:xfrm>
          <a:prstGeom prst="rect">
            <a:avLst/>
          </a:prstGeom>
        </p:spPr>
      </p:pic>
      <p:grpSp>
        <p:nvGrpSpPr>
          <p:cNvPr id="8" name="Group 131"/>
          <p:cNvGrpSpPr/>
          <p:nvPr/>
        </p:nvGrpSpPr>
        <p:grpSpPr bwMode="auto">
          <a:xfrm>
            <a:off x="11421594" y="3521723"/>
            <a:ext cx="416194" cy="365909"/>
            <a:chOff x="3504" y="544"/>
            <a:chExt cx="2287" cy="1855"/>
          </a:xfrm>
        </p:grpSpPr>
        <p:sp>
          <p:nvSpPr>
            <p:cNvPr id="19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1A2B116-3483-C390-EF21-550BC8487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485" y="3999956"/>
            <a:ext cx="2748496" cy="2061372"/>
          </a:xfrm>
          <a:prstGeom prst="rect">
            <a:avLst/>
          </a:prstGeom>
        </p:spPr>
      </p:pic>
      <p:sp>
        <p:nvSpPr>
          <p:cNvPr id="15" name="Freeform 132"/>
          <p:cNvSpPr/>
          <p:nvPr/>
        </p:nvSpPr>
        <p:spPr bwMode="auto">
          <a:xfrm>
            <a:off x="11357929" y="5523927"/>
            <a:ext cx="416194" cy="432003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Picture 8" descr="A cartoon character in a helmet and safety vest&#10;&#10;AI-generated content may be incorrect.">
            <a:extLst>
              <a:ext uri="{FF2B5EF4-FFF2-40B4-BE49-F238E27FC236}">
                <a16:creationId xmlns:a16="http://schemas.microsoft.com/office/drawing/2014/main" id="{32FCD333-6564-F1CA-DC81-A96CC5132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2592" y="161015"/>
            <a:ext cx="1429408" cy="1429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51eac6-a7d5-47f5-a119-63d146adb134">
      <UserInfo>
        <DisplayName>Shah, Zahoor UIB1141XN</DisplayName>
        <AccountId>4166</AccountId>
        <AccountType/>
      </UserInfo>
      <UserInfo>
        <DisplayName>Hussain, Saddam UWCS9X</DisplayName>
        <AccountId>20428</AccountId>
        <AccountType/>
      </UserInfo>
      <UserInfo>
        <DisplayName>Zeheimi, Sulaiman UWN291</DisplayName>
        <AccountId>9941</AccountId>
        <AccountType/>
      </UserInfo>
      <UserInfo>
        <DisplayName>Al Hamdi, Ali DHSA1</DisplayName>
        <AccountId>19834</AccountId>
        <AccountType/>
      </UserInfo>
      <UserInfo>
        <DisplayName>Naamani, Saleh OSOT1</DisplayName>
        <AccountId>7374</AccountId>
        <AccountType/>
      </UserInfo>
      <UserInfo>
        <DisplayName>Al Subhi, Nooh ONO411F</DisplayName>
        <AccountId>18438</AccountId>
        <AccountType/>
      </UserInfo>
      <UserInfo>
        <DisplayName>Rawahi, Ali UEG</DisplayName>
        <AccountId>541</AccountId>
        <AccountType/>
      </UserInfo>
      <UserInfo>
        <DisplayName>Al Khayari, Yousuf CDF44N</DisplayName>
        <AccountId>14394</AccountId>
        <AccountType/>
      </UserInfo>
      <UserInfo>
        <DisplayName>Al Jabry, Ahmed UIB1141XL</DisplayName>
        <AccountId>4523</AccountId>
        <AccountType/>
      </UserInfo>
      <UserInfo>
        <DisplayName>Shah, Jatin HIMA1</DisplayName>
        <AccountId>19796</AccountId>
        <AccountType/>
      </UserInfo>
      <UserInfo>
        <DisplayName>Salvi, Santosh UOC524B</DisplayName>
        <AccountId>2019</AccountId>
        <AccountType/>
      </UserInfo>
      <UserInfo>
        <DisplayName>Barhi, Hilal UPKC1</DisplayName>
        <AccountId>3675</AccountId>
        <AccountType/>
      </UserInfo>
      <UserInfo>
        <DisplayName>Suleimany, Zahir DSS</DisplayName>
        <AccountId>1071</AccountId>
        <AccountType/>
      </UserInfo>
      <UserInfo>
        <DisplayName>Padiyilaveetil, Prakashan UIB14XC</DisplayName>
        <AccountId>21169</AccountId>
        <AccountType/>
      </UserInfo>
      <UserInfo>
        <DisplayName>Sadiq, Waseem UIB14XSLR</DisplayName>
        <AccountId>17730</AccountId>
        <AccountType/>
      </UserInfo>
      <UserInfo>
        <DisplayName>Alhabsi, Saif UIB4KX</DisplayName>
        <AccountId>20961</AccountId>
        <AccountType/>
      </UserInfo>
      <UserInfo>
        <DisplayName>Juma, Mohamed UIB4YX</DisplayName>
        <AccountId>20957</AccountId>
        <AccountType/>
      </UserInfo>
      <UserInfo>
        <DisplayName>Yahyaai, Hamood UWIF4H</DisplayName>
        <AccountId>11678</AccountId>
        <AccountType/>
      </UserInfo>
      <UserInfo>
        <DisplayName>Ali, Showkath GAL271</DisplayName>
        <AccountId>21998</AccountId>
        <AccountType/>
      </UserInfo>
      <UserInfo>
        <DisplayName>Joseph, Ninan UIB1142XN</DisplayName>
        <AccountId>12829</AccountId>
        <AccountType/>
      </UserInfo>
      <UserInfo>
        <DisplayName>Thomas, Rony UIL41X</DisplayName>
        <AccountId>21425</AccountId>
        <AccountType/>
      </UserInfo>
      <UserInfo>
        <DisplayName>Ofi, Mahmood UWODS91</DisplayName>
        <AccountId>13551</AccountId>
        <AccountType/>
      </UserInfo>
      <UserInfo>
        <DisplayName>Kharusi, Amira UEQ11</DisplayName>
        <AccountId>6730</AccountId>
        <AccountType/>
      </UserInfo>
      <UserInfo>
        <DisplayName>Harrasi, Yaser DHNF</DisplayName>
        <AccountId>4127</AccountId>
        <AccountType/>
      </UserInfo>
      <UserInfo>
        <DisplayName>Al Harthy, Asaad UIB1141XC</DisplayName>
        <AccountId>15190</AccountId>
        <AccountType/>
      </UserInfo>
      <UserInfo>
        <DisplayName>Harmali, Harith UWOXO91</DisplayName>
        <AccountId>21252</AccountId>
        <AccountType/>
      </UserInfo>
      <UserInfo>
        <DisplayName>RIG-127-Site, RIG127</DisplayName>
        <AccountId>20345</AccountId>
        <AccountType/>
      </UserInfo>
    </SharedWithUsers>
    <Language xmlns="4880e4f8-4b7d-4bdd-91e3-e10d47036eca">English</Language>
    <DocId xmlns="4880e4f8-4b7d-4bdd-91e3-e10d47036eca">92921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/>
</ds:datastoreItem>
</file>

<file path=customXml/itemProps2.xml><?xml version="1.0" encoding="utf-8"?>
<ds:datastoreItem xmlns:ds="http://schemas.openxmlformats.org/officeDocument/2006/customXml" ds:itemID="{9EF639C0-BC9F-4E74-9034-FEC0B1420013}"/>
</file>

<file path=customXml/itemProps3.xml><?xml version="1.0" encoding="utf-8"?>
<ds:datastoreItem xmlns:ds="http://schemas.openxmlformats.org/officeDocument/2006/customXml" ds:itemID="{ECEB1FCF-0E89-482E-A62E-598FF58845D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486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Office Theme</vt:lpstr>
      <vt:lpstr>Learning From Incident - First Alert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LTI#07 -1177759- Steel fixer fell - injured his arm -Qarn Alam-1st Alert</dc:title>
  <dc:creator>nazar@umsoman.com</dc:creator>
  <cp:lastModifiedBy>Masroori, Ahmed MSE31</cp:lastModifiedBy>
  <cp:revision>113</cp:revision>
  <cp:lastPrinted>2025-05-13T12:20:00Z</cp:lastPrinted>
  <dcterms:created xsi:type="dcterms:W3CDTF">2018-09-24T07:27:00Z</dcterms:created>
  <dcterms:modified xsi:type="dcterms:W3CDTF">2025-05-15T09:42:38Z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ICV">
    <vt:lpwstr>DB065CD81E874629BC0F776C7C0CE134_12</vt:lpwstr>
  </property>
  <property fmtid="{D5CDD505-2E9C-101B-9397-08002B2CF9AE}" pid="4" name="KSOProductBuildVer">
    <vt:lpwstr>2057-12.2.0.20795</vt:lpwstr>
  </property>
</Properties>
</file>