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71" r:id="rId5"/>
    <p:sldId id="372" r:id="rId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1F9522"/>
    <a:srgbClr val="04F204"/>
    <a:srgbClr val="FF5353"/>
    <a:srgbClr val="CC0000"/>
    <a:srgbClr val="007033"/>
    <a:srgbClr val="FFCC66"/>
    <a:srgbClr val="FFFF99"/>
    <a:srgbClr val="99FF99"/>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249" autoAdjust="0"/>
  </p:normalViewPr>
  <p:slideViewPr>
    <p:cSldViewPr>
      <p:cViewPr varScale="1">
        <p:scale>
          <a:sx n="101" d="100"/>
          <a:sy n="101" d="100"/>
        </p:scale>
        <p:origin x="636"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51CAE44-4F7E-4596-B7A4-E3E4A5B493B0}"/>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9219" name="Rectangle 3">
            <a:extLst>
              <a:ext uri="{FF2B5EF4-FFF2-40B4-BE49-F238E27FC236}">
                <a16:creationId xmlns:a16="http://schemas.microsoft.com/office/drawing/2014/main" id="{7BBF5FB1-1B21-4148-B228-3CE2DB48476B}"/>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9220" name="Rectangle 4">
            <a:extLst>
              <a:ext uri="{FF2B5EF4-FFF2-40B4-BE49-F238E27FC236}">
                <a16:creationId xmlns:a16="http://schemas.microsoft.com/office/drawing/2014/main" id="{C76E4C87-583E-4357-9F80-7D18FDEF346A}"/>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9221" name="Rectangle 5">
            <a:extLst>
              <a:ext uri="{FF2B5EF4-FFF2-40B4-BE49-F238E27FC236}">
                <a16:creationId xmlns:a16="http://schemas.microsoft.com/office/drawing/2014/main" id="{7D6D8DA6-C6C8-4269-8CD1-96798FAEDAFF}"/>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7A520B-44A5-4910-BA67-40A4E36D0BA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93A8EA3-1A65-4426-B2DA-8ECE6DEFD396}"/>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8195" name="Rectangle 3">
            <a:extLst>
              <a:ext uri="{FF2B5EF4-FFF2-40B4-BE49-F238E27FC236}">
                <a16:creationId xmlns:a16="http://schemas.microsoft.com/office/drawing/2014/main" id="{658BF947-5AFB-4C7E-9597-7575BB9C31DD}"/>
              </a:ext>
            </a:extLst>
          </p:cNvPr>
          <p:cNvSpPr>
            <a:spLocks noGrp="1" noChangeArrowheads="1"/>
          </p:cNvSpPr>
          <p:nvPr>
            <p:ph type="dt" idx="1"/>
          </p:nvPr>
        </p:nvSpPr>
        <p:spPr bwMode="auto">
          <a:xfrm>
            <a:off x="3979863" y="0"/>
            <a:ext cx="3043237"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85863" y="698500"/>
            <a:ext cx="4651375" cy="3489325"/>
          </a:xfrm>
          <a:prstGeom prst="rect">
            <a:avLst/>
          </a:prstGeom>
          <a:noFill/>
          <a:ln w="9525">
            <a:solidFill>
              <a:srgbClr val="000000"/>
            </a:solidFill>
            <a:miter lim="800000"/>
            <a:headEnd/>
            <a:tailEnd/>
          </a:ln>
        </p:spPr>
      </p:sp>
      <p:sp>
        <p:nvSpPr>
          <p:cNvPr id="8197" name="Rectangle 5">
            <a:extLst>
              <a:ext uri="{FF2B5EF4-FFF2-40B4-BE49-F238E27FC236}">
                <a16:creationId xmlns:a16="http://schemas.microsoft.com/office/drawing/2014/main" id="{1AAAC46E-3BE6-4BC6-9449-7784D8DA30FC}"/>
              </a:ext>
            </a:extLst>
          </p:cNvPr>
          <p:cNvSpPr>
            <a:spLocks noGrp="1" noChangeArrowheads="1"/>
          </p:cNvSpPr>
          <p:nvPr>
            <p:ph type="body" sz="quarter" idx="3"/>
          </p:nvPr>
        </p:nvSpPr>
        <p:spPr bwMode="auto">
          <a:xfrm>
            <a:off x="936625" y="4421188"/>
            <a:ext cx="5149850" cy="4189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90746260-D5E2-4D36-870F-1BCD9916A135}"/>
              </a:ext>
            </a:extLst>
          </p:cNvPr>
          <p:cNvSpPr>
            <a:spLocks noGrp="1" noChangeArrowheads="1"/>
          </p:cNvSpPr>
          <p:nvPr>
            <p:ph type="ftr" sz="quarter" idx="4"/>
          </p:nvPr>
        </p:nvSpPr>
        <p:spPr bwMode="auto">
          <a:xfrm>
            <a:off x="0" y="8843963"/>
            <a:ext cx="3043238"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8199" name="Rectangle 7">
            <a:extLst>
              <a:ext uri="{FF2B5EF4-FFF2-40B4-BE49-F238E27FC236}">
                <a16:creationId xmlns:a16="http://schemas.microsoft.com/office/drawing/2014/main" id="{AC0779BE-A742-4F4C-8E13-320B481D56EE}"/>
              </a:ext>
            </a:extLst>
          </p:cNvPr>
          <p:cNvSpPr>
            <a:spLocks noGrp="1" noChangeArrowheads="1"/>
          </p:cNvSpPr>
          <p:nvPr>
            <p:ph type="sldNum" sz="quarter" idx="5"/>
          </p:nvPr>
        </p:nvSpPr>
        <p:spPr bwMode="auto">
          <a:xfrm>
            <a:off x="3979863" y="8843963"/>
            <a:ext cx="3043237"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30DB2E8-B7B0-4FCE-8C8B-99677AAD3EB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nvPr>
        </p:nvSpPr>
        <p:spPr>
          <a:ln/>
        </p:spPr>
      </p:sp>
      <p:sp>
        <p:nvSpPr>
          <p:cNvPr id="61443" name="Notes Placeholder 2"/>
          <p:cNvSpPr>
            <a:spLocks noGrp="1"/>
          </p:cNvSpPr>
          <p:nvPr>
            <p:ph type="body" idx="1"/>
          </p:nvPr>
        </p:nvSpPr>
        <p:spPr>
          <a:noFill/>
          <a:ln/>
        </p:spPr>
        <p:txBody>
          <a:bodyPr/>
          <a:lstStyle/>
          <a:p>
            <a:r>
              <a:rPr lang="en-US" altLang="en-US"/>
              <a:t>Ensure all dates and titles are input </a:t>
            </a:r>
          </a:p>
          <a:p>
            <a:endParaRPr lang="en-US" altLang="en-US"/>
          </a:p>
          <a:p>
            <a:r>
              <a:rPr lang="en-US" altLang="en-US"/>
              <a:t>A short description should be provided without mentioning names of contractors or individuals.  You should include, what happened, to who (by job title) and what injuries this resulted in.  Nothing more!</a:t>
            </a:r>
          </a:p>
          <a:p>
            <a:endParaRPr lang="en-US" altLang="en-US"/>
          </a:p>
          <a:p>
            <a:r>
              <a:rPr lang="en-US" altLang="en-US"/>
              <a:t>Four to five bullet points highlighting the main findings from the investigation.  Remember the target audience is the front line staff so this should be written in simple terms in a way that everyone can understand.</a:t>
            </a:r>
          </a:p>
          <a:p>
            <a:endParaRPr lang="en-US" altLang="en-US"/>
          </a:p>
          <a:p>
            <a:r>
              <a:rPr lang="en-US" altLang="en-US"/>
              <a:t>The strap line should be the main point you want to get across</a:t>
            </a:r>
          </a:p>
          <a:p>
            <a:endParaRPr lang="en-US" altLang="en-US"/>
          </a:p>
          <a:p>
            <a:r>
              <a:rPr lang="en-US" altLang="en-US"/>
              <a:t>The images should be self explanatory, what went wrong (if you create a reconstruction please ensure you do not put people at risk) and below how it should be done.   </a:t>
            </a:r>
          </a:p>
        </p:txBody>
      </p:sp>
      <p:sp>
        <p:nvSpPr>
          <p:cNvPr id="61444" name="Slide Number Placeholder 3"/>
          <p:cNvSpPr>
            <a:spLocks noGrp="1"/>
          </p:cNvSpPr>
          <p:nvPr>
            <p:ph type="sldNum" sz="quarter" idx="5"/>
          </p:nvPr>
        </p:nvSpPr>
        <p:spPr>
          <a:noFill/>
        </p:spPr>
        <p:txBody>
          <a:bodyPr/>
          <a:lstStyle/>
          <a:p>
            <a:fld id="{FDB8C9FD-CB9D-4ABA-BF49-C970E5D8ED71}"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ChangeArrowheads="1" noTextEdit="1"/>
          </p:cNvSpPr>
          <p:nvPr>
            <p:ph type="sldImg"/>
          </p:nvPr>
        </p:nvSpPr>
        <p:spPr>
          <a:ln/>
        </p:spPr>
      </p:sp>
      <p:sp>
        <p:nvSpPr>
          <p:cNvPr id="63491" name="Notes Placeholder 2"/>
          <p:cNvSpPr>
            <a:spLocks noGrp="1"/>
          </p:cNvSpPr>
          <p:nvPr>
            <p:ph type="body" idx="1"/>
          </p:nvPr>
        </p:nvSpPr>
        <p:spPr>
          <a:noFill/>
          <a:ln/>
        </p:spPr>
        <p:txBody>
          <a:bodyPr/>
          <a:lstStyle/>
          <a:p>
            <a:r>
              <a:rPr lang="en-US" altLang="en-US"/>
              <a:t>Ensure all dates and titles are input </a:t>
            </a:r>
          </a:p>
          <a:p>
            <a:endParaRPr lang="en-US" altLang="en-US">
              <a:solidFill>
                <a:srgbClr val="0033CC"/>
              </a:solidFill>
              <a:latin typeface="Arial" charset="0"/>
              <a:cs typeface="Arial" charset="0"/>
              <a:sym typeface="Wingdings" pitchFamily="2" charset="2"/>
            </a:endParaRPr>
          </a:p>
          <a:p>
            <a:r>
              <a:rPr lang="en-US" altLang="en-US">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altLang="en-US">
              <a:solidFill>
                <a:srgbClr val="0033CC"/>
              </a:solidFill>
              <a:latin typeface="Arial" charset="0"/>
              <a:cs typeface="Arial" charset="0"/>
              <a:sym typeface="Wingdings" pitchFamily="2" charset="2"/>
            </a:endParaRPr>
          </a:p>
          <a:p>
            <a:r>
              <a:rPr lang="en-US" altLang="en-US">
                <a:solidFill>
                  <a:srgbClr val="0033CC"/>
                </a:solidFill>
                <a:latin typeface="Arial" charset="0"/>
                <a:cs typeface="Arial" charset="0"/>
                <a:sym typeface="Wingdings" pitchFamily="2" charset="2"/>
              </a:rPr>
              <a:t>Imagine you have to audit other companies to see if they could have the same issues.</a:t>
            </a:r>
          </a:p>
          <a:p>
            <a:endParaRPr lang="en-US" altLang="en-US">
              <a:solidFill>
                <a:srgbClr val="0033CC"/>
              </a:solidFill>
              <a:latin typeface="Arial" charset="0"/>
              <a:cs typeface="Arial" charset="0"/>
              <a:sym typeface="Wingdings" pitchFamily="2" charset="2"/>
            </a:endParaRPr>
          </a:p>
          <a:p>
            <a:r>
              <a:rPr lang="en-US" altLang="en-US">
                <a:solidFill>
                  <a:srgbClr val="0033CC"/>
                </a:solidFill>
                <a:latin typeface="Arial" charset="0"/>
                <a:cs typeface="Arial" charset="0"/>
                <a:sym typeface="Wingdings" pitchFamily="2" charset="2"/>
              </a:rPr>
              <a:t>These questions should start with: Do you ensure…………………?</a:t>
            </a:r>
            <a:endParaRPr lang="en-US" altLang="en-US">
              <a:latin typeface="Arial" charset="0"/>
              <a:cs typeface="Arial" charset="0"/>
            </a:endParaRPr>
          </a:p>
        </p:txBody>
      </p:sp>
      <p:sp>
        <p:nvSpPr>
          <p:cNvPr id="63492" name="Slide Number Placeholder 3"/>
          <p:cNvSpPr>
            <a:spLocks noGrp="1"/>
          </p:cNvSpPr>
          <p:nvPr>
            <p:ph type="sldNum" sz="quarter" idx="5"/>
          </p:nvPr>
        </p:nvSpPr>
        <p:spPr>
          <a:noFill/>
        </p:spPr>
        <p:txBody>
          <a:bodyPr/>
          <a:lstStyle/>
          <a:p>
            <a:fld id="{3F14511A-FB69-4881-B4E1-D8D57D4B455F}" type="slidenum">
              <a:rPr lang="en-US" altLang="en-US"/>
              <a:pPr/>
              <a:t>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EA124-89EA-4B0C-B86C-813286A84690}"/>
              </a:ext>
            </a:extLst>
          </p:cNvPr>
          <p:cNvSpPr>
            <a:spLocks noChangeArrowheads="1"/>
          </p:cNvSpPr>
          <p:nvPr userDrawn="1"/>
        </p:nvSpPr>
        <p:spPr bwMode="auto">
          <a:xfrm>
            <a:off x="0" y="0"/>
            <a:ext cx="9144000" cy="6858000"/>
          </a:xfrm>
          <a:prstGeom prst="rect">
            <a:avLst/>
          </a:prstGeom>
          <a:noFill/>
          <a:ln w="9525" algn="ctr">
            <a:solidFill>
              <a:schemeClr val="tx1"/>
            </a:solidFill>
            <a:round/>
            <a:headEnd/>
            <a:tailEnd/>
          </a:ln>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D3A63B-09C4-4326-835B-1849EBD48960}"/>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B4E4F595-A8BB-469E-AC58-3AFC17D53742}"/>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Slide Number Placeholder 6">
            <a:extLst>
              <a:ext uri="{FF2B5EF4-FFF2-40B4-BE49-F238E27FC236}">
                <a16:creationId xmlns:a16="http://schemas.microsoft.com/office/drawing/2014/main" id="{511BDC5F-E05A-4D91-971C-4094E0DC00C2}"/>
              </a:ext>
            </a:extLst>
          </p:cNvPr>
          <p:cNvSpPr>
            <a:spLocks noGrp="1" noChangeArrowheads="1"/>
          </p:cNvSpPr>
          <p:nvPr>
            <p:ph type="sldNum" sz="quarter" idx="12"/>
          </p:nvPr>
        </p:nvSpPr>
        <p:spPr/>
        <p:txBody>
          <a:bodyPr/>
          <a:lstStyle>
            <a:lvl1pPr algn="ctr">
              <a:defRPr/>
            </a:lvl1pPr>
          </a:lstStyle>
          <a:p>
            <a:fld id="{F2BA185E-F9D8-4C03-9491-634AF34738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a:extLst>
              <a:ext uri="{FF2B5EF4-FFF2-40B4-BE49-F238E27FC236}">
                <a16:creationId xmlns:a16="http://schemas.microsoft.com/office/drawing/2014/main" id="{A1F25D31-B2B2-47DE-87FE-D09DF0DB7C80}"/>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2AD7257-2759-4D2D-BF0E-E1A8FE9457A7}"/>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a:extLst>
              <a:ext uri="{FF2B5EF4-FFF2-40B4-BE49-F238E27FC236}">
                <a16:creationId xmlns:a16="http://schemas.microsoft.com/office/drawing/2014/main" id="{33840A84-7DEF-46A0-831B-D156B00D083C}"/>
              </a:ext>
            </a:extLst>
          </p:cNvPr>
          <p:cNvSpPr>
            <a:spLocks noGrp="1" noChangeArrowheads="1"/>
          </p:cNvSpPr>
          <p:nvPr>
            <p:ph type="sldNum" sz="quarter" idx="12"/>
          </p:nvPr>
        </p:nvSpPr>
        <p:spPr/>
        <p:txBody>
          <a:bodyPr/>
          <a:lstStyle>
            <a:lvl1pPr algn="ctr">
              <a:defRPr/>
            </a:lvl1pPr>
          </a:lstStyle>
          <a:p>
            <a:fld id="{5AAB3134-B14E-417E-A031-2B3ABD9EB3E6}"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1ABEBB0-DE6F-443F-9700-D5EA6CD3660A}"/>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019BE03-73FC-48B2-A7CC-E5183C8663CD}"/>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a:extLst>
              <a:ext uri="{FF2B5EF4-FFF2-40B4-BE49-F238E27FC236}">
                <a16:creationId xmlns:a16="http://schemas.microsoft.com/office/drawing/2014/main" id="{157AB16D-66DB-4DF5-8373-B43AFC93FE35}"/>
              </a:ext>
            </a:extLst>
          </p:cNvPr>
          <p:cNvSpPr>
            <a:spLocks noGrp="1" noChangeArrowheads="1"/>
          </p:cNvSpPr>
          <p:nvPr>
            <p:ph type="sldNum" sz="quarter" idx="12"/>
          </p:nvPr>
        </p:nvSpPr>
        <p:spPr/>
        <p:txBody>
          <a:bodyPr/>
          <a:lstStyle>
            <a:lvl1pPr algn="ctr">
              <a:defRPr/>
            </a:lvl1pPr>
          </a:lstStyle>
          <a:p>
            <a:fld id="{9B672A1C-B0F9-4A83-BBDA-35FF9C43A7E2}"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a:extLst>
              <a:ext uri="{FF2B5EF4-FFF2-40B4-BE49-F238E27FC236}">
                <a16:creationId xmlns:a16="http://schemas.microsoft.com/office/drawing/2014/main" id="{A35DC6EB-90B7-432F-83E9-52610FA79FE1}"/>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5A5410-3E2D-4062-8BF7-9E23FFC68B99}"/>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a:extLst>
              <a:ext uri="{FF2B5EF4-FFF2-40B4-BE49-F238E27FC236}">
                <a16:creationId xmlns:a16="http://schemas.microsoft.com/office/drawing/2014/main" id="{9AC9287E-4EE0-4752-8DC5-639462461798}"/>
              </a:ext>
            </a:extLst>
          </p:cNvPr>
          <p:cNvSpPr>
            <a:spLocks noGrp="1" noChangeArrowheads="1"/>
          </p:cNvSpPr>
          <p:nvPr>
            <p:ph type="sldNum" sz="quarter" idx="12"/>
          </p:nvPr>
        </p:nvSpPr>
        <p:spPr/>
        <p:txBody>
          <a:bodyPr/>
          <a:lstStyle>
            <a:lvl1pPr algn="ctr">
              <a:defRPr/>
            </a:lvl1pPr>
          </a:lstStyle>
          <a:p>
            <a:fld id="{521F1E44-D7E4-4425-83E6-22290CB3662C}"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47CBD69-27CE-488F-B557-801FF2E1EB3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endParaRPr lang="en-US"/>
          </a:p>
        </p:txBody>
      </p:sp>
      <p:sp>
        <p:nvSpPr>
          <p:cNvPr id="1029" name="Rectangle 5">
            <a:extLst>
              <a:ext uri="{FF2B5EF4-FFF2-40B4-BE49-F238E27FC236}">
                <a16:creationId xmlns:a16="http://schemas.microsoft.com/office/drawing/2014/main" id="{C93A9455-5CAE-4BBC-9CD0-64FAFC2A112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r>
              <a:rPr lang="en-US"/>
              <a:t>Confidential - Not to be shared outside of PDO/PDO contractors </a:t>
            </a:r>
          </a:p>
        </p:txBody>
      </p:sp>
      <p:sp>
        <p:nvSpPr>
          <p:cNvPr id="1030" name="Rectangle 6">
            <a:extLst>
              <a:ext uri="{FF2B5EF4-FFF2-40B4-BE49-F238E27FC236}">
                <a16:creationId xmlns:a16="http://schemas.microsoft.com/office/drawing/2014/main" id="{569454B6-BD14-44E4-99AE-886EEAF095A9}"/>
              </a:ext>
            </a:extLst>
          </p:cNvPr>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F41B38E-BC2C-494B-BBB7-9F5A78181D16}" type="slidenum">
              <a:rPr lang="en-US" altLang="en-US"/>
              <a:pPr/>
              <a:t>‹#›</a:t>
            </a:fld>
            <a:endParaRPr lang="en-US" altLang="en-US"/>
          </a:p>
        </p:txBody>
      </p:sp>
      <p:sp>
        <p:nvSpPr>
          <p:cNvPr id="2" name="TextBox 6">
            <a:extLst>
              <a:ext uri="{FF2B5EF4-FFF2-40B4-BE49-F238E27FC236}">
                <a16:creationId xmlns:a16="http://schemas.microsoft.com/office/drawing/2014/main" id="{F2E843CA-C8A2-46B7-814C-1335D211644E}"/>
              </a:ext>
            </a:extLst>
          </p:cNvPr>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n-US" altLang="en-US" sz="2000" b="1" i="1">
                <a:solidFill>
                  <a:srgbClr val="CCCCFF"/>
                </a:solidFill>
                <a:latin typeface="Arial" panose="020B0604020202020204" pitchFamily="34" charset="0"/>
              </a:rPr>
              <a:t>Main contractor name – LTI# - Date of incident</a:t>
            </a:r>
            <a:endParaRPr lang="en-US" altLang="en-US"/>
          </a:p>
        </p:txBody>
      </p:sp>
      <p:sp>
        <p:nvSpPr>
          <p:cNvPr id="1031" name="Rectangle 7">
            <a:extLst>
              <a:ext uri="{FF2B5EF4-FFF2-40B4-BE49-F238E27FC236}">
                <a16:creationId xmlns:a16="http://schemas.microsoft.com/office/drawing/2014/main" id="{9C832C14-8075-4F2A-90CC-0E12CC480778}"/>
              </a:ext>
            </a:extLst>
          </p:cNvPr>
          <p:cNvSpPr>
            <a:spLocks noChangeArrowheads="1"/>
          </p:cNvSpPr>
          <p:nvPr userDrawn="1"/>
        </p:nvSpPr>
        <p:spPr bwMode="auto">
          <a:xfrm>
            <a:off x="0" y="0"/>
            <a:ext cx="9144000" cy="6858000"/>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pic>
        <p:nvPicPr>
          <p:cNvPr id="1032" name="Content Placeholder 3"/>
          <p:cNvPicPr>
            <a:picLocks noChangeAspect="1"/>
          </p:cNvPicPr>
          <p:nvPr userDrawn="1"/>
        </p:nvPicPr>
        <p:blipFill>
          <a:blip r:embed="rId6"/>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15"/>
          <p:cNvPicPr>
            <a:picLocks noChangeAspect="1" noChangeArrowheads="1"/>
          </p:cNvPicPr>
          <p:nvPr/>
        </p:nvPicPr>
        <p:blipFill>
          <a:blip r:embed="rId3"/>
          <a:srcRect/>
          <a:stretch>
            <a:fillRect/>
          </a:stretch>
        </p:blipFill>
        <p:spPr bwMode="auto">
          <a:xfrm>
            <a:off x="6441281" y="3534778"/>
            <a:ext cx="2476500" cy="2214563"/>
          </a:xfrm>
          <a:prstGeom prst="rect">
            <a:avLst/>
          </a:prstGeom>
          <a:noFill/>
          <a:ln w="9525">
            <a:noFill/>
            <a:miter lim="800000"/>
            <a:headEnd/>
            <a:tailEnd/>
          </a:ln>
        </p:spPr>
      </p:pic>
      <p:sp>
        <p:nvSpPr>
          <p:cNvPr id="14339" name="Text Box 2">
            <a:extLst>
              <a:ext uri="{FF2B5EF4-FFF2-40B4-BE49-F238E27FC236}">
                <a16:creationId xmlns:a16="http://schemas.microsoft.com/office/drawing/2014/main" id="{32B45FFA-2D9A-45D8-821B-3DC05DAA4B50}"/>
              </a:ext>
            </a:extLst>
          </p:cNvPr>
          <p:cNvSpPr txBox="1">
            <a:spLocks noChangeArrowheads="1"/>
          </p:cNvSpPr>
          <p:nvPr/>
        </p:nvSpPr>
        <p:spPr bwMode="auto">
          <a:xfrm>
            <a:off x="196850" y="838200"/>
            <a:ext cx="6054100" cy="4755148"/>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cs typeface="+mn-cs"/>
              </a:rPr>
              <a:t>Date:</a:t>
            </a:r>
            <a:r>
              <a:rPr lang="en-US" sz="1200" b="1" dirty="0">
                <a:solidFill>
                  <a:srgbClr val="333399"/>
                </a:solidFill>
                <a:latin typeface="Tahoma" pitchFamily="34" charset="0"/>
                <a:cs typeface="+mn-cs"/>
              </a:rPr>
              <a:t>  15.03.2021                                       Incident title  LTI # 07</a:t>
            </a:r>
            <a:r>
              <a:rPr lang="en-US" sz="1200" b="1">
                <a:solidFill>
                  <a:srgbClr val="333399"/>
                </a:solidFill>
                <a:latin typeface="Tahoma" pitchFamily="34" charset="0"/>
                <a:cs typeface="+mn-cs"/>
              </a:rPr>
              <a:t>(struck by)</a:t>
            </a:r>
            <a:endParaRPr lang="en-US" sz="1200" b="1" dirty="0">
              <a:solidFill>
                <a:srgbClr val="333399"/>
              </a:solidFill>
              <a:latin typeface="Tahoma" pitchFamily="34" charset="0"/>
              <a:cs typeface="+mn-cs"/>
            </a:endParaRPr>
          </a:p>
          <a:p>
            <a:pPr marL="114300" indent="-114300" algn="just">
              <a:defRPr/>
            </a:pPr>
            <a:endParaRPr lang="en-US" sz="600" b="1" dirty="0">
              <a:solidFill>
                <a:srgbClr val="FF0000"/>
              </a:solidFill>
              <a:latin typeface="Tahoma" pitchFamily="34" charset="0"/>
              <a:cs typeface="+mn-cs"/>
            </a:endParaRPr>
          </a:p>
          <a:p>
            <a:pPr marL="114300" indent="-114300" algn="just">
              <a:defRPr/>
            </a:pPr>
            <a:r>
              <a:rPr lang="en-US" sz="1600" b="1" dirty="0">
                <a:solidFill>
                  <a:srgbClr val="FF0000"/>
                </a:solidFill>
                <a:latin typeface="Tahoma" pitchFamily="34" charset="0"/>
                <a:cs typeface="+mn-cs"/>
              </a:rPr>
              <a:t>What happened?</a:t>
            </a:r>
            <a:endParaRPr lang="en-US" sz="1600" dirty="0">
              <a:solidFill>
                <a:srgbClr val="FF0000"/>
              </a:solidFill>
              <a:latin typeface="Tahoma" pitchFamily="34" charset="0"/>
              <a:cs typeface="+mn-cs"/>
            </a:endParaRPr>
          </a:p>
          <a:p>
            <a:pPr eaLnBrk="1" hangingPunct="1">
              <a:defRPr/>
            </a:pPr>
            <a:r>
              <a:rPr lang="en-GB" sz="1100" dirty="0">
                <a:solidFill>
                  <a:srgbClr val="000000"/>
                </a:solidFill>
                <a:latin typeface="Arial" pitchFamily="34" charset="0"/>
                <a:cs typeface="+mn-cs"/>
              </a:rPr>
              <a:t>A Helper was between two loads on a trailer bed. At the same time, a Foreman was guiding a forklift truck in loading a 3rd load at the rear of the trailer. The Foreman instructed the Forklift truck operator to push the 3rd load further on the trailer using the forklift tines. This also pushed the 2nd load causing the Helpers legs to become crushed between the 1</a:t>
            </a:r>
            <a:r>
              <a:rPr lang="en-GB" sz="1100" baseline="30000" dirty="0">
                <a:solidFill>
                  <a:srgbClr val="000000"/>
                </a:solidFill>
                <a:latin typeface="Arial" pitchFamily="34" charset="0"/>
                <a:cs typeface="+mn-cs"/>
              </a:rPr>
              <a:t>st</a:t>
            </a:r>
            <a:r>
              <a:rPr lang="en-GB" sz="1100" dirty="0">
                <a:solidFill>
                  <a:srgbClr val="000000"/>
                </a:solidFill>
                <a:latin typeface="Arial" pitchFamily="34" charset="0"/>
                <a:cs typeface="+mn-cs"/>
              </a:rPr>
              <a:t> and 2</a:t>
            </a:r>
            <a:r>
              <a:rPr lang="en-GB" sz="1100" baseline="30000" dirty="0">
                <a:solidFill>
                  <a:srgbClr val="000000"/>
                </a:solidFill>
                <a:latin typeface="Arial" pitchFamily="34" charset="0"/>
                <a:cs typeface="+mn-cs"/>
              </a:rPr>
              <a:t>nd</a:t>
            </a:r>
            <a:r>
              <a:rPr lang="en-GB" sz="1100" dirty="0">
                <a:solidFill>
                  <a:srgbClr val="000000"/>
                </a:solidFill>
                <a:latin typeface="Arial" pitchFamily="34" charset="0"/>
                <a:cs typeface="+mn-cs"/>
              </a:rPr>
              <a:t> load. The Helper suffered 2 fractures and a laceration to his right leg and 1 fracture to his left leg</a:t>
            </a:r>
          </a:p>
          <a:p>
            <a:pPr eaLnBrk="1" hangingPunct="1">
              <a:defRPr/>
            </a:pPr>
            <a:endParaRPr lang="en-US" sz="1600" b="1" dirty="0">
              <a:solidFill>
                <a:srgbClr val="333399"/>
              </a:solidFill>
              <a:latin typeface="Tahoma" pitchFamily="34" charset="0"/>
              <a:cs typeface="+mn-cs"/>
            </a:endParaRPr>
          </a:p>
          <a:p>
            <a:pPr marL="114300" indent="-114300" algn="just">
              <a:defRPr/>
            </a:pPr>
            <a:r>
              <a:rPr lang="en-US" sz="1600" b="1" dirty="0">
                <a:solidFill>
                  <a:srgbClr val="333399"/>
                </a:solidFill>
                <a:latin typeface="Tahoma" pitchFamily="34" charset="0"/>
                <a:cs typeface="+mn-cs"/>
              </a:rPr>
              <a:t>Your learning from this incident..</a:t>
            </a:r>
          </a:p>
          <a:p>
            <a:pPr marL="114300" indent="-114300" algn="just">
              <a:defRPr/>
            </a:pPr>
            <a:endParaRPr lang="en-US" sz="600" dirty="0">
              <a:solidFill>
                <a:srgbClr val="000000"/>
              </a:solidFill>
              <a:latin typeface="Arial" charset="0"/>
              <a:cs typeface="+mn-cs"/>
            </a:endParaRPr>
          </a:p>
          <a:p>
            <a:pPr eaLnBrk="1" hangingPunct="1">
              <a:defRPr/>
            </a:pPr>
            <a:r>
              <a:rPr lang="en-US" sz="1100" b="1" dirty="0">
                <a:latin typeface="Arial" charset="0"/>
                <a:cs typeface="Tahoma" pitchFamily="34" charset="0"/>
              </a:rPr>
              <a:t>Foreman / Supervisors</a:t>
            </a:r>
            <a:endParaRPr lang="en-US" sz="1100" dirty="0">
              <a:solidFill>
                <a:srgbClr val="FF0000"/>
              </a:solidFill>
              <a:latin typeface="Arial" charset="0"/>
              <a:cs typeface="Tahoma" pitchFamily="34" charset="0"/>
            </a:endParaRP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give your team specific instructions on when it is safe to approach a vehicle for load security </a:t>
            </a:r>
          </a:p>
          <a:p>
            <a:pPr marL="171450" indent="-171450" eaLnBrk="1" hangingPunct="1">
              <a:buFont typeface="Arial" panose="020B0604020202020204" pitchFamily="34" charset="0"/>
              <a:buChar char="•"/>
              <a:defRPr/>
            </a:pPr>
            <a:r>
              <a:rPr lang="en-US" sz="1100" dirty="0">
                <a:latin typeface="Arial" charset="0"/>
                <a:cs typeface="Tahoma" pitchFamily="34" charset="0"/>
              </a:rPr>
              <a:t>Always ensure you check there are no persons in the line of fire.</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are acting as the Supervisor overseeing the full task</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your crew follow the correct load security methods</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conduct a 4CAAP (Crosscheck, Assure &amp; Accountability Programme) before starting tasks</a:t>
            </a:r>
          </a:p>
          <a:p>
            <a:pPr marL="171450" indent="-171450" eaLnBrk="1" hangingPunct="1">
              <a:buFont typeface="Arial" panose="020B0604020202020204" pitchFamily="34" charset="0"/>
              <a:buChar char="•"/>
              <a:defRPr/>
            </a:pPr>
            <a:endParaRPr lang="en-GB" sz="1100" dirty="0">
              <a:latin typeface="Arial" charset="0"/>
              <a:cs typeface="Tahoma" pitchFamily="34" charset="0"/>
            </a:endParaRPr>
          </a:p>
          <a:p>
            <a:pPr marL="171450" indent="-171450" eaLnBrk="1" hangingPunct="1">
              <a:defRPr/>
            </a:pPr>
            <a:r>
              <a:rPr lang="en-GB" sz="1100" b="1" dirty="0">
                <a:latin typeface="Arial" charset="0"/>
                <a:cs typeface="Tahoma" pitchFamily="34" charset="0"/>
              </a:rPr>
              <a:t>Helpers / Drivers staff</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do not enter the line of fire, make sure it is safe to carry out the task before doing it.</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do not rush to finish a task, take your time and do it safely.</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use your empowerment to STOP if you feel that it is unsafe, even if your supervisor gives you instructions to do something. </a:t>
            </a:r>
          </a:p>
          <a:p>
            <a:pPr marL="171450" indent="-171450" eaLnBrk="1" hangingPunct="1">
              <a:buFont typeface="Arial" panose="020B0604020202020204" pitchFamily="34" charset="0"/>
              <a:buChar char="•"/>
              <a:defRPr/>
            </a:pPr>
            <a:r>
              <a:rPr lang="en-GB" sz="1100" dirty="0">
                <a:latin typeface="Arial" charset="0"/>
                <a:cs typeface="Tahoma" pitchFamily="34" charset="0"/>
              </a:rPr>
              <a:t>Always ensure you conduct load security from the ground level</a:t>
            </a:r>
            <a:endParaRPr lang="en-GB" sz="1100" strike="sngStrike" dirty="0">
              <a:latin typeface="Arial" charset="0"/>
              <a:cs typeface="Tahoma" pitchFamily="34" charset="0"/>
            </a:endParaRPr>
          </a:p>
        </p:txBody>
      </p:sp>
      <p:sp>
        <p:nvSpPr>
          <p:cNvPr id="16" name="Text Box 12">
            <a:extLst>
              <a:ext uri="{FF2B5EF4-FFF2-40B4-BE49-F238E27FC236}">
                <a16:creationId xmlns:a16="http://schemas.microsoft.com/office/drawing/2014/main" id="{B6291EA5-E784-4781-A950-823600858187}"/>
              </a:ext>
            </a:extLst>
          </p:cNvPr>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cs typeface="+mn-cs"/>
              </a:rPr>
              <a:t>PDO Second Alert</a:t>
            </a:r>
          </a:p>
        </p:txBody>
      </p:sp>
      <p:sp>
        <p:nvSpPr>
          <p:cNvPr id="60422" name="Slide Number Placeholder 4"/>
          <p:cNvSpPr>
            <a:spLocks noGrp="1"/>
          </p:cNvSpPr>
          <p:nvPr>
            <p:ph type="sldNum" sz="quarter" idx="12"/>
          </p:nvPr>
        </p:nvSpPr>
        <p:spPr>
          <a:noFill/>
        </p:spPr>
        <p:txBody>
          <a:bodyPr/>
          <a:lstStyle/>
          <a:p>
            <a:fld id="{E8F6E962-8FB8-4325-B218-88B8A3D11771}" type="slidenum">
              <a:rPr lang="en-US" altLang="en-US"/>
              <a:pPr/>
              <a:t>1</a:t>
            </a:fld>
            <a:endParaRPr lang="en-US" altLang="en-US"/>
          </a:p>
        </p:txBody>
      </p:sp>
      <p:sp>
        <p:nvSpPr>
          <p:cNvPr id="60423" name="Freeform 132"/>
          <p:cNvSpPr>
            <a:spLocks/>
          </p:cNvSpPr>
          <p:nvPr/>
        </p:nvSpPr>
        <p:spPr bwMode="auto">
          <a:xfrm>
            <a:off x="8507805" y="5399149"/>
            <a:ext cx="457200" cy="457200"/>
          </a:xfrm>
          <a:custGeom>
            <a:avLst/>
            <a:gdLst>
              <a:gd name="T0" fmla="*/ 0 w 1336"/>
              <a:gd name="T1" fmla="*/ 2147483646 h 888"/>
              <a:gd name="T2" fmla="*/ 2147483646 w 1336"/>
              <a:gd name="T3" fmla="*/ 2147483646 h 888"/>
              <a:gd name="T4" fmla="*/ 2147483646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GB"/>
          </a:p>
        </p:txBody>
      </p:sp>
      <p:sp>
        <p:nvSpPr>
          <p:cNvPr id="10" name="TextBox 9">
            <a:extLst>
              <a:ext uri="{FF2B5EF4-FFF2-40B4-BE49-F238E27FC236}">
                <a16:creationId xmlns:a16="http://schemas.microsoft.com/office/drawing/2014/main" id="{5A0F078B-99EC-4284-B72F-FF54A9CC472E}"/>
              </a:ext>
            </a:extLst>
          </p:cNvPr>
          <p:cNvSpPr txBox="1"/>
          <p:nvPr/>
        </p:nvSpPr>
        <p:spPr>
          <a:xfrm>
            <a:off x="6286500" y="5786438"/>
            <a:ext cx="2500313" cy="577850"/>
          </a:xfrm>
          <a:prstGeom prst="rect">
            <a:avLst/>
          </a:prstGeom>
          <a:noFill/>
        </p:spPr>
        <p:txBody>
          <a:bodyPr>
            <a:spAutoFit/>
          </a:bodyPr>
          <a:lstStyle/>
          <a:p>
            <a:pPr algn="ctr">
              <a:defRPr/>
            </a:pPr>
            <a:r>
              <a:rPr lang="en-US" sz="1050" dirty="0">
                <a:latin typeface="+mj-lt"/>
                <a:cs typeface="+mn-cs"/>
              </a:rPr>
              <a:t>Ensure that you check that all staff are out of the line of fire before starting loading / unloading operations</a:t>
            </a:r>
          </a:p>
        </p:txBody>
      </p:sp>
      <p:sp>
        <p:nvSpPr>
          <p:cNvPr id="60425" name="Oval 1"/>
          <p:cNvSpPr>
            <a:spLocks noChangeArrowheads="1"/>
          </p:cNvSpPr>
          <p:nvPr/>
        </p:nvSpPr>
        <p:spPr bwMode="auto">
          <a:xfrm>
            <a:off x="7236925" y="3497681"/>
            <a:ext cx="1071563" cy="2143125"/>
          </a:xfrm>
          <a:prstGeom prst="ellipse">
            <a:avLst/>
          </a:prstGeom>
          <a:noFill/>
          <a:ln w="38100" algn="ctr">
            <a:solidFill>
              <a:srgbClr val="04F204"/>
            </a:solidFill>
            <a:round/>
            <a:headEnd/>
            <a:tailEnd/>
          </a:ln>
        </p:spPr>
        <p:txBody>
          <a:bodyPr/>
          <a:lstStyle/>
          <a:p>
            <a:endParaRPr lang="en-US" altLang="en-US"/>
          </a:p>
        </p:txBody>
      </p:sp>
      <p:grpSp>
        <p:nvGrpSpPr>
          <p:cNvPr id="60426" name="Group 32"/>
          <p:cNvGrpSpPr>
            <a:grpSpLocks/>
          </p:cNvGrpSpPr>
          <p:nvPr/>
        </p:nvGrpSpPr>
        <p:grpSpPr bwMode="auto">
          <a:xfrm>
            <a:off x="6441281" y="1133475"/>
            <a:ext cx="2700338" cy="2268537"/>
            <a:chOff x="2801343" y="1823395"/>
            <a:chExt cx="2080208" cy="3538291"/>
          </a:xfrm>
        </p:grpSpPr>
        <p:pic>
          <p:nvPicPr>
            <p:cNvPr id="60430" name="Picture 3"/>
            <p:cNvPicPr>
              <a:picLocks noChangeAspect="1"/>
            </p:cNvPicPr>
            <p:nvPr/>
          </p:nvPicPr>
          <p:blipFill>
            <a:blip r:embed="rId4"/>
            <a:srcRect/>
            <a:stretch>
              <a:fillRect/>
            </a:stretch>
          </p:blipFill>
          <p:spPr bwMode="auto">
            <a:xfrm>
              <a:off x="2801343" y="1884607"/>
              <a:ext cx="1914673" cy="3477079"/>
            </a:xfrm>
            <a:prstGeom prst="rect">
              <a:avLst/>
            </a:prstGeom>
            <a:noFill/>
            <a:ln w="9525">
              <a:noFill/>
              <a:miter lim="800000"/>
              <a:headEnd/>
              <a:tailEnd/>
            </a:ln>
          </p:spPr>
        </p:pic>
        <p:grpSp>
          <p:nvGrpSpPr>
            <p:cNvPr id="60431" name="Group 31"/>
            <p:cNvGrpSpPr>
              <a:grpSpLocks/>
            </p:cNvGrpSpPr>
            <p:nvPr/>
          </p:nvGrpSpPr>
          <p:grpSpPr bwMode="auto">
            <a:xfrm>
              <a:off x="3419872" y="1823395"/>
              <a:ext cx="1461679" cy="2212808"/>
              <a:chOff x="3434393" y="1713364"/>
              <a:chExt cx="1461679" cy="2212808"/>
            </a:xfrm>
          </p:grpSpPr>
          <p:pic>
            <p:nvPicPr>
              <p:cNvPr id="60432" name="Picture 37"/>
              <p:cNvPicPr>
                <a:picLocks noChangeAspect="1"/>
              </p:cNvPicPr>
              <p:nvPr/>
            </p:nvPicPr>
            <p:blipFill>
              <a:blip r:embed="rId5">
                <a:clrChange>
                  <a:clrFrom>
                    <a:srgbClr val="FFFFFF"/>
                  </a:clrFrom>
                  <a:clrTo>
                    <a:srgbClr val="FFFFFF">
                      <a:alpha val="0"/>
                    </a:srgbClr>
                  </a:clrTo>
                </a:clrChange>
              </a:blip>
              <a:srcRect/>
              <a:stretch>
                <a:fillRect/>
              </a:stretch>
            </p:blipFill>
            <p:spPr bwMode="auto">
              <a:xfrm flipH="1">
                <a:off x="3658863" y="3371969"/>
                <a:ext cx="487900" cy="363395"/>
              </a:xfrm>
              <a:prstGeom prst="rect">
                <a:avLst/>
              </a:prstGeom>
              <a:noFill/>
              <a:ln w="9525">
                <a:noFill/>
                <a:miter lim="800000"/>
                <a:headEnd/>
                <a:tailEnd/>
              </a:ln>
            </p:spPr>
          </p:pic>
          <p:sp>
            <p:nvSpPr>
              <p:cNvPr id="60433" name="Rectangle 10"/>
              <p:cNvSpPr>
                <a:spLocks noChangeArrowheads="1"/>
              </p:cNvSpPr>
              <p:nvPr/>
            </p:nvSpPr>
            <p:spPr bwMode="auto">
              <a:xfrm>
                <a:off x="3884497" y="2955739"/>
                <a:ext cx="216024" cy="493103"/>
              </a:xfrm>
              <a:prstGeom prst="rect">
                <a:avLst/>
              </a:prstGeom>
              <a:solidFill>
                <a:srgbClr val="FFCC66"/>
              </a:solidFill>
              <a:ln w="9525" algn="ctr">
                <a:solidFill>
                  <a:schemeClr val="tx1"/>
                </a:solidFill>
                <a:round/>
                <a:headEnd/>
                <a:tailEnd/>
              </a:ln>
            </p:spPr>
            <p:txBody>
              <a:bodyPr/>
              <a:lstStyle/>
              <a:p>
                <a:endParaRPr lang="en-US" altLang="en-US"/>
              </a:p>
            </p:txBody>
          </p:sp>
          <p:sp>
            <p:nvSpPr>
              <p:cNvPr id="60434" name="Rectangle 13"/>
              <p:cNvSpPr>
                <a:spLocks noChangeArrowheads="1"/>
              </p:cNvSpPr>
              <p:nvPr/>
            </p:nvSpPr>
            <p:spPr bwMode="auto">
              <a:xfrm rot="6009934">
                <a:off x="4190773" y="2743749"/>
                <a:ext cx="167768" cy="613522"/>
              </a:xfrm>
              <a:prstGeom prst="rect">
                <a:avLst/>
              </a:prstGeom>
              <a:solidFill>
                <a:srgbClr val="FFCC66"/>
              </a:solidFill>
              <a:ln w="9525" algn="ctr">
                <a:solidFill>
                  <a:schemeClr val="tx1"/>
                </a:solidFill>
                <a:round/>
                <a:headEnd/>
                <a:tailEnd/>
              </a:ln>
            </p:spPr>
            <p:txBody>
              <a:bodyPr/>
              <a:lstStyle/>
              <a:p>
                <a:endParaRPr lang="en-US" altLang="en-US"/>
              </a:p>
            </p:txBody>
          </p:sp>
          <p:sp>
            <p:nvSpPr>
              <p:cNvPr id="60435" name="Rectangle 17"/>
              <p:cNvSpPr>
                <a:spLocks noChangeArrowheads="1"/>
              </p:cNvSpPr>
              <p:nvPr/>
            </p:nvSpPr>
            <p:spPr bwMode="auto">
              <a:xfrm rot="4488636">
                <a:off x="3919141" y="2020176"/>
                <a:ext cx="108595" cy="1078091"/>
              </a:xfrm>
              <a:prstGeom prst="rect">
                <a:avLst/>
              </a:prstGeom>
              <a:solidFill>
                <a:srgbClr val="FFCC66"/>
              </a:solidFill>
              <a:ln w="9525" algn="ctr">
                <a:solidFill>
                  <a:schemeClr val="tx1"/>
                </a:solidFill>
                <a:round/>
                <a:headEnd/>
                <a:tailEnd/>
              </a:ln>
            </p:spPr>
            <p:txBody>
              <a:bodyPr/>
              <a:lstStyle/>
              <a:p>
                <a:endParaRPr lang="en-US" altLang="en-US"/>
              </a:p>
            </p:txBody>
          </p:sp>
          <p:sp>
            <p:nvSpPr>
              <p:cNvPr id="60436" name="Rectangle 14"/>
              <p:cNvSpPr>
                <a:spLocks noChangeArrowheads="1"/>
              </p:cNvSpPr>
              <p:nvPr/>
            </p:nvSpPr>
            <p:spPr bwMode="auto">
              <a:xfrm rot="180803">
                <a:off x="4383645" y="2420024"/>
                <a:ext cx="350183" cy="765572"/>
              </a:xfrm>
              <a:prstGeom prst="rect">
                <a:avLst/>
              </a:prstGeom>
              <a:solidFill>
                <a:srgbClr val="FFCC66"/>
              </a:solidFill>
              <a:ln w="9525" algn="ctr">
                <a:solidFill>
                  <a:schemeClr val="tx1"/>
                </a:solidFill>
                <a:round/>
                <a:headEnd/>
                <a:tailEnd/>
              </a:ln>
            </p:spPr>
            <p:txBody>
              <a:bodyPr/>
              <a:lstStyle/>
              <a:p>
                <a:endParaRPr lang="en-US" altLang="en-US"/>
              </a:p>
            </p:txBody>
          </p:sp>
          <p:pic>
            <p:nvPicPr>
              <p:cNvPr id="60437" name="Picture 27"/>
              <p:cNvPicPr>
                <a:picLocks noChangeAspect="1"/>
              </p:cNvPicPr>
              <p:nvPr/>
            </p:nvPicPr>
            <p:blipFill>
              <a:blip r:embed="rId6">
                <a:clrChange>
                  <a:clrFrom>
                    <a:srgbClr val="FFFFFF"/>
                  </a:clrFrom>
                  <a:clrTo>
                    <a:srgbClr val="FFFFFF">
                      <a:alpha val="0"/>
                    </a:srgbClr>
                  </a:clrTo>
                </a:clrChange>
              </a:blip>
              <a:srcRect/>
              <a:stretch>
                <a:fillRect/>
              </a:stretch>
            </p:blipFill>
            <p:spPr bwMode="auto">
              <a:xfrm flipH="1">
                <a:off x="3678432" y="3562777"/>
                <a:ext cx="487900" cy="363395"/>
              </a:xfrm>
              <a:prstGeom prst="rect">
                <a:avLst/>
              </a:prstGeom>
              <a:noFill/>
              <a:ln w="9525">
                <a:noFill/>
                <a:miter lim="800000"/>
                <a:headEnd/>
                <a:tailEnd/>
              </a:ln>
            </p:spPr>
          </p:pic>
          <p:sp>
            <p:nvSpPr>
              <p:cNvPr id="60438" name="Rectangle 15"/>
              <p:cNvSpPr>
                <a:spLocks noChangeArrowheads="1"/>
              </p:cNvSpPr>
              <p:nvPr/>
            </p:nvSpPr>
            <p:spPr bwMode="auto">
              <a:xfrm rot="4488636">
                <a:off x="3932357" y="2162321"/>
                <a:ext cx="133571" cy="1065197"/>
              </a:xfrm>
              <a:prstGeom prst="rect">
                <a:avLst/>
              </a:prstGeom>
              <a:solidFill>
                <a:srgbClr val="FFCC66"/>
              </a:solidFill>
              <a:ln w="9525" algn="ctr">
                <a:solidFill>
                  <a:schemeClr val="tx1"/>
                </a:solidFill>
                <a:round/>
                <a:headEnd/>
                <a:tailEnd/>
              </a:ln>
            </p:spPr>
            <p:txBody>
              <a:bodyPr/>
              <a:lstStyle/>
              <a:p>
                <a:endParaRPr lang="en-US" altLang="en-US"/>
              </a:p>
            </p:txBody>
          </p:sp>
          <p:pic>
            <p:nvPicPr>
              <p:cNvPr id="60439" name="Picture 10" descr="Free Construction Worker Logo, Download Free Clip Art, Free Clip Art on  Clipart Library"/>
              <p:cNvPicPr>
                <a:picLocks noChangeAspect="1" noChangeArrowheads="1"/>
              </p:cNvPicPr>
              <p:nvPr/>
            </p:nvPicPr>
            <p:blipFill>
              <a:blip r:embed="rId7"/>
              <a:srcRect/>
              <a:stretch>
                <a:fillRect/>
              </a:stretch>
            </p:blipFill>
            <p:spPr bwMode="auto">
              <a:xfrm>
                <a:off x="4118286" y="1713364"/>
                <a:ext cx="777786" cy="700203"/>
              </a:xfrm>
              <a:prstGeom prst="rect">
                <a:avLst/>
              </a:prstGeom>
              <a:noFill/>
              <a:ln w="9525">
                <a:noFill/>
                <a:miter lim="800000"/>
                <a:headEnd/>
                <a:tailEnd/>
              </a:ln>
            </p:spPr>
          </p:pic>
          <p:sp>
            <p:nvSpPr>
              <p:cNvPr id="60440" name="Rectangle 20"/>
              <p:cNvSpPr>
                <a:spLocks noChangeArrowheads="1"/>
              </p:cNvSpPr>
              <p:nvPr/>
            </p:nvSpPr>
            <p:spPr bwMode="auto">
              <a:xfrm rot="4804139" flipH="1">
                <a:off x="4580986" y="2305361"/>
                <a:ext cx="99616" cy="220808"/>
              </a:xfrm>
              <a:prstGeom prst="rect">
                <a:avLst/>
              </a:prstGeom>
              <a:solidFill>
                <a:srgbClr val="FFCC66"/>
              </a:solidFill>
              <a:ln w="9525" algn="ctr">
                <a:solidFill>
                  <a:schemeClr val="tx1"/>
                </a:solidFill>
                <a:round/>
                <a:headEnd/>
                <a:tailEnd/>
              </a:ln>
            </p:spPr>
            <p:txBody>
              <a:bodyPr/>
              <a:lstStyle/>
              <a:p>
                <a:endParaRPr lang="en-US" altLang="en-US"/>
              </a:p>
            </p:txBody>
          </p:sp>
          <p:cxnSp>
            <p:nvCxnSpPr>
              <p:cNvPr id="60441" name="Straight Connector 8"/>
              <p:cNvCxnSpPr>
                <a:cxnSpLocks noChangeShapeType="1"/>
              </p:cNvCxnSpPr>
              <p:nvPr/>
            </p:nvCxnSpPr>
            <p:spPr bwMode="auto">
              <a:xfrm flipH="1" flipV="1">
                <a:off x="3968900" y="3068451"/>
                <a:ext cx="394864" cy="72517"/>
              </a:xfrm>
              <a:prstGeom prst="line">
                <a:avLst/>
              </a:prstGeom>
              <a:noFill/>
              <a:ln w="9525" algn="ctr">
                <a:solidFill>
                  <a:schemeClr val="tx1"/>
                </a:solidFill>
                <a:round/>
                <a:headEnd/>
                <a:tailEnd/>
              </a:ln>
            </p:spPr>
          </p:cxnSp>
          <p:sp>
            <p:nvSpPr>
              <p:cNvPr id="60442" name="Rectangle 4"/>
              <p:cNvSpPr>
                <a:spLocks noChangeArrowheads="1"/>
              </p:cNvSpPr>
              <p:nvPr/>
            </p:nvSpPr>
            <p:spPr bwMode="auto">
              <a:xfrm>
                <a:off x="3923928" y="3089727"/>
                <a:ext cx="216024" cy="626796"/>
              </a:xfrm>
              <a:prstGeom prst="rect">
                <a:avLst/>
              </a:prstGeom>
              <a:solidFill>
                <a:srgbClr val="FFCC66"/>
              </a:solidFill>
              <a:ln w="9525" algn="ctr">
                <a:solidFill>
                  <a:schemeClr val="tx1"/>
                </a:solidFill>
                <a:round/>
                <a:headEnd/>
                <a:tailEnd/>
              </a:ln>
            </p:spPr>
            <p:txBody>
              <a:bodyPr/>
              <a:lstStyle/>
              <a:p>
                <a:endParaRPr lang="en-US" altLang="en-US"/>
              </a:p>
            </p:txBody>
          </p:sp>
          <p:grpSp>
            <p:nvGrpSpPr>
              <p:cNvPr id="60443" name="Group 30"/>
              <p:cNvGrpSpPr>
                <a:grpSpLocks/>
              </p:cNvGrpSpPr>
              <p:nvPr/>
            </p:nvGrpSpPr>
            <p:grpSpPr bwMode="auto">
              <a:xfrm>
                <a:off x="3957441" y="3124018"/>
                <a:ext cx="626474" cy="275523"/>
                <a:chOff x="3957441" y="3124018"/>
                <a:chExt cx="626474" cy="275523"/>
              </a:xfrm>
            </p:grpSpPr>
            <p:sp>
              <p:nvSpPr>
                <p:cNvPr id="60444" name="Rectangle 11"/>
                <p:cNvSpPr>
                  <a:spLocks noChangeArrowheads="1"/>
                </p:cNvSpPr>
                <p:nvPr/>
              </p:nvSpPr>
              <p:spPr bwMode="auto">
                <a:xfrm rot="6009934">
                  <a:off x="4156190" y="2925269"/>
                  <a:ext cx="216024" cy="613522"/>
                </a:xfrm>
                <a:prstGeom prst="rect">
                  <a:avLst/>
                </a:prstGeom>
                <a:solidFill>
                  <a:srgbClr val="FFCC66"/>
                </a:solidFill>
                <a:ln w="9525">
                  <a:noFill/>
                  <a:miter lim="800000"/>
                  <a:headEnd/>
                  <a:tailEnd/>
                </a:ln>
              </p:spPr>
              <p:txBody>
                <a:bodyPr/>
                <a:lstStyle/>
                <a:p>
                  <a:endParaRPr lang="en-US" altLang="en-US"/>
                </a:p>
              </p:txBody>
            </p:sp>
            <p:cxnSp>
              <p:nvCxnSpPr>
                <p:cNvPr id="60445" name="Straight Connector 19"/>
                <p:cNvCxnSpPr>
                  <a:cxnSpLocks noChangeShapeType="1"/>
                  <a:endCxn id="60444" idx="0"/>
                </p:cNvCxnSpPr>
                <p:nvPr/>
              </p:nvCxnSpPr>
              <p:spPr bwMode="auto">
                <a:xfrm flipV="1">
                  <a:off x="4546578" y="3286171"/>
                  <a:ext cx="19569" cy="113370"/>
                </a:xfrm>
                <a:prstGeom prst="line">
                  <a:avLst/>
                </a:prstGeom>
                <a:noFill/>
                <a:ln w="9525" algn="ctr">
                  <a:solidFill>
                    <a:schemeClr val="tx1"/>
                  </a:solidFill>
                  <a:round/>
                  <a:headEnd/>
                  <a:tailEnd/>
                </a:ln>
              </p:spPr>
            </p:cxnSp>
            <p:cxnSp>
              <p:nvCxnSpPr>
                <p:cNvPr id="60446" name="Straight Connector 25"/>
                <p:cNvCxnSpPr>
                  <a:cxnSpLocks noChangeShapeType="1"/>
                </p:cNvCxnSpPr>
                <p:nvPr/>
              </p:nvCxnSpPr>
              <p:spPr bwMode="auto">
                <a:xfrm>
                  <a:off x="4123885" y="3313339"/>
                  <a:ext cx="422693" cy="86202"/>
                </a:xfrm>
                <a:prstGeom prst="line">
                  <a:avLst/>
                </a:prstGeom>
                <a:noFill/>
                <a:ln w="9525" algn="ctr">
                  <a:solidFill>
                    <a:schemeClr val="tx1"/>
                  </a:solidFill>
                  <a:round/>
                  <a:headEnd/>
                  <a:tailEnd/>
                </a:ln>
              </p:spPr>
            </p:cxnSp>
            <p:cxnSp>
              <p:nvCxnSpPr>
                <p:cNvPr id="60447" name="Straight Connector 35"/>
                <p:cNvCxnSpPr>
                  <a:cxnSpLocks noChangeShapeType="1"/>
                </p:cNvCxnSpPr>
                <p:nvPr/>
              </p:nvCxnSpPr>
              <p:spPr bwMode="auto">
                <a:xfrm flipV="1">
                  <a:off x="4564346" y="3183350"/>
                  <a:ext cx="19569" cy="113370"/>
                </a:xfrm>
                <a:prstGeom prst="line">
                  <a:avLst/>
                </a:prstGeom>
                <a:noFill/>
                <a:ln w="9525" algn="ctr">
                  <a:solidFill>
                    <a:schemeClr val="tx1"/>
                  </a:solidFill>
                  <a:round/>
                  <a:headEnd/>
                  <a:tailEnd/>
                </a:ln>
              </p:spPr>
            </p:cxnSp>
          </p:grpSp>
        </p:grpSp>
      </p:grpSp>
      <p:pic>
        <p:nvPicPr>
          <p:cNvPr id="60427" name="Picture 2"/>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bwMode="auto">
          <a:xfrm>
            <a:off x="8591524" y="2840316"/>
            <a:ext cx="454025" cy="481012"/>
          </a:xfrm>
          <a:prstGeom prst="rect">
            <a:avLst/>
          </a:prstGeom>
          <a:noFill/>
          <a:ln w="9525">
            <a:noFill/>
            <a:miter lim="800000"/>
            <a:headEnd/>
            <a:tailEnd/>
          </a:ln>
        </p:spPr>
      </p:pic>
      <p:pic>
        <p:nvPicPr>
          <p:cNvPr id="60428" name="Picture 17" descr="Eye Side View Stock Illustration - Download Image Now - iStock"/>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6357561" y="4209048"/>
            <a:ext cx="857627" cy="836027"/>
          </a:xfrm>
          <a:prstGeom prst="rect">
            <a:avLst/>
          </a:prstGeom>
          <a:noFill/>
          <a:ln w="9525">
            <a:noFill/>
            <a:miter lim="800000"/>
            <a:headEnd/>
            <a:tailEnd/>
          </a:ln>
        </p:spPr>
      </p:pic>
      <p:sp>
        <p:nvSpPr>
          <p:cNvPr id="37" name="Rectangle 36">
            <a:extLst>
              <a:ext uri="{FF2B5EF4-FFF2-40B4-BE49-F238E27FC236}">
                <a16:creationId xmlns:a16="http://schemas.microsoft.com/office/drawing/2014/main" id="{EFC8626D-835C-438B-BD56-481D8D14C717}"/>
              </a:ext>
            </a:extLst>
          </p:cNvPr>
          <p:cNvSpPr/>
          <p:nvPr/>
        </p:nvSpPr>
        <p:spPr bwMode="auto">
          <a:xfrm>
            <a:off x="541934" y="5791200"/>
            <a:ext cx="5357813" cy="457200"/>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anchor="ctr"/>
          <a:lstStyle/>
          <a:p>
            <a:pPr algn="ctr">
              <a:defRPr/>
            </a:pPr>
            <a:r>
              <a:rPr lang="en-GB" sz="1050" b="1" dirty="0">
                <a:solidFill>
                  <a:srgbClr val="FFFF00"/>
                </a:solidFill>
                <a:latin typeface="+mj-lt"/>
              </a:rPr>
              <a:t>USE YOUR EMPOWERMENT TO STOP – EVEN AGAINST YOUR SUPERVISOR!</a:t>
            </a:r>
            <a:endParaRPr lang="en-GB" sz="1200" b="1" dirty="0">
              <a:solidFill>
                <a:srgbClr val="FFFF0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a:extLst>
              <a:ext uri="{FF2B5EF4-FFF2-40B4-BE49-F238E27FC236}">
                <a16:creationId xmlns:a16="http://schemas.microsoft.com/office/drawing/2014/main" id="{91B3EB6B-696C-4A76-9AB5-3DBB6E302254}"/>
              </a:ext>
            </a:extLst>
          </p:cNvPr>
          <p:cNvSpPr txBox="1">
            <a:spLocks noChangeArrowheads="1"/>
          </p:cNvSpPr>
          <p:nvPr/>
        </p:nvSpPr>
        <p:spPr bwMode="auto">
          <a:xfrm>
            <a:off x="323850" y="1125538"/>
            <a:ext cx="8351838" cy="350837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cs typeface="+mn-cs"/>
            </a:endParaRPr>
          </a:p>
          <a:p>
            <a:pPr marL="173038" indent="-173038" eaLnBrk="1" hangingPunct="1">
              <a:defRPr/>
            </a:pPr>
            <a:endParaRPr lang="en-US" sz="600" dirty="0">
              <a:solidFill>
                <a:srgbClr val="000000"/>
              </a:solidFill>
              <a:latin typeface="Arial" charset="0"/>
              <a:cs typeface="+mn-cs"/>
            </a:endParaRPr>
          </a:p>
          <a:p>
            <a:pPr marL="342900" indent="-342900" eaLnBrk="1" hangingPunct="1">
              <a:defRPr/>
            </a:pPr>
            <a:r>
              <a:rPr lang="en-US" sz="1600" b="1" dirty="0">
                <a:solidFill>
                  <a:srgbClr val="FF0000"/>
                </a:solidFill>
                <a:latin typeface="Tahoma" pitchFamily="34" charset="0"/>
                <a:cs typeface="+mn-cs"/>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cs typeface="+mn-cs"/>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cs typeface="+mn-cs"/>
            </a:endParaRPr>
          </a:p>
          <a:p>
            <a:pPr marL="342900" indent="-342900" eaLnBrk="1" hangingPunct="1">
              <a:defRPr/>
            </a:pPr>
            <a:endParaRPr lang="en-US" sz="1600" b="1" dirty="0">
              <a:solidFill>
                <a:srgbClr val="FF0000"/>
              </a:solidFill>
              <a:latin typeface="Tahoma" pitchFamily="34" charset="0"/>
              <a:cs typeface="+mn-cs"/>
            </a:endParaRPr>
          </a:p>
          <a:p>
            <a:pPr marL="342900" indent="-342900" eaLnBrk="1" hangingPunct="1">
              <a:defRPr/>
            </a:pPr>
            <a:endParaRPr lang="en-US" sz="1600" b="1" dirty="0">
              <a:solidFill>
                <a:srgbClr val="FF0000"/>
              </a:solidFill>
              <a:latin typeface="Tahoma" pitchFamily="34" charset="0"/>
              <a:cs typeface="+mn-cs"/>
            </a:endParaRPr>
          </a:p>
          <a:p>
            <a:pPr marL="342900" indent="-342900" eaLnBrk="1" hangingPunct="1">
              <a:defRPr/>
            </a:pPr>
            <a:r>
              <a:rPr lang="en-US" sz="1600" b="1" dirty="0">
                <a:latin typeface="Tahoma" pitchFamily="34" charset="0"/>
                <a:cs typeface="+mn-cs"/>
              </a:rPr>
              <a:t>Confirm the following:</a:t>
            </a:r>
            <a:endParaRPr lang="en-US" sz="1600" dirty="0">
              <a:latin typeface="Tahoma" pitchFamily="34" charset="0"/>
              <a:cs typeface="+mn-cs"/>
            </a:endParaRPr>
          </a:p>
          <a:p>
            <a:pPr marL="342900" indent="-342900" eaLnBrk="1" hangingPunct="1">
              <a:defRPr/>
            </a:pPr>
            <a:endParaRPr lang="en-US" sz="1400" dirty="0">
              <a:solidFill>
                <a:schemeClr val="accent2"/>
              </a:solidFill>
              <a:latin typeface="+mj-lt"/>
              <a:cs typeface="+mn-cs"/>
              <a:sym typeface="Wingdings" pitchFamily="2" charset="2"/>
            </a:endParaRP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there are adequate Safe Systems of Work in place for forklift truck operations and they are understood and followed by all?.</a:t>
            </a:r>
            <a:endParaRPr lang="en-US" sz="1400" dirty="0">
              <a:solidFill>
                <a:srgbClr val="0033CC"/>
              </a:solidFill>
              <a:cs typeface="+mn-cs"/>
              <a:sym typeface="Wingdings" pitchFamily="2" charset="2"/>
            </a:endParaRPr>
          </a:p>
          <a:p>
            <a:pPr marL="342900" indent="-342900" eaLnBrk="1" hangingPunct="1">
              <a:buFont typeface="+mj-lt"/>
              <a:buAutoNum type="arabicPeriod"/>
              <a:defRPr/>
            </a:pPr>
            <a:r>
              <a:rPr lang="en-US" sz="1400" dirty="0">
                <a:solidFill>
                  <a:schemeClr val="accent2"/>
                </a:solidFill>
                <a:latin typeface="+mj-lt"/>
                <a:cs typeface="+mn-cs"/>
                <a:sym typeface="Wingdings" pitchFamily="2" charset="2"/>
              </a:rPr>
              <a:t>Do you ensure that employees are aware of line of fire hazards?</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regular drills are conducted to train employees on using the emergency number?</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staff are aware of their empowerment to stop?</a:t>
            </a:r>
          </a:p>
          <a:p>
            <a:pPr marL="342900" indent="-342900" eaLnBrk="1" hangingPunct="1">
              <a:defRPr/>
            </a:pPr>
            <a:endParaRPr lang="en-US" sz="1000" i="1" dirty="0">
              <a:solidFill>
                <a:srgbClr val="0033CC"/>
              </a:solidFill>
              <a:latin typeface="+mj-lt"/>
              <a:cs typeface="+mn-cs"/>
              <a:sym typeface="Wingdings" pitchFamily="2" charset="2"/>
            </a:endParaRPr>
          </a:p>
          <a:p>
            <a:pPr marL="342900" indent="-342900" eaLnBrk="1" hangingPunct="1">
              <a:defRPr/>
            </a:pPr>
            <a:endParaRPr lang="en-US" sz="1000" i="1" dirty="0">
              <a:solidFill>
                <a:srgbClr val="0033CC"/>
              </a:solidFill>
              <a:latin typeface="+mj-lt"/>
              <a:cs typeface="+mn-cs"/>
              <a:sym typeface="Wingdings" pitchFamily="2" charset="2"/>
            </a:endParaRPr>
          </a:p>
          <a:p>
            <a:pPr marL="342900" indent="-342900" eaLnBrk="1" hangingPunct="1">
              <a:defRPr/>
            </a:pPr>
            <a:r>
              <a:rPr lang="en-US" sz="1000" i="1" dirty="0">
                <a:solidFill>
                  <a:srgbClr val="0033CC"/>
                </a:solidFill>
                <a:latin typeface="+mj-lt"/>
                <a:cs typeface="+mn-cs"/>
                <a:sym typeface="Wingdings" pitchFamily="2" charset="2"/>
              </a:rPr>
              <a:t>* If the answer is NO to any of the above questions please ensure you take action to correct this finding.</a:t>
            </a:r>
          </a:p>
        </p:txBody>
      </p:sp>
      <p:grpSp>
        <p:nvGrpSpPr>
          <p:cNvPr id="62467" name="Group 9"/>
          <p:cNvGrpSpPr>
            <a:grpSpLocks/>
          </p:cNvGrpSpPr>
          <p:nvPr/>
        </p:nvGrpSpPr>
        <p:grpSpPr bwMode="auto">
          <a:xfrm>
            <a:off x="12700" y="-228600"/>
            <a:ext cx="8920163" cy="990600"/>
            <a:chOff x="9" y="-144"/>
            <a:chExt cx="6087" cy="624"/>
          </a:xfrm>
        </p:grpSpPr>
        <p:sp>
          <p:nvSpPr>
            <p:cNvPr id="62471"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altLang="en-US" sz="2000">
                <a:solidFill>
                  <a:srgbClr val="000000"/>
                </a:solidFill>
                <a:latin typeface="Arial" charset="0"/>
              </a:endParaRPr>
            </a:p>
          </p:txBody>
        </p:sp>
        <p:sp>
          <p:nvSpPr>
            <p:cNvPr id="17414" name="Text Box 12">
              <a:extLst>
                <a:ext uri="{FF2B5EF4-FFF2-40B4-BE49-F238E27FC236}">
                  <a16:creationId xmlns:a16="http://schemas.microsoft.com/office/drawing/2014/main" id="{BE6D98DE-0999-4313-9A40-12423A0CE477}"/>
                </a:ext>
              </a:extLst>
            </p:cNvPr>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cs typeface="+mn-cs"/>
                </a:rPr>
                <a:t>Management self audit </a:t>
              </a:r>
            </a:p>
          </p:txBody>
        </p:sp>
        <p:sp>
          <p:nvSpPr>
            <p:cNvPr id="62473"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altLang="en-US" sz="1200" b="1">
                <a:solidFill>
                  <a:srgbClr val="000000"/>
                </a:solidFill>
                <a:latin typeface="Arial" charset="0"/>
              </a:endParaRPr>
            </a:p>
          </p:txBody>
        </p:sp>
        <p:sp>
          <p:nvSpPr>
            <p:cNvPr id="62474"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GB" sz="3600" kern="10">
                <a:ln w="9525">
                  <a:solidFill>
                    <a:srgbClr val="000000"/>
                  </a:solidFill>
                  <a:round/>
                  <a:headEnd/>
                  <a:tailEnd/>
                </a:ln>
                <a:solidFill>
                  <a:srgbClr val="000000"/>
                </a:solidFill>
                <a:latin typeface="Arial"/>
                <a:cs typeface="Arial"/>
              </a:endParaRPr>
            </a:p>
          </p:txBody>
        </p:sp>
      </p:grpSp>
      <p:sp>
        <p:nvSpPr>
          <p:cNvPr id="62469" name="Slide Number Placeholder 1"/>
          <p:cNvSpPr>
            <a:spLocks noGrp="1"/>
          </p:cNvSpPr>
          <p:nvPr>
            <p:ph type="sldNum" sz="quarter" idx="12"/>
          </p:nvPr>
        </p:nvSpPr>
        <p:spPr>
          <a:noFill/>
        </p:spPr>
        <p:txBody>
          <a:bodyPr/>
          <a:lstStyle/>
          <a:p>
            <a:fld id="{C62889B1-E84E-4274-92D8-B80BCA422356}" type="slidenum">
              <a:rPr lang="en-US" altLang="en-US"/>
              <a:pPr/>
              <a:t>2</a:t>
            </a:fld>
            <a:endParaRPr lang="en-US" altLang="en-US"/>
          </a:p>
        </p:txBody>
      </p:sp>
      <p:sp>
        <p:nvSpPr>
          <p:cNvPr id="62470" name="Rectangle 4"/>
          <p:cNvSpPr>
            <a:spLocks noChangeArrowheads="1"/>
          </p:cNvSpPr>
          <p:nvPr/>
        </p:nvSpPr>
        <p:spPr bwMode="auto">
          <a:xfrm>
            <a:off x="142602" y="874713"/>
            <a:ext cx="5963195" cy="276225"/>
          </a:xfrm>
          <a:prstGeom prst="rect">
            <a:avLst/>
          </a:prstGeom>
          <a:noFill/>
          <a:ln w="9525">
            <a:noFill/>
            <a:miter lim="800000"/>
            <a:headEnd/>
            <a:tailEnd/>
          </a:ln>
        </p:spPr>
        <p:txBody>
          <a:bodyPr wrap="square">
            <a:spAutoFit/>
          </a:bodyPr>
          <a:lstStyle/>
          <a:p>
            <a:pPr marL="114300" indent="-114300" algn="just"/>
            <a:r>
              <a:rPr lang="en-GB" altLang="en-US" sz="1200" b="1" dirty="0">
                <a:solidFill>
                  <a:srgbClr val="333399"/>
                </a:solidFill>
                <a:latin typeface="Tahoma" pitchFamily="34" charset="0"/>
              </a:rPr>
              <a:t>Date:</a:t>
            </a:r>
            <a:r>
              <a:rPr lang="en-US" altLang="en-US" sz="1200" b="1" dirty="0">
                <a:solidFill>
                  <a:srgbClr val="333399"/>
                </a:solidFill>
                <a:latin typeface="Tahoma" pitchFamily="34" charset="0"/>
              </a:rPr>
              <a:t>  15.03.21                                                Incident title  LTI # 07.</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92644</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48B754D4-A6F5-4C27-97E1-18B8A792EBCE}">
  <ds:schemaRefs>
    <ds:schemaRef ds:uri="http://purl.org/dc/elements/1.1/"/>
    <ds:schemaRef ds:uri="ce6069e0-ebb4-4736-a338-9269c29cf3ec"/>
    <ds:schemaRef ds:uri="http://www.w3.org/XML/1998/namespace"/>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00663EB7-31C4-4B2C-86AE-9FAEC0B0F42B}"/>
</file>

<file path=docProps/app.xml><?xml version="1.0" encoding="utf-8"?>
<Properties xmlns="http://schemas.openxmlformats.org/officeDocument/2006/extended-properties" xmlns:vt="http://schemas.openxmlformats.org/officeDocument/2006/docPropsVTypes">
  <Template/>
  <TotalTime>22746</TotalTime>
  <Words>648</Words>
  <Application>Microsoft Office PowerPoint</Application>
  <PresentationFormat>On-screen Show (4:3)</PresentationFormat>
  <Paragraphs>60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LTI#07 BE QAQC_Post UID with actions updated</dc:title>
  <dc:creator>MU93647</dc:creator>
  <cp:lastModifiedBy>Balushi, Sumaiya MSE36</cp:lastModifiedBy>
  <cp:revision>1902</cp:revision>
  <cp:lastPrinted>2019-10-03T11:00:28Z</cp:lastPrinted>
  <dcterms:created xsi:type="dcterms:W3CDTF">2001-05-03T06:07:08Z</dcterms:created>
  <dcterms:modified xsi:type="dcterms:W3CDTF">2022-08-09T08:58:49Z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