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3792" autoAdjust="0"/>
  </p:normalViewPr>
  <p:slideViewPr>
    <p:cSldViewPr snapToGrid="0">
      <p:cViewPr varScale="1">
        <p:scale>
          <a:sx n="114" d="100"/>
          <a:sy n="114" d="100"/>
        </p:scale>
        <p:origin x="30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12/05/2024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12/05/2024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12/05/2024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12/05/2024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12/05/2024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94208" y="1829442"/>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1407390440"/>
              </p:ext>
            </p:extLst>
          </p:nvPr>
        </p:nvGraphicFramePr>
        <p:xfrm>
          <a:off x="1916638" y="652190"/>
          <a:ext cx="8876375" cy="822960"/>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2066383">
                  <a:extLst>
                    <a:ext uri="{9D8B030D-6E8A-4147-A177-3AD203B41FA5}">
                      <a16:colId xmlns:a16="http://schemas.microsoft.com/office/drawing/2014/main" val="2009492886"/>
                    </a:ext>
                  </a:extLst>
                </a:gridCol>
                <a:gridCol w="947956">
                  <a:extLst>
                    <a:ext uri="{9D8B030D-6E8A-4147-A177-3AD203B41FA5}">
                      <a16:colId xmlns:a16="http://schemas.microsoft.com/office/drawing/2014/main" val="1090560065"/>
                    </a:ext>
                  </a:extLst>
                </a:gridCol>
                <a:gridCol w="2294965">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1165511 </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02.05.2024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17:30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Qarn Alam</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LTI#07</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Preparing food.</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916638" y="1490888"/>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260242" y="315383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38864" y="6215430"/>
            <a:ext cx="8823792"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b="1" dirty="0">
                <a:solidFill>
                  <a:srgbClr val="FFFF00"/>
                </a:solidFill>
                <a:latin typeface="Tahoma" pitchFamily="34" charset="0"/>
                <a:ea typeface="MS PGothic" pitchFamily="34" charset="-128"/>
              </a:rPr>
              <a:t>Always ensure to use right PPE and tools for the task</a:t>
            </a:r>
            <a:endParaRPr lang="en-US" b="1" dirty="0">
              <a:solidFill>
                <a:srgbClr val="FFFF00"/>
              </a:solidFill>
              <a:latin typeface="Tahoma" pitchFamily="34" charset="0"/>
              <a:ea typeface="MS PGothic" pitchFamily="34" charset="-128"/>
            </a:endParaRP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338864" y="3542443"/>
            <a:ext cx="8251347" cy="523220"/>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ea typeface="MS PGothic" panose="020B0600070205080204" pitchFamily="34" charset="-128"/>
              </a:rPr>
              <a:t>Knife was used to scale the fish instead of a proper fish scaler. </a:t>
            </a:r>
          </a:p>
          <a:p>
            <a:pPr marL="285750" indent="-285750" algn="just">
              <a:buFont typeface="Wingdings" panose="05000000000000000000" pitchFamily="2" charset="2"/>
              <a:buChar char="Ø"/>
            </a:pPr>
            <a:r>
              <a:rPr lang="en-US" sz="1400" dirty="0">
                <a:ea typeface="MS PGothic" panose="020B0600070205080204" pitchFamily="34" charset="-128"/>
              </a:rPr>
              <a:t>Chain Gloves was not used by the catering crew while scaling the Fish with a knife </a:t>
            </a:r>
          </a:p>
        </p:txBody>
      </p:sp>
      <p:sp>
        <p:nvSpPr>
          <p:cNvPr id="19" name="TextBox 18">
            <a:extLst>
              <a:ext uri="{FF2B5EF4-FFF2-40B4-BE49-F238E27FC236}">
                <a16:creationId xmlns:a16="http://schemas.microsoft.com/office/drawing/2014/main" id="{DC694FA2-FD8D-08C8-4637-D9737BFCF521}"/>
              </a:ext>
            </a:extLst>
          </p:cNvPr>
          <p:cNvSpPr txBox="1"/>
          <p:nvPr/>
        </p:nvSpPr>
        <p:spPr>
          <a:xfrm>
            <a:off x="413588" y="5159683"/>
            <a:ext cx="8823792" cy="738664"/>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ea typeface="MS PGothic" panose="020B0600070205080204" pitchFamily="34" charset="-128"/>
              </a:rPr>
              <a:t>How do you ensure that proper tools are available to execute the task ?</a:t>
            </a:r>
          </a:p>
          <a:p>
            <a:pPr marL="285750" indent="-285750" algn="just">
              <a:buFont typeface="Wingdings" panose="05000000000000000000" pitchFamily="2" charset="2"/>
              <a:buChar char="Ø"/>
            </a:pPr>
            <a:r>
              <a:rPr lang="en-US" sz="1400" dirty="0">
                <a:ea typeface="MS PGothic" panose="020B0600070205080204" pitchFamily="34" charset="-128"/>
              </a:rPr>
              <a:t>How do you ensure that people are aware of right tools and PPE required for the task?</a:t>
            </a:r>
          </a:p>
          <a:p>
            <a:pPr marL="285750" indent="-285750" algn="just">
              <a:buFont typeface="Wingdings" panose="05000000000000000000" pitchFamily="2" charset="2"/>
              <a:buChar char="Ø"/>
            </a:pPr>
            <a:r>
              <a:rPr lang="en-US" sz="1400" dirty="0">
                <a:ea typeface="MS PGothic" panose="020B0600070205080204" pitchFamily="34" charset="-128"/>
              </a:rPr>
              <a:t>How do you ensure that Chain gloves are used while working with sharp tools such as knives?</a:t>
            </a: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326034" y="2222413"/>
            <a:ext cx="858795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a:effectLst/>
                <a:ea typeface="Calibri" panose="020F0502020204030204" pitchFamily="34" charset="0"/>
              </a:rPr>
              <a:t>On 2nd May 2024 at around 17:30 in WTU-15 camp, while cleaning the fish scales using a knife, one of the catering crew got a cut on his left index finger. He reported to camp clinic and the medic provided him first aid and sent him to Qarn Alam PAC clinic where he was treated for laceration to his left-hand index finger.</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413588" y="4535729"/>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29" name="Rectangle 28">
            <a:extLst>
              <a:ext uri="{FF2B5EF4-FFF2-40B4-BE49-F238E27FC236}">
                <a16:creationId xmlns:a16="http://schemas.microsoft.com/office/drawing/2014/main" id="{381C2735-504A-8A37-5B27-68496658CF5E}"/>
              </a:ext>
            </a:extLst>
          </p:cNvPr>
          <p:cNvSpPr/>
          <p:nvPr/>
        </p:nvSpPr>
        <p:spPr>
          <a:xfrm>
            <a:off x="9237380" y="4535729"/>
            <a:ext cx="547571" cy="30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artoon character wearing a safety vest and a helmet pushing a white box with gears&#10;&#10;Description automatically generated">
            <a:extLst>
              <a:ext uri="{FF2B5EF4-FFF2-40B4-BE49-F238E27FC236}">
                <a16:creationId xmlns:a16="http://schemas.microsoft.com/office/drawing/2014/main" id="{834D9747-3343-D89F-CE9E-909B0FA45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142" y="254409"/>
            <a:ext cx="1333858" cy="1333858"/>
          </a:xfrm>
          <a:prstGeom prst="rect">
            <a:avLst/>
          </a:prstGeom>
        </p:spPr>
      </p:pic>
      <p:pic>
        <p:nvPicPr>
          <p:cNvPr id="16" name="Picture 15" descr="A person in an orange apron cutting a fish&#10;&#10;Description automatically generated">
            <a:extLst>
              <a:ext uri="{FF2B5EF4-FFF2-40B4-BE49-F238E27FC236}">
                <a16:creationId xmlns:a16="http://schemas.microsoft.com/office/drawing/2014/main" id="{330B6898-B164-1C9C-37FE-9A736B0D38FD}"/>
              </a:ext>
            </a:extLst>
          </p:cNvPr>
          <p:cNvPicPr>
            <a:picLocks noChangeAspect="1"/>
          </p:cNvPicPr>
          <p:nvPr/>
        </p:nvPicPr>
        <p:blipFill rotWithShape="1">
          <a:blip r:embed="rId5"/>
          <a:srcRect t="26981" b="11718"/>
          <a:stretch/>
        </p:blipFill>
        <p:spPr>
          <a:xfrm>
            <a:off x="9784951" y="4009034"/>
            <a:ext cx="2331243" cy="2039049"/>
          </a:xfrm>
          <a:prstGeom prst="rect">
            <a:avLst/>
          </a:prstGeom>
        </p:spPr>
      </p:pic>
      <p:sp>
        <p:nvSpPr>
          <p:cNvPr id="64" name="Freeform 132">
            <a:extLst>
              <a:ext uri="{FF2B5EF4-FFF2-40B4-BE49-F238E27FC236}">
                <a16:creationId xmlns:a16="http://schemas.microsoft.com/office/drawing/2014/main" id="{54EEFF28-5A0A-E4EB-56C3-5B689A4DBEA9}"/>
              </a:ext>
            </a:extLst>
          </p:cNvPr>
          <p:cNvSpPr/>
          <p:nvPr/>
        </p:nvSpPr>
        <p:spPr bwMode="auto">
          <a:xfrm>
            <a:off x="11546101" y="5195375"/>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7" name="Picture 16" descr="A person cutting a fish&#10;&#10;Description automatically generated">
            <a:extLst>
              <a:ext uri="{FF2B5EF4-FFF2-40B4-BE49-F238E27FC236}">
                <a16:creationId xmlns:a16="http://schemas.microsoft.com/office/drawing/2014/main" id="{93DD0B3A-1E0A-BC8D-5869-CD7C9C065810}"/>
              </a:ext>
            </a:extLst>
          </p:cNvPr>
          <p:cNvPicPr>
            <a:picLocks noChangeAspect="1"/>
          </p:cNvPicPr>
          <p:nvPr/>
        </p:nvPicPr>
        <p:blipFill rotWithShape="1">
          <a:blip r:embed="rId6"/>
          <a:srcRect l="18533" r="12260" b="10449"/>
          <a:stretch/>
        </p:blipFill>
        <p:spPr>
          <a:xfrm>
            <a:off x="9760389" y="2046608"/>
            <a:ext cx="2335912" cy="1928564"/>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604403" y="3612441"/>
            <a:ext cx="316678" cy="343597"/>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92866</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2.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3.xml><?xml version="1.0" encoding="utf-8"?>
<ds:datastoreItem xmlns:ds="http://schemas.openxmlformats.org/officeDocument/2006/customXml" ds:itemID="{4ED69CEC-A718-40D7-A609-E3E215D33CAE}"/>
</file>

<file path=docProps/app.xml><?xml version="1.0" encoding="utf-8"?>
<Properties xmlns="http://schemas.openxmlformats.org/officeDocument/2006/extended-properties" xmlns:vt="http://schemas.openxmlformats.org/officeDocument/2006/docPropsVTypes">
  <TotalTime>1125</TotalTime>
  <Words>387</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LTI-07- 1165511 - FOS  Finger cut - 1st Alert-EN </dc:title>
  <dc:creator>Balushi, Sumaiya MSE36</dc:creator>
  <cp:lastModifiedBy>Masroori, Ahmed MSE31</cp:lastModifiedBy>
  <cp:revision>59</cp:revision>
  <dcterms:created xsi:type="dcterms:W3CDTF">2023-01-18T05:52:34Z</dcterms:created>
  <dcterms:modified xsi:type="dcterms:W3CDTF">2024-05-12T11:16:54Z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