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notesMasterIdLst>
    <p:notesMasterId r:id="rId6"/>
  </p:notesMasterIdLst>
  <p:sldIdLst>
    <p:sldId id="270" r:id="rId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007" autoAdjust="0"/>
    <p:restoredTop sz="88249" autoAdjust="0"/>
  </p:normalViewPr>
  <p:slideViewPr>
    <p:cSldViewPr snapToGrid="0">
      <p:cViewPr varScale="1">
        <p:scale>
          <a:sx n="100" d="100"/>
          <a:sy n="100" d="100"/>
        </p:scale>
        <p:origin x="816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presProps" Target="pres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notesMaster" Target="notesMasters/notesMaster1.xml"/><Relationship Id="rId11" Type="http://schemas.microsoft.com/office/2016/11/relationships/changesInfo" Target="changesInfos/changesInfo1.xml"/><Relationship Id="rId5" Type="http://schemas.openxmlformats.org/officeDocument/2006/relationships/slide" Target="slides/slide1.xml"/><Relationship Id="rId10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Konduru, Raju IDI63X" userId="d8c4c54e-792b-4728-ba18-36787d9218e6" providerId="ADAL" clId="{77167AEA-2942-4C26-B4CE-ABC919DD3694}"/>
    <pc:docChg chg="modSld">
      <pc:chgData name="Konduru, Raju IDI63X" userId="d8c4c54e-792b-4728-ba18-36787d9218e6" providerId="ADAL" clId="{77167AEA-2942-4C26-B4CE-ABC919DD3694}" dt="2024-03-27T05:08:06.279" v="1" actId="6549"/>
      <pc:docMkLst>
        <pc:docMk/>
      </pc:docMkLst>
      <pc:sldChg chg="modSp mod">
        <pc:chgData name="Konduru, Raju IDI63X" userId="d8c4c54e-792b-4728-ba18-36787d9218e6" providerId="ADAL" clId="{77167AEA-2942-4C26-B4CE-ABC919DD3694}" dt="2024-03-27T05:08:06.279" v="1" actId="6549"/>
        <pc:sldMkLst>
          <pc:docMk/>
          <pc:sldMk cId="2964227638" sldId="270"/>
        </pc:sldMkLst>
        <pc:graphicFrameChg chg="modGraphic">
          <ac:chgData name="Konduru, Raju IDI63X" userId="d8c4c54e-792b-4728-ba18-36787d9218e6" providerId="ADAL" clId="{77167AEA-2942-4C26-B4CE-ABC919DD3694}" dt="2024-03-27T05:08:06.279" v="1" actId="6549"/>
          <ac:graphicFrameMkLst>
            <pc:docMk/>
            <pc:sldMk cId="2964227638" sldId="270"/>
            <ac:graphicFrameMk id="13" creationId="{00000000-0000-0000-0000-000000000000}"/>
          </ac:graphicFrameMkLst>
        </pc:graphicFrame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AD13B64-52E4-419C-B1B8-E8E557278CC4}" type="datetimeFigureOut">
              <a:rPr lang="en-US" smtClean="0"/>
              <a:t>27/03/2024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BEE756A-71C4-4EF9-8F7C-B1FF48E661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134244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marR="0" lvl="0" indent="-17145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Mr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Musleh image on the top right will change according to incident pattern, MSE3 will provide you with the image as per the pattern</a:t>
            </a:r>
          </a:p>
          <a:p>
            <a:pPr marL="171450" marR="0" lvl="0" indent="-17145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What happened: A short description should be provided without mentioning names of contractors or individuals.  You should include, what happened, to who (by job title) and what injuries this resulted in.  Nothing more!</a:t>
            </a:r>
          </a:p>
          <a:p>
            <a:pPr marL="171450" marR="0" lvl="0" indent="-17145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Initial Finding: Four to five bullet points highlighting the initial main findings from the investigation.  Remember the target audience is the front-line staff so this should be written in simple terms in a way that everyone can understand.</a:t>
            </a:r>
          </a:p>
          <a:p>
            <a:pPr marL="171450" marR="0" lvl="0" indent="-17145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Learnings: Four to five learning message in the form of questionnaires linked with initial findings</a:t>
            </a:r>
          </a:p>
          <a:p>
            <a:pPr marL="171450" marR="0" lvl="0" indent="-17145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The strap line should be the </a:t>
            </a: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main learning point 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you want to get across</a:t>
            </a:r>
          </a:p>
          <a:p>
            <a:pPr marL="171450" marR="0" lvl="0" indent="-17145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  <a:p>
            <a:pPr marL="171450" marR="0" lvl="0" indent="-17145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The images should be self explanatory, what went wrong (if you create a reconstruction please ensure you do not put people at risk) and below how it should be done.  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BEE756A-71C4-4EF9-8F7C-B1FF48E66120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274206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F6AEF2-20D4-7547-BF78-1F3F36FB60DC}" type="datetimeFigureOut">
              <a:rPr lang="en-US" smtClean="0"/>
              <a:t>27/03/2024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6F64E4-CF39-E842-A871-400C57C21E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74740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F6AEF2-20D4-7547-BF78-1F3F36FB60DC}" type="datetimeFigureOut">
              <a:rPr lang="en-US" smtClean="0"/>
              <a:t>27/03/2024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6F64E4-CF39-E842-A871-400C57C21E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4771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2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2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F6AEF2-20D4-7547-BF78-1F3F36FB60DC}" type="datetimeFigureOut">
              <a:rPr lang="en-US" smtClean="0"/>
              <a:t>27/03/2024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6F64E4-CF39-E842-A871-400C57C21E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69031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F6AEF2-20D4-7547-BF78-1F3F36FB60DC}" type="datetimeFigureOut">
              <a:rPr lang="en-US" smtClean="0"/>
              <a:t>27/03/2024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6F64E4-CF39-E842-A871-400C57C21E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86932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42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7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18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F6AEF2-20D4-7547-BF78-1F3F36FB60DC}" type="datetimeFigureOut">
              <a:rPr lang="en-US" smtClean="0"/>
              <a:t>27/03/2024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6F64E4-CF39-E842-A871-400C57C21E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86580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F6AEF2-20D4-7547-BF78-1F3F36FB60DC}" type="datetimeFigureOut">
              <a:rPr lang="en-US" smtClean="0"/>
              <a:t>27/03/2024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6F64E4-CF39-E842-A871-400C57C21E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26958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9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2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2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F6AEF2-20D4-7547-BF78-1F3F36FB60DC}" type="datetimeFigureOut">
              <a:rPr lang="en-US" smtClean="0"/>
              <a:t>27/03/2024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6F64E4-CF39-E842-A871-400C57C21E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81162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F6AEF2-20D4-7547-BF78-1F3F36FB60DC}" type="datetimeFigureOut">
              <a:rPr lang="en-US" smtClean="0"/>
              <a:t>27/03/2024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6F64E4-CF39-E842-A871-400C57C21E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30633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F6AEF2-20D4-7547-BF78-1F3F36FB60DC}" type="datetimeFigureOut">
              <a:rPr lang="en-US" smtClean="0"/>
              <a:t>27/03/2024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6F64E4-CF39-E842-A871-400C57C21E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52198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9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F6AEF2-20D4-7547-BF78-1F3F36FB60DC}" type="datetimeFigureOut">
              <a:rPr lang="en-US" smtClean="0"/>
              <a:t>27/03/2024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6F64E4-CF39-E842-A871-400C57C21E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8891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9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F6AEF2-20D4-7547-BF78-1F3F36FB60DC}" type="datetimeFigureOut">
              <a:rPr lang="en-US" smtClean="0"/>
              <a:t>27/03/2024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6F64E4-CF39-E842-A871-400C57C21E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629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emf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emf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9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4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4F6AEF2-20D4-7547-BF78-1F3F36FB60DC}" type="datetimeFigureOut">
              <a:rPr lang="en-US" smtClean="0"/>
              <a:t>27/03/2024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4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4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6F64E4-CF39-E842-A871-400C57C21E39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2F5837F4-0EF0-4EB8-A16D-265E78EE0C93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2" y="0"/>
            <a:ext cx="386367" cy="6858000"/>
          </a:xfrm>
          <a:prstGeom prst="rect">
            <a:avLst/>
          </a:prstGeom>
        </p:spPr>
      </p:pic>
      <p:grpSp>
        <p:nvGrpSpPr>
          <p:cNvPr id="8" name="Group 7">
            <a:extLst>
              <a:ext uri="{FF2B5EF4-FFF2-40B4-BE49-F238E27FC236}">
                <a16:creationId xmlns:a16="http://schemas.microsoft.com/office/drawing/2014/main" id="{E9B523F6-A9A3-46FE-B2B7-E53C7D2853E4}"/>
              </a:ext>
            </a:extLst>
          </p:cNvPr>
          <p:cNvGrpSpPr/>
          <p:nvPr userDrawn="1"/>
        </p:nvGrpSpPr>
        <p:grpSpPr>
          <a:xfrm>
            <a:off x="9289916" y="6117536"/>
            <a:ext cx="2340723" cy="740868"/>
            <a:chOff x="9289915" y="6117536"/>
            <a:chExt cx="2340722" cy="740868"/>
          </a:xfrm>
        </p:grpSpPr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95D186BF-73E8-40E9-BF74-18F83D802152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289915" y="6117536"/>
              <a:ext cx="2340722" cy="381553"/>
            </a:xfrm>
            <a:prstGeom prst="rect">
              <a:avLst/>
            </a:prstGeom>
          </p:spPr>
        </p:pic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A68DA85E-4B77-46C1-A974-11D1BE5A68EF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/>
            <a:stretch>
              <a:fillRect/>
            </a:stretch>
          </p:blipFill>
          <p:spPr>
            <a:xfrm>
              <a:off x="9289915" y="6671146"/>
              <a:ext cx="2340722" cy="18725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3010728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Gill Sans"/>
          <a:ea typeface="+mj-ea"/>
          <a:cs typeface="+mj-cs"/>
        </a:defRPr>
      </a:lvl1pPr>
    </p:titleStyle>
    <p:bodyStyle>
      <a:lvl1pPr marL="228594" indent="-228594" algn="l" defTabSz="914377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Gill Sans Light"/>
          <a:ea typeface="+mn-ea"/>
          <a:cs typeface="+mn-cs"/>
        </a:defRPr>
      </a:lvl1pPr>
      <a:lvl2pPr marL="685783" indent="-228594" algn="l" defTabSz="914377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Gill Sans Light"/>
          <a:ea typeface="+mn-ea"/>
          <a:cs typeface="+mn-cs"/>
        </a:defRPr>
      </a:lvl2pPr>
      <a:lvl3pPr marL="1142971" indent="-228594" algn="l" defTabSz="914377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Gill Sans Light"/>
          <a:ea typeface="+mn-ea"/>
          <a:cs typeface="+mn-cs"/>
        </a:defRPr>
      </a:lvl3pPr>
      <a:lvl4pPr marL="1600160" indent="-228594" algn="l" defTabSz="914377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Gill Sans Light"/>
          <a:ea typeface="+mn-ea"/>
          <a:cs typeface="+mn-cs"/>
        </a:defRPr>
      </a:lvl4pPr>
      <a:lvl5pPr marL="2057349" indent="-228594" algn="l" defTabSz="914377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Gill Sans Light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5"/>
          <p:cNvSpPr>
            <a:spLocks noGrp="1" noChangeArrowheads="1"/>
          </p:cNvSpPr>
          <p:nvPr>
            <p:ph type="title"/>
          </p:nvPr>
        </p:nvSpPr>
        <p:spPr bwMode="auto">
          <a:xfrm>
            <a:off x="1916638" y="77218"/>
            <a:ext cx="8876375" cy="535531"/>
          </a:xfrm>
          <a:prstGeom prst="rect">
            <a:avLst/>
          </a:prstGeom>
          <a:solidFill>
            <a:srgbClr val="FFC000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GB" sz="32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  <a:cs typeface="Calibri" pitchFamily="34" charset="0"/>
              </a:rPr>
              <a:t>Learning From Incident - </a:t>
            </a:r>
            <a:r>
              <a:rPr lang="en-GB" sz="3200" b="1" dirty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First Alert</a:t>
            </a:r>
            <a:endParaRPr lang="en-GB" sz="2800" b="1" dirty="0">
              <a:solidFill>
                <a:srgbClr val="FF000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7" name="Rectangle 17"/>
          <p:cNvSpPr>
            <a:spLocks noChangeArrowheads="1"/>
          </p:cNvSpPr>
          <p:nvPr/>
        </p:nvSpPr>
        <p:spPr bwMode="auto">
          <a:xfrm>
            <a:off x="309591" y="2139855"/>
            <a:ext cx="1917958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What happened</a:t>
            </a:r>
          </a:p>
        </p:txBody>
      </p:sp>
      <p:sp>
        <p:nvSpPr>
          <p:cNvPr id="8" name="Rectangle 1"/>
          <p:cNvSpPr>
            <a:spLocks noChangeArrowheads="1"/>
          </p:cNvSpPr>
          <p:nvPr/>
        </p:nvSpPr>
        <p:spPr bwMode="auto">
          <a:xfrm>
            <a:off x="309591" y="2519565"/>
            <a:ext cx="8543338" cy="738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+mn-ea"/>
                <a:cs typeface="Calibri" pitchFamily="34" charset="0"/>
              </a:rPr>
              <a:t>During the preparations for a rig move activity and while a Driller was operating the winch line to lift cellar pump, Floorman’s’ right hand finger got caught between the cellar pump and caller’s grating resulting in a fracture to his right-hand middle finger.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aphicFrame>
        <p:nvGraphicFramePr>
          <p:cNvPr id="13" name="Table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4903970"/>
              </p:ext>
            </p:extLst>
          </p:nvPr>
        </p:nvGraphicFramePr>
        <p:xfrm>
          <a:off x="1916638" y="652190"/>
          <a:ext cx="8876375" cy="98713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69569">
                  <a:extLst>
                    <a:ext uri="{9D8B030D-6E8A-4147-A177-3AD203B41FA5}">
                      <a16:colId xmlns:a16="http://schemas.microsoft.com/office/drawing/2014/main" val="4136576419"/>
                    </a:ext>
                  </a:extLst>
                </a:gridCol>
                <a:gridCol w="1411183">
                  <a:extLst>
                    <a:ext uri="{9D8B030D-6E8A-4147-A177-3AD203B41FA5}">
                      <a16:colId xmlns:a16="http://schemas.microsoft.com/office/drawing/2014/main" val="425046032"/>
                    </a:ext>
                  </a:extLst>
                </a:gridCol>
                <a:gridCol w="986319">
                  <a:extLst>
                    <a:ext uri="{9D8B030D-6E8A-4147-A177-3AD203B41FA5}">
                      <a16:colId xmlns:a16="http://schemas.microsoft.com/office/drawing/2014/main" val="4255786960"/>
                    </a:ext>
                  </a:extLst>
                </a:gridCol>
                <a:gridCol w="1232899">
                  <a:extLst>
                    <a:ext uri="{9D8B030D-6E8A-4147-A177-3AD203B41FA5}">
                      <a16:colId xmlns:a16="http://schemas.microsoft.com/office/drawing/2014/main" val="2009492886"/>
                    </a:ext>
                  </a:extLst>
                </a:gridCol>
                <a:gridCol w="1315092">
                  <a:extLst>
                    <a:ext uri="{9D8B030D-6E8A-4147-A177-3AD203B41FA5}">
                      <a16:colId xmlns:a16="http://schemas.microsoft.com/office/drawing/2014/main" val="1090560065"/>
                    </a:ext>
                  </a:extLst>
                </a:gridCol>
                <a:gridCol w="2761313">
                  <a:extLst>
                    <a:ext uri="{9D8B030D-6E8A-4147-A177-3AD203B41FA5}">
                      <a16:colId xmlns:a16="http://schemas.microsoft.com/office/drawing/2014/main" val="4048325790"/>
                    </a:ext>
                  </a:extLst>
                </a:gridCol>
              </a:tblGrid>
              <a:tr h="285766">
                <a:tc>
                  <a:txBody>
                    <a:bodyPr/>
                    <a:lstStyle/>
                    <a:p>
                      <a:r>
                        <a:rPr lang="en-US" sz="1400" dirty="0">
                          <a:solidFill>
                            <a:schemeClr val="tx1"/>
                          </a:solidFill>
                          <a:latin typeface="+mj-lt"/>
                        </a:rPr>
                        <a:t>PIM #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300" b="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1154347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37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kern="1200" dirty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  <a:t>Date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sz="1300" b="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21.05.2023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37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kern="1200" noProof="0" dirty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  <a:t>Direct / Depart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endParaRPr lang="en-US" sz="1300" b="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06748105"/>
                  </a:ext>
                </a:extLst>
              </a:tr>
              <a:tr h="285766">
                <a:tc>
                  <a:txBody>
                    <a:bodyPr/>
                    <a:lstStyle/>
                    <a:p>
                      <a:r>
                        <a:rPr lang="en-US" sz="1400" b="1" kern="1200" dirty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  <a:t>Incident Type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300" b="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LTI#07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37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kern="1200" dirty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  <a:t>Time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300" b="0" dirty="0"/>
                        <a:t>01:10 hrs</a:t>
                      </a:r>
                      <a:endParaRPr lang="en-US" sz="1300" b="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37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kern="1200" noProof="0" dirty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  <a:t>Location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300" b="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Rig-150, Nimr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36305567"/>
                  </a:ext>
                </a:extLst>
              </a:tr>
              <a:tr h="377533">
                <a:tc>
                  <a:txBody>
                    <a:bodyPr/>
                    <a:lstStyle/>
                    <a:p>
                      <a:pPr marL="0" marR="0" lvl="0" indent="0" algn="l" defTabSz="91437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kern="1200" noProof="0" dirty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  <a:t>Pattern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300" b="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Hands &amp; Fingers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37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kern="1200" dirty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  <a:t>Contractor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300" b="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37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kern="1200" noProof="0" dirty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  <a:t>Activity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300" b="0" kern="1200" noProof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Lifting cellar pump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19593395"/>
                  </a:ext>
                </a:extLst>
              </a:tr>
            </a:tbl>
          </a:graphicData>
        </a:graphic>
      </p:graphicFrame>
      <p:sp>
        <p:nvSpPr>
          <p:cNvPr id="18" name="Rectangle 17"/>
          <p:cNvSpPr>
            <a:spLocks noChangeArrowheads="1"/>
          </p:cNvSpPr>
          <p:nvPr/>
        </p:nvSpPr>
        <p:spPr bwMode="auto">
          <a:xfrm>
            <a:off x="2047638" y="1706637"/>
            <a:ext cx="8614373" cy="338554"/>
          </a:xfrm>
          <a:prstGeom prst="rect">
            <a:avLst/>
          </a:prstGeom>
          <a:solidFill>
            <a:srgbClr val="FFCC00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0D38B3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Target</a:t>
            </a: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0D38B3"/>
                </a:solidFill>
                <a:effectLst/>
                <a:uLnTx/>
                <a:uFillTx/>
                <a:latin typeface="Calibri Light" panose="020F0302020204030204"/>
                <a:ea typeface="+mn-ea"/>
                <a:cs typeface="Calibri" pitchFamily="34" charset="0"/>
              </a:rPr>
              <a:t> </a:t>
            </a: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0D38B3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Audience: 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All</a:t>
            </a:r>
          </a:p>
        </p:txBody>
      </p:sp>
      <p:pic>
        <p:nvPicPr>
          <p:cNvPr id="21" name="Picture 20" descr="A picture containing person, standing&#10;&#10;Description automatically generated">
            <a:extLst>
              <a:ext uri="{FF2B5EF4-FFF2-40B4-BE49-F238E27FC236}">
                <a16:creationId xmlns:a16="http://schemas.microsoft.com/office/drawing/2014/main" id="{9E28D099-22D2-4956-8A3D-A70D8F3C17F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4819" r="24496" b="11753"/>
          <a:stretch/>
        </p:blipFill>
        <p:spPr>
          <a:xfrm>
            <a:off x="10880770" y="54752"/>
            <a:ext cx="1180756" cy="2020163"/>
          </a:xfrm>
          <a:prstGeom prst="rect">
            <a:avLst/>
          </a:prstGeom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id="{D947B715-5C32-4379-84C8-46A5B939CA2A}"/>
              </a:ext>
            </a:extLst>
          </p:cNvPr>
          <p:cNvSpPr txBox="1"/>
          <p:nvPr/>
        </p:nvSpPr>
        <p:spPr>
          <a:xfrm>
            <a:off x="2720083" y="6495471"/>
            <a:ext cx="536568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en-US" sz="1200" b="1" dirty="0">
                <a:solidFill>
                  <a:schemeClr val="tx1"/>
                </a:solidFill>
                <a:latin typeface="Calibri Light" panose="020F0302020204030204"/>
              </a:rPr>
              <a:t>In case of an emergency please call PDO Emergency Number (Toll Free): </a:t>
            </a:r>
            <a:r>
              <a:rPr lang="en-US" altLang="en-US" sz="1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2467-5555</a:t>
            </a:r>
            <a:endParaRPr lang="en-US" sz="1400" b="1" dirty="0">
              <a:solidFill>
                <a:srgbClr val="58595B"/>
              </a:solidFill>
              <a:latin typeface="Calibri Light" panose="020F0302020204030204"/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C0A5CFB7-AB08-402F-A488-07B19E9AD9F7}"/>
              </a:ext>
            </a:extLst>
          </p:cNvPr>
          <p:cNvSpPr txBox="1"/>
          <p:nvPr/>
        </p:nvSpPr>
        <p:spPr>
          <a:xfrm rot="16200000">
            <a:off x="-145372" y="763334"/>
            <a:ext cx="1333077" cy="253916"/>
          </a:xfrm>
          <a:prstGeom prst="rect">
            <a:avLst/>
          </a:prstGeom>
          <a:noFill/>
        </p:spPr>
        <p:txBody>
          <a:bodyPr wrap="square" lIns="68580" tIns="34290" rIns="68580" bIns="34290" rtlCol="0">
            <a:noAutofit/>
          </a:bodyPr>
          <a:lstStyle/>
          <a:p>
            <a:pPr algn="ctr"/>
            <a:r>
              <a:rPr lang="en-US" sz="1500" dirty="0">
                <a:solidFill>
                  <a:schemeClr val="bg1"/>
                </a:solidFill>
              </a:rPr>
              <a:t>Prevent</a:t>
            </a:r>
          </a:p>
        </p:txBody>
      </p:sp>
      <p:sp>
        <p:nvSpPr>
          <p:cNvPr id="35" name="Rectangle 17">
            <a:extLst>
              <a:ext uri="{FF2B5EF4-FFF2-40B4-BE49-F238E27FC236}">
                <a16:creationId xmlns:a16="http://schemas.microsoft.com/office/drawing/2014/main" id="{52258D6B-D1CE-4063-85C9-AFC0CFF35F8C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4208" y="4630024"/>
            <a:ext cx="1917958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Learnings</a:t>
            </a:r>
          </a:p>
        </p:txBody>
      </p:sp>
      <p:sp>
        <p:nvSpPr>
          <p:cNvPr id="36" name="Rectangle 17">
            <a:extLst>
              <a:ext uri="{FF2B5EF4-FFF2-40B4-BE49-F238E27FC236}">
                <a16:creationId xmlns:a16="http://schemas.microsoft.com/office/drawing/2014/main" id="{6EF339D8-4E46-422C-8BFC-03E46E35F858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1933" y="3387602"/>
            <a:ext cx="1917958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Initial Findings</a:t>
            </a:r>
          </a:p>
        </p:txBody>
      </p:sp>
      <p:sp>
        <p:nvSpPr>
          <p:cNvPr id="37" name="Rectangle 1">
            <a:extLst>
              <a:ext uri="{FF2B5EF4-FFF2-40B4-BE49-F238E27FC236}">
                <a16:creationId xmlns:a16="http://schemas.microsoft.com/office/drawing/2014/main" id="{AE8273E9-CD3B-4A1D-88F1-31D29526B062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4697" y="3779334"/>
            <a:ext cx="8316527" cy="738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+mn-ea"/>
                <a:cs typeface="Calibri" pitchFamily="34" charset="0"/>
              </a:rPr>
              <a:t>Procedure was not followed properly by the Banksman and the Floorman. 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+mn-ea"/>
                <a:cs typeface="Calibri" pitchFamily="34" charset="0"/>
              </a:rPr>
              <a:t>The activity was unplanned and  risk assessment was not conducted.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+mn-ea"/>
                <a:cs typeface="Calibri" pitchFamily="34" charset="0"/>
              </a:rPr>
              <a:t>Floorman put his hand in the line of fire and pinch point area whilst the winch was operated. </a:t>
            </a:r>
          </a:p>
        </p:txBody>
      </p:sp>
      <p:sp>
        <p:nvSpPr>
          <p:cNvPr id="38" name="Rectangle 1">
            <a:extLst>
              <a:ext uri="{FF2B5EF4-FFF2-40B4-BE49-F238E27FC236}">
                <a16:creationId xmlns:a16="http://schemas.microsoft.com/office/drawing/2014/main" id="{4D4D9B9C-D08B-49B5-A2A2-29777BE26A27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1933" y="4968578"/>
            <a:ext cx="8316526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+mn-ea"/>
                <a:cs typeface="Calibri" pitchFamily="34" charset="0"/>
              </a:rPr>
              <a:t>Do you ensure Mustaed engagement is effectively done prior the task ?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+mn-ea"/>
                <a:cs typeface="Calibri" pitchFamily="34" charset="0"/>
              </a:rPr>
              <a:t>How do you ensure all crew members are aware of all the pinch points related hazards?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+mn-ea"/>
                <a:cs typeface="Calibri" pitchFamily="34" charset="0"/>
              </a:rPr>
              <a:t>Do you always ensure that all activities are planned well before starting the task? 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+mn-ea"/>
                <a:cs typeface="Calibri" pitchFamily="34" charset="0"/>
              </a:rPr>
              <a:t>Do you ensure to use appropriate tools and equipment for the task? 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D6D21A8C-30CC-4548-8EF8-499FFD5D7726}"/>
              </a:ext>
            </a:extLst>
          </p:cNvPr>
          <p:cNvSpPr txBox="1"/>
          <p:nvPr/>
        </p:nvSpPr>
        <p:spPr>
          <a:xfrm>
            <a:off x="1283676" y="6106053"/>
            <a:ext cx="6779831" cy="323165"/>
          </a:xfrm>
          <a:prstGeom prst="rect">
            <a:avLst/>
          </a:prstGeom>
          <a:solidFill>
            <a:schemeClr val="accent5"/>
          </a:solidFill>
        </p:spPr>
        <p:txBody>
          <a:bodyPr wrap="square" rtlCol="0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500" b="1" dirty="0">
                <a:solidFill>
                  <a:srgbClr val="FFFF00"/>
                </a:solidFill>
                <a:latin typeface="Tahoma" pitchFamily="34" charset="0"/>
                <a:ea typeface="MS PGothic" pitchFamily="34" charset="-128"/>
              </a:rPr>
              <a:t>Never put your hands in the line of fire and use hands off tools </a:t>
            </a:r>
          </a:p>
        </p:txBody>
      </p:sp>
      <p:pic>
        <p:nvPicPr>
          <p:cNvPr id="5" name="Picture 4" descr="Logo&#10;&#10;Description automatically generated">
            <a:extLst>
              <a:ext uri="{FF2B5EF4-FFF2-40B4-BE49-F238E27FC236}">
                <a16:creationId xmlns:a16="http://schemas.microsoft.com/office/drawing/2014/main" id="{9B097645-209D-4B2F-B121-5A6FFC203DA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078" y="-88150"/>
            <a:ext cx="1800761" cy="1405756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A5E8D1F1-B2F3-21F7-5276-676A6B1C4D7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803705" y="2286997"/>
            <a:ext cx="3186235" cy="1738340"/>
          </a:xfrm>
          <a:prstGeom prst="rect">
            <a:avLst/>
          </a:prstGeom>
        </p:spPr>
      </p:pic>
      <p:grpSp>
        <p:nvGrpSpPr>
          <p:cNvPr id="3" name="Group 131">
            <a:extLst>
              <a:ext uri="{FF2B5EF4-FFF2-40B4-BE49-F238E27FC236}">
                <a16:creationId xmlns:a16="http://schemas.microsoft.com/office/drawing/2014/main" id="{FFFFABFF-A1B1-577B-5274-F98ECF9F4F9A}"/>
              </a:ext>
            </a:extLst>
          </p:cNvPr>
          <p:cNvGrpSpPr>
            <a:grpSpLocks/>
          </p:cNvGrpSpPr>
          <p:nvPr/>
        </p:nvGrpSpPr>
        <p:grpSpPr bwMode="auto">
          <a:xfrm>
            <a:off x="11724976" y="3584027"/>
            <a:ext cx="336550" cy="542458"/>
            <a:chOff x="3385" y="503"/>
            <a:chExt cx="2287" cy="1848"/>
          </a:xfrm>
        </p:grpSpPr>
        <p:sp>
          <p:nvSpPr>
            <p:cNvPr id="9" name="Line 130">
              <a:extLst>
                <a:ext uri="{FF2B5EF4-FFF2-40B4-BE49-F238E27FC236}">
                  <a16:creationId xmlns:a16="http://schemas.microsoft.com/office/drawing/2014/main" id="{C6FB590E-0EAC-2C3D-C9D1-3EC09C92D418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528" y="544"/>
              <a:ext cx="2144" cy="1807"/>
            </a:xfrm>
            <a:prstGeom prst="line">
              <a:avLst/>
            </a:prstGeom>
            <a:noFill/>
            <a:ln w="13335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endParaRPr>
            </a:p>
          </p:txBody>
        </p:sp>
        <p:sp>
          <p:nvSpPr>
            <p:cNvPr id="6" name="Line 129">
              <a:extLst>
                <a:ext uri="{FF2B5EF4-FFF2-40B4-BE49-F238E27FC236}">
                  <a16:creationId xmlns:a16="http://schemas.microsoft.com/office/drawing/2014/main" id="{0470B843-5D4F-1143-A247-82B817D1B2B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385" y="503"/>
              <a:ext cx="2287" cy="1831"/>
            </a:xfrm>
            <a:prstGeom prst="line">
              <a:avLst/>
            </a:prstGeom>
            <a:noFill/>
            <a:ln w="13335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endParaRPr>
            </a:p>
          </p:txBody>
        </p:sp>
      </p:grpSp>
      <p:pic>
        <p:nvPicPr>
          <p:cNvPr id="12" name="Picture 11">
            <a:extLst>
              <a:ext uri="{FF2B5EF4-FFF2-40B4-BE49-F238E27FC236}">
                <a16:creationId xmlns:a16="http://schemas.microsoft.com/office/drawing/2014/main" id="{AAAF1F2F-6FED-6F1A-1641-A4BCE0F660A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803705" y="4229345"/>
            <a:ext cx="3137010" cy="1738340"/>
          </a:xfrm>
          <a:prstGeom prst="rect">
            <a:avLst/>
          </a:prstGeom>
        </p:spPr>
      </p:pic>
      <p:sp>
        <p:nvSpPr>
          <p:cNvPr id="10" name="Freeform 132">
            <a:extLst>
              <a:ext uri="{FF2B5EF4-FFF2-40B4-BE49-F238E27FC236}">
                <a16:creationId xmlns:a16="http://schemas.microsoft.com/office/drawing/2014/main" id="{B0A0C89A-CEE5-D4F6-5DA2-C870248A7264}"/>
              </a:ext>
            </a:extLst>
          </p:cNvPr>
          <p:cNvSpPr>
            <a:spLocks/>
          </p:cNvSpPr>
          <p:nvPr/>
        </p:nvSpPr>
        <p:spPr bwMode="auto">
          <a:xfrm>
            <a:off x="11598321" y="5593284"/>
            <a:ext cx="457200" cy="457200"/>
          </a:xfrm>
          <a:custGeom>
            <a:avLst/>
            <a:gdLst>
              <a:gd name="T0" fmla="*/ 0 w 1336"/>
              <a:gd name="T1" fmla="*/ 2147483647 h 888"/>
              <a:gd name="T2" fmla="*/ 2147483647 w 1336"/>
              <a:gd name="T3" fmla="*/ 2147483647 h 888"/>
              <a:gd name="T4" fmla="*/ 2147483647 w 1336"/>
              <a:gd name="T5" fmla="*/ 0 h 888"/>
              <a:gd name="T6" fmla="*/ 0 60000 65536"/>
              <a:gd name="T7" fmla="*/ 0 60000 65536"/>
              <a:gd name="T8" fmla="*/ 0 60000 65536"/>
              <a:gd name="T9" fmla="*/ 0 w 1336"/>
              <a:gd name="T10" fmla="*/ 0 h 888"/>
              <a:gd name="T11" fmla="*/ 1336 w 1336"/>
              <a:gd name="T12" fmla="*/ 888 h 88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336" h="888">
                <a:moveTo>
                  <a:pt x="0" y="600"/>
                </a:moveTo>
                <a:lnTo>
                  <a:pt x="312" y="888"/>
                </a:lnTo>
                <a:lnTo>
                  <a:pt x="1336" y="0"/>
                </a:lnTo>
              </a:path>
            </a:pathLst>
          </a:custGeom>
          <a:solidFill>
            <a:srgbClr val="00B050"/>
          </a:solidFill>
          <a:ln w="133350">
            <a:solidFill>
              <a:srgbClr val="00FF00"/>
            </a:solidFill>
            <a:round/>
            <a:headEnd/>
            <a:tailEnd/>
          </a:ln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642276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/>
    </p:bldLst>
  </p:timing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anguage xmlns="4880e4f8-4b7d-4bdd-91e3-e10d47036eca">English</Language>
    <DocId xmlns="4880e4f8-4b7d-4bdd-91e3-e10d47036eca">92765</DocId>
    <ImageCreateDate xmlns="4880E4F8-4B7D-4BDD-91E3-E10D47036ECA" xsi:nil="true"/>
    <wic_System_Copyright xmlns="http://schemas.microsoft.com/sharepoint/v3/fields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Image" ma:contentTypeID="0x0101009148F5A04DDD49CBA7127AADA5FB792B00AADE34325A8B49CDA8BB4DB53328F214009C4067D375EDA046866D1CFD34BA6725" ma:contentTypeVersion="4" ma:contentTypeDescription="Upload an image." ma:contentTypeScope="" ma:versionID="5568808217e8896a20d35b78a187a54b">
  <xsd:schema xmlns:xsd="http://www.w3.org/2001/XMLSchema" xmlns:xs="http://www.w3.org/2001/XMLSchema" xmlns:p="http://schemas.microsoft.com/office/2006/metadata/properties" xmlns:ns1="http://schemas.microsoft.com/sharepoint/v3" xmlns:ns2="4880E4F8-4B7D-4BDD-91E3-E10D47036ECA" xmlns:ns3="http://schemas.microsoft.com/sharepoint/v3/fields" xmlns:ns4="4880e4f8-4b7d-4bdd-91e3-e10d47036eca" xmlns:ns5="9d51eac6-a7d5-47f5-a119-63d146adb134" targetNamespace="http://schemas.microsoft.com/office/2006/metadata/properties" ma:root="true" ma:fieldsID="95b9b289a8e8f4d106e4c69b136198e4" ns1:_="" ns2:_="" ns3:_="" ns4:_="" ns5:_="">
    <xsd:import namespace="http://schemas.microsoft.com/sharepoint/v3"/>
    <xsd:import namespace="4880E4F8-4B7D-4BDD-91E3-E10D47036ECA"/>
    <xsd:import namespace="http://schemas.microsoft.com/sharepoint/v3/fields"/>
    <xsd:import namespace="4880e4f8-4b7d-4bdd-91e3-e10d47036eca"/>
    <xsd:import namespace="9d51eac6-a7d5-47f5-a119-63d146adb134"/>
    <xsd:element name="properties">
      <xsd:complexType>
        <xsd:sequence>
          <xsd:element name="documentManagement">
            <xsd:complexType>
              <xsd:all>
                <xsd:element ref="ns1:FileRef" minOccurs="0"/>
                <xsd:element ref="ns1:File_x0020_Type" minOccurs="0"/>
                <xsd:element ref="ns1:HTML_x0020_File_x0020_Type" minOccurs="0"/>
                <xsd:element ref="ns1:FSObjType" minOccurs="0"/>
                <xsd:element ref="ns2:ThumbnailExists" minOccurs="0"/>
                <xsd:element ref="ns2:PreviewExists" minOccurs="0"/>
                <xsd:element ref="ns2:ImageWidth" minOccurs="0"/>
                <xsd:element ref="ns2:ImageHeight" minOccurs="0"/>
                <xsd:element ref="ns2:ImageCreateDate" minOccurs="0"/>
                <xsd:element ref="ns3:wic_System_Copyright" minOccurs="0"/>
                <xsd:element ref="ns4:Language" minOccurs="0"/>
                <xsd:element ref="ns4:DocId" minOccurs="0"/>
                <xsd:element ref="ns5:SharedWithUser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FileRef" ma:index="8" nillable="true" ma:displayName="URL Path" ma:hidden="true" ma:list="Docs" ma:internalName="FileRef" ma:readOnly="true" ma:showField="FullUrl">
      <xsd:simpleType>
        <xsd:restriction base="dms:Lookup"/>
      </xsd:simpleType>
    </xsd:element>
    <xsd:element name="File_x0020_Type" ma:index="9" nillable="true" ma:displayName="File Type" ma:hidden="true" ma:internalName="File_x0020_Type" ma:readOnly="true">
      <xsd:simpleType>
        <xsd:restriction base="dms:Text"/>
      </xsd:simpleType>
    </xsd:element>
    <xsd:element name="HTML_x0020_File_x0020_Type" ma:index="10" nillable="true" ma:displayName="HTML File Type" ma:hidden="true" ma:internalName="HTML_x0020_File_x0020_Type" ma:readOnly="true">
      <xsd:simpleType>
        <xsd:restriction base="dms:Text"/>
      </xsd:simpleType>
    </xsd:element>
    <xsd:element name="FSObjType" ma:index="11" nillable="true" ma:displayName="Item Type" ma:hidden="true" ma:list="Docs" ma:internalName="FSObjType" ma:readOnly="true" ma:showField="FSType">
      <xsd:simpleType>
        <xsd:restriction base="dms:Lookup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880E4F8-4B7D-4BDD-91E3-E10D47036ECA" elementFormDefault="qualified">
    <xsd:import namespace="http://schemas.microsoft.com/office/2006/documentManagement/types"/>
    <xsd:import namespace="http://schemas.microsoft.com/office/infopath/2007/PartnerControls"/>
    <xsd:element name="ThumbnailExists" ma:index="18" nillable="true" ma:displayName="Thumbnail Exists" ma:default="FALSE" ma:hidden="true" ma:internalName="ThumbnailExists" ma:readOnly="true">
      <xsd:simpleType>
        <xsd:restriction base="dms:Boolean"/>
      </xsd:simpleType>
    </xsd:element>
    <xsd:element name="PreviewExists" ma:index="19" nillable="true" ma:displayName="Preview Exists" ma:default="FALSE" ma:hidden="true" ma:internalName="PreviewExists" ma:readOnly="true">
      <xsd:simpleType>
        <xsd:restriction base="dms:Boolean"/>
      </xsd:simpleType>
    </xsd:element>
    <xsd:element name="ImageWidth" ma:index="20" nillable="true" ma:displayName="Width" ma:internalName="ImageWidth" ma:readOnly="true">
      <xsd:simpleType>
        <xsd:restriction base="dms:Unknown"/>
      </xsd:simpleType>
    </xsd:element>
    <xsd:element name="ImageHeight" ma:index="22" nillable="true" ma:displayName="Height" ma:internalName="ImageHeight" ma:readOnly="true">
      <xsd:simpleType>
        <xsd:restriction base="dms:Unknown"/>
      </xsd:simpleType>
    </xsd:element>
    <xsd:element name="ImageCreateDate" ma:index="25" nillable="true" ma:displayName="Date Picture Taken" ma:format="DateTime" ma:hidden="true" ma:internalName="ImageCreateDate">
      <xsd:simpleType>
        <xsd:restriction base="dms:DateTim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/fields" elementFormDefault="qualified">
    <xsd:import namespace="http://schemas.microsoft.com/office/2006/documentManagement/types"/>
    <xsd:import namespace="http://schemas.microsoft.com/office/infopath/2007/PartnerControls"/>
    <xsd:element name="wic_System_Copyright" ma:index="26" nillable="true" ma:displayName="Copyright" ma:internalName="wic_System_Copyright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880e4f8-4b7d-4bdd-91e3-e10d47036eca" elementFormDefault="qualified">
    <xsd:import namespace="http://schemas.microsoft.com/office/2006/documentManagement/types"/>
    <xsd:import namespace="http://schemas.microsoft.com/office/infopath/2007/PartnerControls"/>
    <xsd:element name="Language" ma:index="27" nillable="true" ma:displayName="Language" ma:default="English 1" ma:format="Dropdown" ma:internalName="Language">
      <xsd:simpleType>
        <xsd:restriction base="dms:Choice">
          <xsd:enumeration value="English"/>
          <xsd:enumeration value="Arabic"/>
          <xsd:enumeration value="Hindi"/>
          <xsd:enumeration value="English 1"/>
          <xsd:enumeration value="English 2"/>
          <xsd:enumeration value="Arabic 1"/>
          <xsd:enumeration value="Arabic 2"/>
          <xsd:enumeration value="Hindi 1"/>
          <xsd:enumeration value="Hindi 2"/>
          <xsd:enumeration value="Malayalam 1"/>
          <xsd:enumeration value="Malayalam 2"/>
        </xsd:restriction>
      </xsd:simpleType>
    </xsd:element>
    <xsd:element name="DocId" ma:index="28" nillable="true" ma:displayName="DocId" ma:list="{9de017a3-70b4-41a0-b3a1-4f7a098545da}" ma:internalName="DocId" ma:showField="ID" ma:web="9d51eac6-a7d5-47f5-a119-63d146adb134">
      <xsd:simpleType>
        <xsd:restriction base="dms:Lookup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d51eac6-a7d5-47f5-a119-63d146adb134" elementFormDefault="qualified">
    <xsd:import namespace="http://schemas.microsoft.com/office/2006/documentManagement/types"/>
    <xsd:import namespace="http://schemas.microsoft.com/office/infopath/2007/PartnerControls"/>
    <xsd:element name="SharedWithUsers" ma:index="29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 ma:index="24" ma:displayName="Author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 ma:index="23" ma:displayName="Comments"/>
        <xsd:element name="keywords" minOccurs="0" maxOccurs="1" type="xsd:string" ma:index="14" ma:displayName="Keywords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D1956EE6-7032-4218-9DEC-F65C4B25F0DA}">
  <ds:schemaRefs>
    <ds:schemaRef ds:uri="http://schemas.microsoft.com/office/2006/metadata/properties"/>
    <ds:schemaRef ds:uri="http://schemas.microsoft.com/office/infopath/2007/PartnerControls"/>
    <ds:schemaRef ds:uri="4880e4f8-4b7d-4bdd-91e3-e10d47036eca"/>
    <ds:schemaRef ds:uri="4880E4F8-4B7D-4BDD-91E3-E10D47036ECA"/>
    <ds:schemaRef ds:uri="http://schemas.microsoft.com/sharepoint/v3/fields"/>
  </ds:schemaRefs>
</ds:datastoreItem>
</file>

<file path=customXml/itemProps2.xml><?xml version="1.0" encoding="utf-8"?>
<ds:datastoreItem xmlns:ds="http://schemas.openxmlformats.org/officeDocument/2006/customXml" ds:itemID="{977B40E8-5D7E-44E9-8F7F-E5A714CDEFC5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AC60CB68-9E7C-4985-9056-C73F6A78CEFC}"/>
</file>

<file path=docProps/app.xml><?xml version="1.0" encoding="utf-8"?>
<Properties xmlns="http://schemas.openxmlformats.org/officeDocument/2006/extended-properties" xmlns:vt="http://schemas.openxmlformats.org/officeDocument/2006/docPropsVTypes">
  <TotalTime>147</TotalTime>
  <Words>391</Words>
  <Application>Microsoft Office PowerPoint</Application>
  <PresentationFormat>Widescreen</PresentationFormat>
  <Paragraphs>40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10" baseType="lpstr">
      <vt:lpstr>Arial</vt:lpstr>
      <vt:lpstr>Calibri</vt:lpstr>
      <vt:lpstr>Calibri Light</vt:lpstr>
      <vt:lpstr>Gill Sans</vt:lpstr>
      <vt:lpstr>Gill Sans Light</vt:lpstr>
      <vt:lpstr>Tahoma</vt:lpstr>
      <vt:lpstr>Times New Roman</vt:lpstr>
      <vt:lpstr>Wingdings</vt:lpstr>
      <vt:lpstr>1_Office Theme</vt:lpstr>
      <vt:lpstr>Learning From Incident - First Alert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LTI#07- Weatherford- Fractured finger</dc:title>
  <dc:creator>Balushi, Sumaiya MSE36</dc:creator>
  <cp:lastModifiedBy>Konduru, Raju IDI63X</cp:lastModifiedBy>
  <cp:revision>17</cp:revision>
  <dcterms:created xsi:type="dcterms:W3CDTF">2023-01-18T05:52:34Z</dcterms:created>
  <dcterms:modified xsi:type="dcterms:W3CDTF">2024-03-27T05:08:07Z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0x0101009148F5A04DDD49CBA7127AADA5FB792B00AADE34325A8B49CDA8BB4DB53328F214009C4067D375EDA046866D1CFD34BA6725</vt:lpwstr>
  </property>
</Properties>
</file>