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1C7823-1433-953C-A811-0291DCC027DA}" name="Riyami, Nabil FPS" initials="NR" userId="S::Nabil.NZA.Riyami@pdo.co.om::e81f3504-10ec-4509-a7c0-8516cec2a7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754" autoAdjust="0"/>
    <p:restoredTop sz="94648" autoAdjust="0"/>
  </p:normalViewPr>
  <p:slideViewPr>
    <p:cSldViewPr snapToGrid="0" snapToObjects="1">
      <p:cViewPr>
        <p:scale>
          <a:sx n="78" d="100"/>
          <a:sy n="78" d="100"/>
        </p:scale>
        <p:origin x="504" y="-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1898-D3BE-4DAF-90BF-EEAE478B6D22}" type="datetimeFigureOut">
              <a:rPr lang="en-US" smtClean="0"/>
              <a:t>22/05/2025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FB269-D7FA-4B2B-A78E-1120639F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6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Mr Musleh image on the top right will change according to incident pattern, MSE3 will provide you with the image as per the pattern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Learnings: Four to five learning message in the form of questionnaires linked with initial findings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learning point you want to get across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E756A-71C4-4EF9-8F7C-B1FF48E66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22/05/2025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0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22/05/2025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22/05/2025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8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22/05/2025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4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22/05/2025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22/05/2025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7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22/05/2025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3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22/05/2025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22/05/2025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22/05/2025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5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22/05/2025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22/05/2025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6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A57E4-6152-B129-3BC2-D38F62130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255" y="1712414"/>
            <a:ext cx="2780747" cy="20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678098" y="124760"/>
            <a:ext cx="9815904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93574" y="1764019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08700"/>
              </p:ext>
            </p:extLst>
          </p:nvPr>
        </p:nvGraphicFramePr>
        <p:xfrm>
          <a:off x="1678098" y="652650"/>
          <a:ext cx="9815903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02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229699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253448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616051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263669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117010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1177808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13.05.2025 / 13:40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Anzooz, Bahja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LTI#08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 Injury (Struck 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Pulling HDPE Pipes.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8097" y="1283742"/>
            <a:ext cx="9815903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466132" y="6589930"/>
            <a:ext cx="8121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case of an emergency please call PDO Emergency Number (Toll Free):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2467-5555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74" y="3017241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520983" y="6074888"/>
            <a:ext cx="8121486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2936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Always ensure </a:t>
            </a: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crew are aware of line of fire risks and avoid them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359658" y="3318699"/>
            <a:ext cx="82208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roll support for the carbon steel pipe suddenly tilted, causing the pipe to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tilt and fall over.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sz="1400" i="0" dirty="0">
                <a:solidFill>
                  <a:srgbClr val="000000"/>
                </a:solidFill>
                <a:latin typeface="Calibri" panose="020F0502020204030204" pitchFamily="34" charset="0"/>
              </a:rPr>
              <a:t>he helper was standing in line of f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1400" i="0" dirty="0">
                <a:solidFill>
                  <a:srgbClr val="000000"/>
                </a:solidFill>
                <a:latin typeface="Calibri" panose="020F0502020204030204" pitchFamily="34" charset="0"/>
              </a:rPr>
              <a:t>re of stored energy. </a:t>
            </a:r>
            <a:endParaRPr lang="en-US" sz="1400" i="0" dirty="0">
              <a:solidFill>
                <a:srgbClr val="00000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Inadequate pipe support was used for the activity.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94FA2-FD8D-08C8-4637-D9737BFCF521}"/>
              </a:ext>
            </a:extLst>
          </p:cNvPr>
          <p:cNvSpPr txBox="1"/>
          <p:nvPr/>
        </p:nvSpPr>
        <p:spPr>
          <a:xfrm>
            <a:off x="366783" y="4546689"/>
            <a:ext cx="82208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1400" dirty="0">
                <a:latin typeface="-apple-system"/>
              </a:rPr>
              <a:t>How do you ensure you are using the right equipment for the task?</a:t>
            </a:r>
          </a:p>
          <a:p>
            <a:pPr marL="285750" indent="-285750"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Do you ensure securing the  pipes with proper supports to prevent from falling before starting the task.</a:t>
            </a:r>
            <a:endParaRPr lang="en-US" sz="1400" dirty="0">
              <a:latin typeface="-apple-system"/>
            </a:endParaRPr>
          </a:p>
          <a:p>
            <a:pPr marL="285750" indent="-285750"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Are you aware of line of fire risks for the tasks you are working on?</a:t>
            </a:r>
          </a:p>
          <a:p>
            <a:pPr marL="285750" indent="-285750"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Do you ensure to conduct pre-task risk assessments and toolbox talks highlighting potential hazards including Line of Fire?</a:t>
            </a:r>
            <a:endParaRPr lang="en-US" sz="1400" dirty="0">
              <a:solidFill>
                <a:srgbClr val="000000"/>
              </a:solidFill>
              <a:latin typeface="-apple-system"/>
            </a:endParaRPr>
          </a:p>
          <a:p>
            <a:pPr marL="285750" indent="-285750"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Do you comply with the specific method of statement / SOP of the task?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83" y="4200925"/>
            <a:ext cx="305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Engagement Questions: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879786-6315-5984-BB1B-C98E2E22746F}"/>
              </a:ext>
            </a:extLst>
          </p:cNvPr>
          <p:cNvSpPr txBox="1"/>
          <p:nvPr/>
        </p:nvSpPr>
        <p:spPr>
          <a:xfrm>
            <a:off x="416458" y="2053140"/>
            <a:ext cx="8257174" cy="84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1400" dirty="0"/>
              <a:t>During the flowline laying activity by the mechanical team in </a:t>
            </a:r>
            <a:r>
              <a:rPr lang="en-US" sz="1400" dirty="0" err="1"/>
              <a:t>Anzuz</a:t>
            </a:r>
            <a:r>
              <a:rPr lang="en-US" sz="1400" dirty="0"/>
              <a:t> area, a Helper was standing near the line lubricating the HDPE liner which was being pulled into a carbon steel pipe. Suddenly, the pipe tilted and fell onto the helper’s left leg resulting in a fracture of the bone in his left shin.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7616C-46C4-AA09-D8AE-1687F4201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65" y="239692"/>
            <a:ext cx="1149244" cy="1044050"/>
          </a:xfrm>
          <a:prstGeom prst="rect">
            <a:avLst/>
          </a:prstGeom>
        </p:spPr>
      </p:pic>
      <p:grpSp>
        <p:nvGrpSpPr>
          <p:cNvPr id="21" name="Group 131">
            <a:extLst>
              <a:ext uri="{FF2B5EF4-FFF2-40B4-BE49-F238E27FC236}">
                <a16:creationId xmlns:a16="http://schemas.microsoft.com/office/drawing/2014/main" id="{BD905AFC-C97B-019D-1180-FC06815D41CB}"/>
              </a:ext>
            </a:extLst>
          </p:cNvPr>
          <p:cNvGrpSpPr>
            <a:grpSpLocks/>
          </p:cNvGrpSpPr>
          <p:nvPr/>
        </p:nvGrpSpPr>
        <p:grpSpPr bwMode="auto">
          <a:xfrm>
            <a:off x="11383802" y="3432065"/>
            <a:ext cx="416194" cy="365909"/>
            <a:chOff x="3504" y="544"/>
            <a:chExt cx="2287" cy="1855"/>
          </a:xfrm>
        </p:grpSpPr>
        <p:sp>
          <p:nvSpPr>
            <p:cNvPr id="24" name="Line 129">
              <a:extLst>
                <a:ext uri="{FF2B5EF4-FFF2-40B4-BE49-F238E27FC236}">
                  <a16:creationId xmlns:a16="http://schemas.microsoft.com/office/drawing/2014/main" id="{5881B850-4B90-1A83-C213-D812CB0B0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83391804-EFC9-E036-0AA1-A7875CC1F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285903" y="5373706"/>
            <a:ext cx="416194" cy="432003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E8E50CCA-DB16-C7E0-69E9-C67A91C6B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287405" y="3942085"/>
            <a:ext cx="1816023" cy="1816023"/>
          </a:xfr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51eac6-a7d5-47f5-a119-63d146adb134">
      <UserInfo>
        <DisplayName>Shah, Zahoor UIB1141XN</DisplayName>
        <AccountId>4166</AccountId>
        <AccountType/>
      </UserInfo>
      <UserInfo>
        <DisplayName>Hussain, Saddam UWCS9X</DisplayName>
        <AccountId>20428</AccountId>
        <AccountType/>
      </UserInfo>
      <UserInfo>
        <DisplayName>Zeheimi, Sulaiman UWN291</DisplayName>
        <AccountId>9941</AccountId>
        <AccountType/>
      </UserInfo>
      <UserInfo>
        <DisplayName>Al Hamdi, Ali DHSA1</DisplayName>
        <AccountId>19834</AccountId>
        <AccountType/>
      </UserInfo>
      <UserInfo>
        <DisplayName>Naamani, Saleh OSOT1</DisplayName>
        <AccountId>7374</AccountId>
        <AccountType/>
      </UserInfo>
      <UserInfo>
        <DisplayName>Al Subhi, Nooh ONO411F</DisplayName>
        <AccountId>18438</AccountId>
        <AccountType/>
      </UserInfo>
      <UserInfo>
        <DisplayName>Rawahi, Ali UEG</DisplayName>
        <AccountId>541</AccountId>
        <AccountType/>
      </UserInfo>
      <UserInfo>
        <DisplayName>Al Khayari, Yousuf CDF44N</DisplayName>
        <AccountId>14394</AccountId>
        <AccountType/>
      </UserInfo>
      <UserInfo>
        <DisplayName>Al Jabry, Ahmed UIB1141XL</DisplayName>
        <AccountId>4523</AccountId>
        <AccountType/>
      </UserInfo>
      <UserInfo>
        <DisplayName>Shah, Jatin HIMA1</DisplayName>
        <AccountId>19796</AccountId>
        <AccountType/>
      </UserInfo>
      <UserInfo>
        <DisplayName>Salvi, Santosh UOC524B</DisplayName>
        <AccountId>2019</AccountId>
        <AccountType/>
      </UserInfo>
      <UserInfo>
        <DisplayName>Barhi, Hilal UPKC1</DisplayName>
        <AccountId>3675</AccountId>
        <AccountType/>
      </UserInfo>
      <UserInfo>
        <DisplayName>Suleimany, Zahir DSS</DisplayName>
        <AccountId>1071</AccountId>
        <AccountType/>
      </UserInfo>
      <UserInfo>
        <DisplayName>Padiyilaveetil, Prakashan UIB14XC</DisplayName>
        <AccountId>21169</AccountId>
        <AccountType/>
      </UserInfo>
      <UserInfo>
        <DisplayName>Sadiq, Waseem UIB14XSLR</DisplayName>
        <AccountId>17730</AccountId>
        <AccountType/>
      </UserInfo>
      <UserInfo>
        <DisplayName>Alhabsi, Saif UIB4KX</DisplayName>
        <AccountId>20961</AccountId>
        <AccountType/>
      </UserInfo>
      <UserInfo>
        <DisplayName>Juma, Mohamed UIB4YX</DisplayName>
        <AccountId>20957</AccountId>
        <AccountType/>
      </UserInfo>
      <UserInfo>
        <DisplayName>Yahyaai, Hamood UWIF4H</DisplayName>
        <AccountId>11678</AccountId>
        <AccountType/>
      </UserInfo>
      <UserInfo>
        <DisplayName>Ali, Showkath GAL271</DisplayName>
        <AccountId>21998</AccountId>
        <AccountType/>
      </UserInfo>
      <UserInfo>
        <DisplayName>Joseph, Ninan UIB1142XN</DisplayName>
        <AccountId>12829</AccountId>
        <AccountType/>
      </UserInfo>
      <UserInfo>
        <DisplayName>Thomas, Rony UIL41X</DisplayName>
        <AccountId>21425</AccountId>
        <AccountType/>
      </UserInfo>
      <UserInfo>
        <DisplayName>Ofi, Mahmood UWODS91</DisplayName>
        <AccountId>13551</AccountId>
        <AccountType/>
      </UserInfo>
      <UserInfo>
        <DisplayName>Kharusi, Amira UEQ11</DisplayName>
        <AccountId>6730</AccountId>
        <AccountType/>
      </UserInfo>
      <UserInfo>
        <DisplayName>Harrasi, Yaser DHNF</DisplayName>
        <AccountId>4127</AccountId>
        <AccountType/>
      </UserInfo>
      <UserInfo>
        <DisplayName>Al Harthy, Asaad UIB1141XC</DisplayName>
        <AccountId>15190</AccountId>
        <AccountType/>
      </UserInfo>
      <UserInfo>
        <DisplayName>Harmali, Harith UWOXO91</DisplayName>
        <AccountId>21252</AccountId>
        <AccountType/>
      </UserInfo>
      <UserInfo>
        <DisplayName>RIG-127-Site, RIG127</DisplayName>
        <AccountId>20345</AccountId>
        <AccountType/>
      </UserInfo>
    </SharedWithUsers>
    <Language xmlns="4880e4f8-4b7d-4bdd-91e3-e10d47036eca">English</Language>
    <DocId xmlns="4880e4f8-4b7d-4bdd-91e3-e10d47036eca">92923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0FFAA4-7708-499A-9924-4BA4CF68F770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9d51eac6-a7d5-47f5-a119-63d146adb134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2613</TotalTime>
  <Words>432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-apple-system</vt:lpstr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LTI#08 - 1177808  - Helper Leg Injury - HDPE Liner Pulling - Bahja_1st Alert</dc:title>
  <dc:creator>nazar@umsoman.com</dc:creator>
  <cp:lastModifiedBy>Agomuoh, Jane MSE33</cp:lastModifiedBy>
  <cp:revision>74</cp:revision>
  <dcterms:created xsi:type="dcterms:W3CDTF">2018-09-24T07:27:56Z</dcterms:created>
  <dcterms:modified xsi:type="dcterms:W3CDTF">2025-05-22T11:02:34Z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