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EF"/>
    <a:srgbClr val="C7BEA3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AE4A-F65E-432A-9785-2BEF0246758F}" v="90" dt="2021-05-26T13:52:59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5874" autoAdjust="0"/>
  </p:normalViewPr>
  <p:slideViewPr>
    <p:cSldViewPr>
      <p:cViewPr varScale="1">
        <p:scale>
          <a:sx n="101" d="100"/>
          <a:sy n="101" d="100"/>
        </p:scale>
        <p:origin x="5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599" y="1066800"/>
            <a:ext cx="5562987" cy="48397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Date:15.03.2021                      Incident Type: LTI#08 (Drop)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spcAft>
                <a:spcPts val="600"/>
              </a:spcAft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eaLnBrk="1" hangingPunct="1">
              <a:defRPr/>
            </a:pPr>
            <a:r>
              <a:rPr lang="en-GB" sz="1400" dirty="0">
                <a:latin typeface="+mj-lt"/>
              </a:rPr>
              <a:t>While the production supervisor was completing the ablutions in her room, the granite tile of the wash basin fall down on her left foot causing a fracture in her big toe.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Anticipate the surrounding hazards </a:t>
            </a:r>
          </a:p>
          <a:p>
            <a:pPr marL="114300" indent="-1143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Always report any unsafe condition and Near Miss observations/incidents</a:t>
            </a:r>
          </a:p>
          <a:p>
            <a:pPr marL="114300" indent="-1143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Always call 5555 for all emergencies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+mj-lt"/>
              </a:rPr>
              <a:t>Maintenance team</a:t>
            </a:r>
          </a:p>
          <a:p>
            <a:pPr marL="114300" indent="-1143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Good checks lead to identify potential threats </a:t>
            </a:r>
          </a:p>
          <a:p>
            <a:pPr marL="114300" indent="-1143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Carryout survey in other area for any reported unsafe condition/Near Miss to ensure appropriate actions taken to prevent incidents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599" y="576089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Beware of hidden hazards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FA83597-7B81-4F87-BCD0-617D1783DE19}"/>
              </a:ext>
            </a:extLst>
          </p:cNvPr>
          <p:cNvGrpSpPr/>
          <p:nvPr/>
        </p:nvGrpSpPr>
        <p:grpSpPr>
          <a:xfrm>
            <a:off x="6172200" y="3464064"/>
            <a:ext cx="2916536" cy="1950580"/>
            <a:chOff x="6738180" y="3389393"/>
            <a:chExt cx="2376756" cy="158304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AEFE380-1FC0-493A-B60A-F6857693CBFF}"/>
                </a:ext>
              </a:extLst>
            </p:cNvPr>
            <p:cNvGrpSpPr/>
            <p:nvPr/>
          </p:nvGrpSpPr>
          <p:grpSpPr>
            <a:xfrm>
              <a:off x="6738180" y="3389393"/>
              <a:ext cx="2376756" cy="1583044"/>
              <a:chOff x="6212602" y="4794166"/>
              <a:chExt cx="2376756" cy="1583044"/>
            </a:xfrm>
          </p:grpSpPr>
          <p:pic>
            <p:nvPicPr>
              <p:cNvPr id="18" name="Picture 17" descr="IMG-20210324-WA0002.jpg"/>
              <p:cNvPicPr>
                <a:picLocks noChangeAspect="1"/>
              </p:cNvPicPr>
              <p:nvPr/>
            </p:nvPicPr>
            <p:blipFill>
              <a:blip r:embed="rId3" cstate="print"/>
              <a:srcRect l="10000" t="13257" r="26667" b="39979"/>
              <a:stretch>
                <a:fillRect/>
              </a:stretch>
            </p:blipFill>
            <p:spPr>
              <a:xfrm>
                <a:off x="6212602" y="4794166"/>
                <a:ext cx="2321798" cy="1583044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sp>
            <p:nvSpPr>
              <p:cNvPr id="10" name="Flowchart: Data 9">
                <a:extLst>
                  <a:ext uri="{FF2B5EF4-FFF2-40B4-BE49-F238E27FC236}">
                    <a16:creationId xmlns:a16="http://schemas.microsoft.com/office/drawing/2014/main" id="{E70BF510-0196-4F51-9877-9FFC961A10B0}"/>
                  </a:ext>
                </a:extLst>
              </p:cNvPr>
              <p:cNvSpPr/>
              <p:nvPr/>
            </p:nvSpPr>
            <p:spPr bwMode="auto">
              <a:xfrm rot="20826606">
                <a:off x="6243595" y="5655323"/>
                <a:ext cx="2345763" cy="408038"/>
              </a:xfrm>
              <a:custGeom>
                <a:avLst/>
                <a:gdLst>
                  <a:gd name="connsiteX0" fmla="*/ 0 w 10000"/>
                  <a:gd name="connsiteY0" fmla="*/ 10000 h 10000"/>
                  <a:gd name="connsiteX1" fmla="*/ 2000 w 10000"/>
                  <a:gd name="connsiteY1" fmla="*/ 0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0 w 10000"/>
                  <a:gd name="connsiteY4" fmla="*/ 10000 h 10000"/>
                  <a:gd name="connsiteX0" fmla="*/ 0 w 10000"/>
                  <a:gd name="connsiteY0" fmla="*/ 10436 h 10436"/>
                  <a:gd name="connsiteX1" fmla="*/ 973 w 10000"/>
                  <a:gd name="connsiteY1" fmla="*/ 0 h 10436"/>
                  <a:gd name="connsiteX2" fmla="*/ 10000 w 10000"/>
                  <a:gd name="connsiteY2" fmla="*/ 436 h 10436"/>
                  <a:gd name="connsiteX3" fmla="*/ 8000 w 10000"/>
                  <a:gd name="connsiteY3" fmla="*/ 10436 h 10436"/>
                  <a:gd name="connsiteX4" fmla="*/ 0 w 10000"/>
                  <a:gd name="connsiteY4" fmla="*/ 10436 h 10436"/>
                  <a:gd name="connsiteX0" fmla="*/ 0 w 9454"/>
                  <a:gd name="connsiteY0" fmla="*/ 10980 h 10980"/>
                  <a:gd name="connsiteX1" fmla="*/ 973 w 9454"/>
                  <a:gd name="connsiteY1" fmla="*/ 544 h 10980"/>
                  <a:gd name="connsiteX2" fmla="*/ 9454 w 9454"/>
                  <a:gd name="connsiteY2" fmla="*/ 0 h 10980"/>
                  <a:gd name="connsiteX3" fmla="*/ 8000 w 9454"/>
                  <a:gd name="connsiteY3" fmla="*/ 10980 h 10980"/>
                  <a:gd name="connsiteX4" fmla="*/ 0 w 9454"/>
                  <a:gd name="connsiteY4" fmla="*/ 10980 h 10980"/>
                  <a:gd name="connsiteX0" fmla="*/ 0 w 9695"/>
                  <a:gd name="connsiteY0" fmla="*/ 9748 h 10000"/>
                  <a:gd name="connsiteX1" fmla="*/ 724 w 9695"/>
                  <a:gd name="connsiteY1" fmla="*/ 495 h 10000"/>
                  <a:gd name="connsiteX2" fmla="*/ 9695 w 9695"/>
                  <a:gd name="connsiteY2" fmla="*/ 0 h 10000"/>
                  <a:gd name="connsiteX3" fmla="*/ 8157 w 9695"/>
                  <a:gd name="connsiteY3" fmla="*/ 10000 h 10000"/>
                  <a:gd name="connsiteX4" fmla="*/ 0 w 9695"/>
                  <a:gd name="connsiteY4" fmla="*/ 9748 h 10000"/>
                  <a:gd name="connsiteX0" fmla="*/ 0 w 10000"/>
                  <a:gd name="connsiteY0" fmla="*/ 9748 h 9748"/>
                  <a:gd name="connsiteX1" fmla="*/ 747 w 10000"/>
                  <a:gd name="connsiteY1" fmla="*/ 495 h 9748"/>
                  <a:gd name="connsiteX2" fmla="*/ 10000 w 10000"/>
                  <a:gd name="connsiteY2" fmla="*/ 0 h 9748"/>
                  <a:gd name="connsiteX3" fmla="*/ 9037 w 10000"/>
                  <a:gd name="connsiteY3" fmla="*/ 8636 h 9748"/>
                  <a:gd name="connsiteX4" fmla="*/ 0 w 10000"/>
                  <a:gd name="connsiteY4" fmla="*/ 9748 h 9748"/>
                  <a:gd name="connsiteX0" fmla="*/ 0 w 9853"/>
                  <a:gd name="connsiteY0" fmla="*/ 10557 h 10557"/>
                  <a:gd name="connsiteX1" fmla="*/ 600 w 9853"/>
                  <a:gd name="connsiteY1" fmla="*/ 508 h 10557"/>
                  <a:gd name="connsiteX2" fmla="*/ 9853 w 9853"/>
                  <a:gd name="connsiteY2" fmla="*/ 0 h 10557"/>
                  <a:gd name="connsiteX3" fmla="*/ 8890 w 9853"/>
                  <a:gd name="connsiteY3" fmla="*/ 8859 h 10557"/>
                  <a:gd name="connsiteX4" fmla="*/ 0 w 9853"/>
                  <a:gd name="connsiteY4" fmla="*/ 10557 h 10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53" h="10557">
                    <a:moveTo>
                      <a:pt x="0" y="10557"/>
                    </a:moveTo>
                    <a:cubicBezTo>
                      <a:pt x="354" y="7307"/>
                      <a:pt x="246" y="3759"/>
                      <a:pt x="600" y="508"/>
                    </a:cubicBezTo>
                    <a:lnTo>
                      <a:pt x="9853" y="0"/>
                    </a:lnTo>
                    <a:lnTo>
                      <a:pt x="8890" y="8859"/>
                    </a:lnTo>
                    <a:lnTo>
                      <a:pt x="0" y="10557"/>
                    </a:lnTo>
                    <a:close/>
                  </a:path>
                </a:pathLst>
              </a:custGeom>
              <a:solidFill>
                <a:srgbClr val="C7BEA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A92A5B7-67B8-414F-B940-E2F0DD92F2C1}"/>
                </a:ext>
              </a:extLst>
            </p:cNvPr>
            <p:cNvSpPr txBox="1"/>
            <p:nvPr/>
          </p:nvSpPr>
          <p:spPr>
            <a:xfrm rot="20773723">
              <a:off x="6971460" y="4244083"/>
              <a:ext cx="1858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/>
                <a:t>Light weight</a:t>
              </a:r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13792" y="5158389"/>
            <a:ext cx="572450" cy="402095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12724B-88A3-48D3-99DF-763456271AFD}"/>
              </a:ext>
            </a:extLst>
          </p:cNvPr>
          <p:cNvGrpSpPr/>
          <p:nvPr/>
        </p:nvGrpSpPr>
        <p:grpSpPr>
          <a:xfrm>
            <a:off x="6172200" y="1066800"/>
            <a:ext cx="2861792" cy="2025722"/>
            <a:chOff x="152400" y="2362200"/>
            <a:chExt cx="6172200" cy="3810000"/>
          </a:xfrm>
        </p:grpSpPr>
        <p:pic>
          <p:nvPicPr>
            <p:cNvPr id="34" name="Picture 33" descr="IMG_20210324_070546.jpg">
              <a:extLst>
                <a:ext uri="{FF2B5EF4-FFF2-40B4-BE49-F238E27FC236}">
                  <a16:creationId xmlns:a16="http://schemas.microsoft.com/office/drawing/2014/main" id="{6E5187D4-4CC4-4EBC-967A-EF82E5D4D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rcRect r="9167"/>
            <a:stretch>
              <a:fillRect/>
            </a:stretch>
          </p:blipFill>
          <p:spPr>
            <a:xfrm>
              <a:off x="152400" y="2362200"/>
              <a:ext cx="6172200" cy="3810000"/>
            </a:xfrm>
            <a:prstGeom prst="rect">
              <a:avLst/>
            </a:prstGeom>
          </p:spPr>
        </p:pic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CE1E663-9081-4D25-B603-2E5D62342F3D}"/>
                </a:ext>
              </a:extLst>
            </p:cNvPr>
            <p:cNvCxnSpPr/>
            <p:nvPr/>
          </p:nvCxnSpPr>
          <p:spPr bwMode="auto">
            <a:xfrm flipV="1">
              <a:off x="457200" y="3429000"/>
              <a:ext cx="5562600" cy="4572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579D56C-9989-4D3F-8790-135E01BAF625}"/>
                </a:ext>
              </a:extLst>
            </p:cNvPr>
            <p:cNvSpPr txBox="1"/>
            <p:nvPr/>
          </p:nvSpPr>
          <p:spPr>
            <a:xfrm rot="21305817">
              <a:off x="1237182" y="3997956"/>
              <a:ext cx="3623591" cy="56314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Granite glue adhesive 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D15B72D-719B-4B51-926F-C1533EE5D03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048977" y="3690238"/>
              <a:ext cx="68894" cy="4552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9C39264-95A3-47EF-A0C9-A3CE24D29CF5}"/>
                </a:ext>
              </a:extLst>
            </p:cNvPr>
            <p:cNvSpPr txBox="1"/>
            <p:nvPr/>
          </p:nvSpPr>
          <p:spPr>
            <a:xfrm>
              <a:off x="1640481" y="5181600"/>
              <a:ext cx="3238304" cy="563146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Joint silicone sealant 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7344FB8-1CD0-46A4-8EDD-622C777C000E}"/>
                </a:ext>
              </a:extLst>
            </p:cNvPr>
            <p:cNvCxnSpPr>
              <a:cxnSpLocks/>
              <a:stCxn id="38" idx="3"/>
            </p:cNvCxnSpPr>
            <p:nvPr/>
          </p:nvCxnSpPr>
          <p:spPr bwMode="auto">
            <a:xfrm flipV="1">
              <a:off x="4878785" y="3810003"/>
              <a:ext cx="1064815" cy="16531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80A426B-BDB7-489E-9BCE-22C10080E18B}"/>
                </a:ext>
              </a:extLst>
            </p:cNvPr>
            <p:cNvCxnSpPr>
              <a:cxnSpLocks/>
              <a:stCxn id="38" idx="1"/>
            </p:cNvCxnSpPr>
            <p:nvPr/>
          </p:nvCxnSpPr>
          <p:spPr bwMode="auto">
            <a:xfrm flipH="1" flipV="1">
              <a:off x="457204" y="4419601"/>
              <a:ext cx="1183277" cy="10435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D14FB4A-4E94-4273-9B88-B7E6DD15746C}"/>
              </a:ext>
            </a:extLst>
          </p:cNvPr>
          <p:cNvGrpSpPr/>
          <p:nvPr/>
        </p:nvGrpSpPr>
        <p:grpSpPr>
          <a:xfrm>
            <a:off x="8747125" y="2653775"/>
            <a:ext cx="336550" cy="544513"/>
            <a:chOff x="6184396" y="2124485"/>
            <a:chExt cx="336550" cy="544513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6184396" y="2131530"/>
              <a:ext cx="336550" cy="537468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6187928" y="2124485"/>
              <a:ext cx="315506" cy="530423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9244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always ensure that granite &amp; tiles are inspected in regular basis.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always ensure that reinforcement is done for all granite &amp; tiles (and similar installations)?</a:t>
            </a:r>
            <a:endParaRPr lang="en-US" sz="1400" strike="sngStrike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all camps occupants know how to check the facilities to spot the potential hazards?  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always review your standards and update them?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always report unsafe conditions &amp; near misses?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always cascades the learnings from incidents to all?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63928"/>
            <a:ext cx="85232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Date:15.03.2021                           Incident Type: LTI#08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92645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9F629F-8FA6-434F-BE29-0FB6BFC9D3F0}"/>
</file>

<file path=customXml/itemProps3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schemas.openxmlformats.org/package/2006/metadata/core-properties"/>
    <ds:schemaRef ds:uri="cbbf0a0b-867c-4b9a-99dd-8e1d3c1e9ea7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ce6069e0-ebb4-4736-a338-9269c29cf3e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5298</TotalTime>
  <Words>470</Words>
  <Application>Microsoft Office PowerPoint</Application>
  <PresentationFormat>On-screen Show (4:3)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LTI#08 PDO Final pack</dc:title>
  <dc:creator>MU93647</dc:creator>
  <cp:lastModifiedBy>Balushi, Sumaiya MSE36</cp:lastModifiedBy>
  <cp:revision>574</cp:revision>
  <dcterms:created xsi:type="dcterms:W3CDTF">2001-05-03T06:07:08Z</dcterms:created>
  <dcterms:modified xsi:type="dcterms:W3CDTF">2022-08-09T09:09:39Z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