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62" r:id="rId2"/>
    <p:sldId id="35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70C29-CD2F-4A75-B282-E509587A0FE2}" type="datetimeFigureOut">
              <a:rPr lang="en-US" smtClean="0"/>
              <a:t>05/11/2024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E8001-204C-4796-AF6D-A381D6C0D089}" type="slidenum">
              <a:rPr lang="en-US" smtClean="0"/>
              <a:t>‹#›</a:t>
            </a:fld>
            <a:endParaRPr lang="en-US"/>
          </a:p>
        </p:txBody>
      </p:sp>
    </p:spTree>
    <p:extLst>
      <p:ext uri="{BB962C8B-B14F-4D97-AF65-F5344CB8AC3E}">
        <p14:creationId xmlns:p14="http://schemas.microsoft.com/office/powerpoint/2010/main" val="336804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احرص على إدخال جميع التواريخ والبيانات.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وينبغي وضع وصف مختصر دون ذكر أسماء الشركات المتعاقدة أو الأفراد.  اذكر ما حدث والشخص المتضرر من الحادث (باستخدام المسمى الوظيفي) والإصابات التي حدثت نتيجة لذلك،  ويمكن الاكتفاء بهذا القدر.</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أربع إلى خمس نقاط تسلِّط الضوء على النتائج الرئيسية للتحقيق.  تذكر أن الجمهور المستهدف هو موظفي الخطوط الأمامية، لذا يجب كتابة هذه النقاط باستخدام عبارات بسيطة وبطريقة يمكن أن يفهمها الجميع.</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يجب صياغة النقطة الرئيسية بطريقة جذّابة لتثبت في الذهن.</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يجب أن تُعبِّر الصور عن الفكرة بطريقة واضحة، وكذلك عن الخطأ الذي حدث (في حالة إعادة التشييد، يُرجى التأكد من عدم تعريض الأشخاص للخطر) وفيما يلي كيفية القيام بذلك.   </a:t>
            </a: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احرص على إدخال جميع التواريخ والبيانات.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أعد قائمة بالأسئلة المغلقة (تكون إجابتها "نعم" أو "لا" فقط) لسؤال الآخرين عما إذا كانوا يواجهون المشكلات نفسها بناءً على إخفاقات الإدارة أو نظام إدارة الصحة والسلامة والبيئة أو أوجه القصور التي تم التوصّل إليها في التحقيق.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تخيل أنه يتعين عليك مراجعة أنظمة الشركات الأخرى لمعرفة ما إذا كانت ستواجه المشكلات نفسها أم لا.</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يجب أن تبدأ هذه الأسئلة بما يلي:  هل تحرص على……………؟"</a:t>
            </a:r>
            <a:endParaRPr kumimoji="0" lang="ar"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1148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71432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11625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8419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22167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64836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2308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524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4400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63821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7823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400183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87691" y="1499259"/>
            <a:ext cx="8413704" cy="4439677"/>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ماذا حدث؟</a:t>
            </a:r>
            <a:endParaRPr kumimoji="0" lang="ar" sz="1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في يوم 05/05/2024 في حوالي الساعة 11:10، خرج طاقم عمال ميكانيكي يضم السائق و4 ركاب في</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شاحنة من نوع (</a:t>
            </a:r>
            <a:r>
              <a:rPr lang="en-GB" sz="1400" dirty="0"/>
              <a:t>The Fuso Canter</a:t>
            </a:r>
            <a:r>
              <a:rPr lang="ar-OM" sz="1400" dirty="0">
                <a:solidFill>
                  <a:prstClr val="black"/>
                </a:solidFill>
                <a:latin typeface="Calibri" panose="020F0502020204030204" pitchFamily="34" charset="0"/>
                <a:cs typeface="Calibri" panose="020F0502020204030204" pitchFamily="34" charset="0"/>
              </a:rPr>
              <a:t>) </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من موقع العمل في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الهويسة</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إلى السكن في معسكر جبال، واصطدمت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مركبتهم</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ar-OM" sz="1400" b="0" i="0" u="none" strike="noStrike" kern="1200" cap="none" spc="0" normalizeH="0" baseline="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با</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لجانب الخلفي الأيمن من إحدى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الشاحنات</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الأخرى أثناء اقترابها من </a:t>
            </a:r>
            <a:r>
              <a:rPr lang="ar-OM" sz="1400" dirty="0">
                <a:solidFill>
                  <a:prstClr val="black"/>
                </a:solidFill>
                <a:latin typeface="Calibri" panose="020F0502020204030204" pitchFamily="34" charset="0"/>
                <a:ea typeface="Calibri" panose="020F0502020204030204" pitchFamily="34" charset="0"/>
                <a:cs typeface="Calibri" panose="020F0502020204030204" pitchFamily="34" charset="0"/>
              </a:rPr>
              <a:t>تقاطع</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طرق على شكل الحرف "T" قبل دخول طريق </a:t>
            </a:r>
            <a:r>
              <a:rPr lang="ar-OM" sz="1400"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جبال</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الرئيسي. ونتيجة لذلك، تعرض سائق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الشاحنة </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للإصابة،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في حين</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ar-OM" sz="1400" dirty="0">
                <a:solidFill>
                  <a:prstClr val="black"/>
                </a:solidFill>
                <a:latin typeface="Calibri" panose="020F0502020204030204" pitchFamily="34" charset="0"/>
                <a:ea typeface="Calibri" panose="020F0502020204030204" pitchFamily="34" charset="0"/>
                <a:cs typeface="Calibri" panose="020F0502020204030204" pitchFamily="34" charset="0"/>
              </a:rPr>
              <a:t>خرج</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سائق الشاحنة الأخرى والركاب الأربعة دون أي إصابات.  بإجراء الأشعة السينية، اتضح أن سائق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الشاحنة </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يعاني كسرًا في الرجل اليسرى.</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سبب الحادث/النتيجة: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altLang="zh-CN" sz="5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تعرض السائق للنعاس أثناء القيادة</a:t>
            </a: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واصل السائق القيادة على الرغم من شعوره بأعراض النعاس/الإرهاق</a:t>
            </a: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اقترب السائق من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تقاطع</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طرق وهو يقود بسرعة</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عالية</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89 كم/الساعة</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الدروس المستفادة من هذا الحادث:</a:t>
            </a:r>
          </a:p>
          <a:p>
            <a:pPr marL="114300" marR="0" lvl="0" indent="-114300" algn="just" defTabSz="914400" rtl="1" eaLnBrk="1" fontAlgn="auto" latinLnBrk="0" hangingPunct="1">
              <a:lnSpc>
                <a:spcPct val="100000"/>
              </a:lnSpc>
              <a:spcBef>
                <a:spcPts val="0"/>
              </a:spcBef>
              <a:spcAft>
                <a:spcPts val="0"/>
              </a:spcAft>
              <a:buClrTx/>
              <a:buSzTx/>
              <a:buFontTx/>
              <a:buNone/>
              <a:tabLst/>
              <a:defRPr/>
            </a:pPr>
            <a:endParaRPr kumimoji="0" lang="ar" sz="2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endParaRPr kumimoji="0" lang="ar"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تذكر أنك لديك صلاحية التوقف عن العمل إذا شعرت أن الظروف غير آمنة</a:t>
            </a: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لاحظ علامات الإرهاق التي قد تصيبك أثناء القيادة، وخذ قسطًا من الراحة إذا لزم الأمر</a:t>
            </a: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احرص على الامتثال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لأساليب</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السياقة</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الوقائية دائمًا</a:t>
            </a:r>
          </a:p>
          <a:p>
            <a:pPr marL="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بالنسبة إلى مديري الرحلات، راقب علامات الإرهاق التي تظهر على السائقين قبل إرسالهم لأداء مهام عملهم.</a:t>
            </a:r>
            <a:endParaRPr kumimoji="0" lang="a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94956" y="630421"/>
            <a:ext cx="11626955" cy="523220"/>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التاريخ: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05/05/2024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عنوان الحادث: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إصابة مضيعة للوقت </a:t>
            </a:r>
            <a:r>
              <a:rPr kumimoji="0" lang="ar-OM"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رقم 8</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الفئة: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حادث سيارة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الخطورة المحتملة: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إصابة شديدة للأشخاص (</a:t>
            </a:r>
            <a:r>
              <a:rPr kumimoji="0" lang="en-US"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5P</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النشاط: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قيادة</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ar-OM" sz="1400" b="1" dirty="0">
                <a:solidFill>
                  <a:srgbClr val="4472C4"/>
                </a:solidFill>
                <a:latin typeface="Tahoma" panose="020B0604030504040204" pitchFamily="34" charset="0"/>
                <a:ea typeface="Tahoma" panose="020B0604030504040204" pitchFamily="34" charset="0"/>
                <a:cs typeface="Tahoma" panose="020B0604030504040204" pitchFamily="34" charset="0"/>
              </a:rPr>
              <a:t>مركبة</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1025950"/>
            <a:ext cx="8413704" cy="369332"/>
          </a:xfrm>
          <a:prstGeom prst="rect">
            <a:avLst/>
          </a:prstGeom>
          <a:solidFill>
            <a:srgbClr val="FFC000"/>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srgbClr val="0D38B3"/>
                </a:solidFill>
                <a:effectLst/>
                <a:uLnTx/>
                <a:uFillTx/>
                <a:latin typeface="Tahoma" panose="020B0604030504040204" pitchFamily="34" charset="0"/>
                <a:ea typeface="Tahoma" panose="020B0604030504040204" pitchFamily="34" charset="0"/>
                <a:cs typeface="Tahoma" panose="020B0604030504040204" pitchFamily="34" charset="0"/>
              </a:rPr>
              <a:t>الجمهور المستهدف: </a:t>
            </a:r>
            <a:r>
              <a:rPr kumimoji="0" lang="ar" sz="1600" b="1" i="0" u="none" strike="noStrike" kern="1200" cap="none" spc="0" normalizeH="0" baseline="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موظفو الخدمات اللوجستية </a:t>
            </a:r>
            <a:r>
              <a:rPr lang="ar-OM" sz="1600" b="1" dirty="0">
                <a:solidFill>
                  <a:srgbClr val="FF0000"/>
                </a:solidFill>
                <a:latin typeface="Tahoma" panose="020B0604030504040204" pitchFamily="34" charset="0"/>
                <a:ea typeface="Tahoma" panose="020B0604030504040204" pitchFamily="34" charset="0"/>
                <a:cs typeface="Tahoma" panose="020B0604030504040204" pitchFamily="34" charset="0"/>
              </a:rPr>
              <a:t>والعمليات</a:t>
            </a:r>
            <a:r>
              <a:rPr kumimoji="0" lang="ar" sz="1600" b="1" i="0" u="none" strike="noStrike" kern="1200" cap="none" spc="0" normalizeH="0" baseline="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OM" sz="1600" b="1" i="0" u="none" strike="noStrike" kern="1200" cap="none" spc="0" normalizeH="0" baseline="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والإنشاءات</a:t>
            </a:r>
            <a:r>
              <a:rPr kumimoji="0" lang="ar" sz="1600" b="1" i="0" u="none" strike="noStrike" kern="1200" cap="none" spc="0" normalizeH="0" baseline="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والحفر</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 sz="2400" b="1" i="0" u="none" strike="noStrike" kern="120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تنبيه السلامة الثاني لشركة تنمية نفط عُمان</a:t>
            </a:r>
            <a:r>
              <a:rPr kumimoji="0" lang="ar" sz="20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637971" y="6454201"/>
            <a:ext cx="7938000" cy="400110"/>
          </a:xfrm>
          <a:prstGeom prst="rect">
            <a:avLst/>
          </a:prstGeom>
          <a:solidFill>
            <a:schemeClr val="accent1"/>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 sz="2000" b="1" i="0" u="none" strike="noStrike" kern="1200" cap="none" spc="0" normalizeH="0" baseline="0" dirty="0">
                <a:ln>
                  <a:noFill/>
                </a:ln>
                <a:solidFill>
                  <a:srgbClr val="FFFF00"/>
                </a:solidFill>
                <a:effectLst>
                  <a:outerShdw blurRad="38100" dist="25400" dir="5400000" algn="ctr">
                    <a:srgbClr val="6E747A">
                      <a:alpha val="43000"/>
                    </a:srgbClr>
                  </a:outerShdw>
                </a:effectLst>
                <a:uLnTx/>
                <a:uFillTx/>
                <a:latin typeface="Franklin Gothic Heavy" panose="020B0903020102020204" pitchFamily="34" charset="0"/>
                <a:ea typeface="Calibri" panose="020F0502020204030204" pitchFamily="34" charset="0"/>
              </a:rPr>
              <a:t>احرص على الاطلاع على العلامات التحذيرية للإرهاق أثناء القيادة وانتبه لها</a:t>
            </a:r>
            <a:r>
              <a:rPr kumimoji="0" lang="ar" sz="2000" b="1" i="0" u="none" strike="noStrike" kern="1200" cap="none" spc="0" normalizeH="0" baseline="0" dirty="0">
                <a:ln>
                  <a:noFill/>
                </a:ln>
                <a:solidFill>
                  <a:srgbClr val="FF0000"/>
                </a:solidFill>
                <a:effectLst>
                  <a:outerShdw blurRad="38100" dist="25400" dir="5400000" algn="ctr">
                    <a:srgbClr val="6E747A">
                      <a:alpha val="43000"/>
                    </a:srgbClr>
                  </a:outerShdw>
                </a:effectLst>
                <a:uLnTx/>
                <a:uFillTx/>
                <a:latin typeface="Franklin Gothic Heavy" panose="020B0903020102020204" pitchFamily="34" charset="0"/>
                <a:ea typeface="Calibri" panose="020F0502020204030204" pitchFamily="34" charset="0"/>
              </a:rPr>
              <a:t>!</a:t>
            </a:r>
            <a:endParaRPr kumimoji="0" lang="ar"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6CF89FC2-E539-4BBB-9206-202810AC4A6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22393" r="3544"/>
          <a:stretch/>
        </p:blipFill>
        <p:spPr>
          <a:xfrm>
            <a:off x="8972111" y="3815214"/>
            <a:ext cx="3103279" cy="2271928"/>
          </a:xfrm>
          <a:prstGeom prst="rect">
            <a:avLst/>
          </a:prstGeom>
          <a:ln w="19050">
            <a:noFill/>
          </a:ln>
        </p:spPr>
      </p:pic>
      <p:sp>
        <p:nvSpPr>
          <p:cNvPr id="19" name="Freeform 132">
            <a:extLst>
              <a:ext uri="{FF2B5EF4-FFF2-40B4-BE49-F238E27FC236}">
                <a16:creationId xmlns:a16="http://schemas.microsoft.com/office/drawing/2014/main" id="{1DCB631A-FD74-4D8D-ABC9-6774BF7D366F}"/>
              </a:ext>
            </a:extLst>
          </p:cNvPr>
          <p:cNvSpPr>
            <a:spLocks/>
          </p:cNvSpPr>
          <p:nvPr/>
        </p:nvSpPr>
        <p:spPr bwMode="auto">
          <a:xfrm>
            <a:off x="9043671" y="542698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0B41A840-9984-D45D-D3AC-25A47C03CB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073"/>
          <a:stretch/>
        </p:blipFill>
        <p:spPr>
          <a:xfrm>
            <a:off x="9041584" y="1202411"/>
            <a:ext cx="3085765" cy="2229101"/>
          </a:xfrm>
          <a:prstGeom prst="rect">
            <a:avLst/>
          </a:prstGeom>
          <a:ln>
            <a:solidFill>
              <a:schemeClr val="tx1"/>
            </a:solidFill>
          </a:ln>
        </p:spPr>
      </p:pic>
      <p:grpSp>
        <p:nvGrpSpPr>
          <p:cNvPr id="16" name="Group 131">
            <a:extLst>
              <a:ext uri="{FF2B5EF4-FFF2-40B4-BE49-F238E27FC236}">
                <a16:creationId xmlns:a16="http://schemas.microsoft.com/office/drawing/2014/main" id="{7442CE81-13D1-4C98-AAF4-B131B0862B0C}"/>
              </a:ext>
            </a:extLst>
          </p:cNvPr>
          <p:cNvGrpSpPr>
            <a:grpSpLocks/>
          </p:cNvGrpSpPr>
          <p:nvPr/>
        </p:nvGrpSpPr>
        <p:grpSpPr bwMode="auto">
          <a:xfrm>
            <a:off x="9130319" y="2838108"/>
            <a:ext cx="336550" cy="537468"/>
            <a:chOff x="3504" y="568"/>
            <a:chExt cx="2287" cy="1831"/>
          </a:xfrm>
        </p:grpSpPr>
        <p:sp>
          <p:nvSpPr>
            <p:cNvPr id="17" name="Line 129">
              <a:extLst>
                <a:ext uri="{FF2B5EF4-FFF2-40B4-BE49-F238E27FC236}">
                  <a16:creationId xmlns:a16="http://schemas.microsoft.com/office/drawing/2014/main" id="{CDBC9145-7C64-477D-8752-EBDEF90F2492}"/>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 name="Line 130">
              <a:extLst>
                <a:ext uri="{FF2B5EF4-FFF2-40B4-BE49-F238E27FC236}">
                  <a16:creationId xmlns:a16="http://schemas.microsoft.com/office/drawing/2014/main" id="{A1DD1C07-B79C-4F6D-9E47-C9FF18251AAE}"/>
                </a:ext>
              </a:extLst>
            </p:cNvPr>
            <p:cNvSpPr>
              <a:spLocks noChangeShapeType="1"/>
            </p:cNvSpPr>
            <p:nvPr/>
          </p:nvSpPr>
          <p:spPr bwMode="auto">
            <a:xfrm flipV="1">
              <a:off x="3647" y="592"/>
              <a:ext cx="2144" cy="1807"/>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253938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rtl="1"/>
            <a:br>
              <a:rPr lang="ar" sz="2200" b="1" dirty="0">
                <a:solidFill>
                  <a:srgbClr val="00B050"/>
                </a:solidFill>
                <a:ea typeface="MS PGothic" pitchFamily="34" charset="-128"/>
              </a:rPr>
            </a:br>
            <a:br>
              <a:rPr lang="ar" sz="2200" b="1" dirty="0">
                <a:solidFill>
                  <a:srgbClr val="00B050"/>
                </a:solidFill>
                <a:ea typeface="MS PGothic" pitchFamily="34" charset="-128"/>
              </a:rPr>
            </a:br>
            <a:br>
              <a:rPr lang="ar" sz="2200" b="1" dirty="0">
                <a:solidFill>
                  <a:srgbClr val="00B050"/>
                </a:solidFill>
                <a:ea typeface="MS PGothic" pitchFamily="34" charset="-128"/>
              </a:rPr>
            </a:br>
            <a:r>
              <a:rPr lang="ar" sz="2700" b="1" i="0" u="none" baseline="0" dirty="0">
                <a:solidFill>
                  <a:srgbClr val="00B050"/>
                </a:solidFill>
                <a:ea typeface="MS PGothic" pitchFamily="34" charset="-128"/>
              </a:rPr>
              <a:t>التدقيق الذاتي للإدارة </a:t>
            </a:r>
            <a:br>
              <a:rPr lang="ar" sz="2700" b="1" dirty="0">
                <a:solidFill>
                  <a:srgbClr val="00B050"/>
                </a:solidFill>
                <a:ea typeface="MS PGothic" pitchFamily="34" charset="-128"/>
              </a:rPr>
            </a:br>
            <a:br>
              <a:rPr lang="ar" sz="2200" b="1" dirty="0">
                <a:solidFill>
                  <a:srgbClr val="00B050"/>
                </a:solidFill>
                <a:ea typeface="MS PGothic" pitchFamily="34" charset="-128"/>
              </a:rPr>
            </a:br>
            <a:endParaRPr lang="ar"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170255"/>
            <a:ext cx="10928195" cy="523220"/>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للاستفادة من هذا الحادث وضمان إجراء التحسينات باستمرار، يجب على جميع المديرين المتعاقدين مراجعة إدارة مخاطر الصحة والسلامة والبيئة ذات الصلة من خلال الاستعانة بالأسئلة المطروحة أدناه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93928"/>
            <a:ext cx="10928195" cy="4231928"/>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ينبغي تأكيد ما يلي:</a:t>
            </a:r>
            <a:endParaRPr kumimoji="0" lang="ar"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تحرص دائمًا على الامتثال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لأساليب</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السياقة</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الوقائية وشروط الرحلة الآمنة؟ </a:t>
            </a:r>
            <a:endParaRPr kumimoji="0" lang="ar" sz="1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تحرص دائمًا على تقييم المخاطر التي يتعرض لها جميع موظفيك؟ </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تحافظ دائمًا على تركيزك أثناء القيادة وتلتزم بالسرعات السليمة؟ </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تكشف دائمًا عن أي مشكلات تعانيها أو مخاوف تراودك فيما يتعلق بالقيادة؟ </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تحرص دائمًا على عقد اجتماعات السلامة بالشكل الفعّال الذي يُمك</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نك من تناول المخاطر والضوابط المتعلقة بالقيادة؟ </a:t>
            </a:r>
            <a:endParaRPr kumimoji="0" lang="ar" sz="1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endParaRPr kumimoji="0" lang="a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u="none" strike="noStrike" kern="1200" cap="none" spc="0" normalizeH="0" baseline="0" dirty="0">
                <a:ln>
                  <a:noFill/>
                </a:ln>
                <a:solidFill>
                  <a:srgbClr val="4472C4"/>
                </a:solidFill>
                <a:effectLst/>
                <a:uLnTx/>
                <a:uFillTx/>
                <a:latin typeface="Calibri" panose="020F0502020204030204" pitchFamily="34" charset="0"/>
                <a:ea typeface="+mn-ea"/>
                <a:cs typeface="+mn-cs"/>
                <a:sym typeface="Wingdings" pitchFamily="2" charset="2"/>
              </a:rPr>
              <a:t>* إذا أجبت عن أي من الأسئلة المذكورة أعلاه بـ "لا"، </a:t>
            </a:r>
            <a:r>
              <a:rPr kumimoji="0" lang="ar-OM" sz="1200" b="0" u="none" strike="noStrike" kern="1200" cap="none" spc="0" normalizeH="0" baseline="0" dirty="0">
                <a:ln>
                  <a:noFill/>
                </a:ln>
                <a:solidFill>
                  <a:srgbClr val="4472C4"/>
                </a:solidFill>
                <a:effectLst/>
                <a:uLnTx/>
                <a:uFillTx/>
                <a:latin typeface="Calibri" panose="020F0502020204030204" pitchFamily="34" charset="0"/>
                <a:ea typeface="+mn-ea"/>
                <a:cs typeface="+mn-cs"/>
                <a:sym typeface="Wingdings" pitchFamily="2" charset="2"/>
              </a:rPr>
              <a:t>ف</a:t>
            </a:r>
            <a:r>
              <a:rPr kumimoji="0" lang="ar" sz="1200" b="0" u="none" strike="noStrike" kern="1200" cap="none" spc="0" normalizeH="0" baseline="0" dirty="0">
                <a:ln>
                  <a:noFill/>
                </a:ln>
                <a:solidFill>
                  <a:srgbClr val="4472C4"/>
                </a:solidFill>
                <a:effectLst/>
                <a:uLnTx/>
                <a:uFillTx/>
                <a:latin typeface="Calibri" panose="020F0502020204030204" pitchFamily="34" charset="0"/>
                <a:ea typeface="+mn-ea"/>
                <a:cs typeface="+mn-cs"/>
                <a:sym typeface="Wingdings" pitchFamily="2" charset="2"/>
              </a:rPr>
              <a:t>يُرجى اتخاذ الإجراءات اللازمة لمعالجة هذا الأمر</a:t>
            </a:r>
            <a:endParaRPr kumimoji="0" lang="ar" sz="1200" b="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8" name="Rectangle 8">
            <a:extLst>
              <a:ext uri="{FF2B5EF4-FFF2-40B4-BE49-F238E27FC236}">
                <a16:creationId xmlns:a16="http://schemas.microsoft.com/office/drawing/2014/main" id="{077E6F41-DA21-4551-B88B-AB540B6A07F9}"/>
              </a:ext>
            </a:extLst>
          </p:cNvPr>
          <p:cNvSpPr>
            <a:spLocks noChangeArrowheads="1"/>
          </p:cNvSpPr>
          <p:nvPr/>
        </p:nvSpPr>
        <p:spPr bwMode="auto">
          <a:xfrm>
            <a:off x="425605" y="565237"/>
            <a:ext cx="11626955" cy="523220"/>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التاريخ: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05/05/2024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عنوان الحادث: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إصابة مضيعة للوقت </a:t>
            </a:r>
            <a:r>
              <a:rPr kumimoji="0" lang="ar-OM"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رقم 8</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الفئة: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حادث سيارة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الخطورة المحتملة: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إصابة شديدة للأشخاص (5P)</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النشاط: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قيادة</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ar-OM" sz="1400" b="1" dirty="0">
                <a:solidFill>
                  <a:srgbClr val="4472C4"/>
                </a:solidFill>
                <a:latin typeface="Tahoma" panose="020B0604030504040204" pitchFamily="34" charset="0"/>
                <a:ea typeface="Tahoma" panose="020B0604030504040204" pitchFamily="34" charset="0"/>
                <a:cs typeface="Tahoma" panose="020B0604030504040204" pitchFamily="34" charset="0"/>
              </a:rPr>
              <a:t>مركبة</a:t>
            </a:r>
            <a:endPar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92897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31D0C8D6-72B2-4085-A960-83937D5DBFD7}"/>
</file>

<file path=customXml/itemProps2.xml><?xml version="1.0" encoding="utf-8"?>
<ds:datastoreItem xmlns:ds="http://schemas.openxmlformats.org/officeDocument/2006/customXml" ds:itemID="{C5AA95E3-B02C-4A3E-BFEF-AC7FC5CBA2D0}"/>
</file>

<file path=customXml/itemProps3.xml><?xml version="1.0" encoding="utf-8"?>
<ds:datastoreItem xmlns:ds="http://schemas.openxmlformats.org/officeDocument/2006/customXml" ds:itemID="{0A0C71CE-2AB6-41A4-B9BA-E5769E7242AA}"/>
</file>

<file path=docProps/app.xml><?xml version="1.0" encoding="utf-8"?>
<Properties xmlns="http://schemas.openxmlformats.org/officeDocument/2006/extended-properties" xmlns:vt="http://schemas.openxmlformats.org/officeDocument/2006/docPropsVTypes">
  <TotalTime>55</TotalTime>
  <Words>647</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MS PGothic</vt:lpstr>
      <vt:lpstr>Arial</vt:lpstr>
      <vt:lpstr>Calibri</vt:lpstr>
      <vt:lpstr>Franklin Gothic Heavy</vt:lpstr>
      <vt:lpstr>Tahoma</vt:lpstr>
      <vt:lpstr>Times New Roman</vt:lpstr>
      <vt:lpstr>1_Office Theme</vt:lpstr>
      <vt:lpstr>PowerPoint Presentation</vt:lpstr>
      <vt:lpstr>   التدقيق الذاتي للإدارة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LTI#08 _MVI_ 2nd alert (1)</dc:title>
  <dc:creator>Rawahi, Ahmed MSE34</dc:creator>
  <cp:lastModifiedBy>Al Shehhi, Issa EVX142</cp:lastModifiedBy>
  <cp:revision>11</cp:revision>
  <dcterms:created xsi:type="dcterms:W3CDTF">2024-08-22T07:33:48Z</dcterms:created>
  <dcterms:modified xsi:type="dcterms:W3CDTF">2024-11-05T08:19:39Z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