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8249" autoAdjust="0"/>
  </p:normalViewPr>
  <p:slideViewPr>
    <p:cSldViewPr snapToGrid="0">
      <p:cViewPr varScale="1">
        <p:scale>
          <a:sx n="100" d="100"/>
          <a:sy n="100" d="100"/>
        </p:scale>
        <p:origin x="8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2F5003A3-FC7B-4112-8320-E6A358630269}"/>
    <pc:docChg chg="modSld">
      <pc:chgData name="Konduru, Raju IDI63X" userId="d8c4c54e-792b-4728-ba18-36787d9218e6" providerId="ADAL" clId="{2F5003A3-FC7B-4112-8320-E6A358630269}" dt="2024-03-27T05:07:49.097" v="1" actId="6549"/>
      <pc:docMkLst>
        <pc:docMk/>
      </pc:docMkLst>
      <pc:sldChg chg="modSp mod">
        <pc:chgData name="Konduru, Raju IDI63X" userId="d8c4c54e-792b-4728-ba18-36787d9218e6" providerId="ADAL" clId="{2F5003A3-FC7B-4112-8320-E6A358630269}" dt="2024-03-27T05:07:49.097" v="1" actId="6549"/>
        <pc:sldMkLst>
          <pc:docMk/>
          <pc:sldMk cId="2964227638" sldId="270"/>
        </pc:sldMkLst>
        <pc:graphicFrameChg chg="modGraphic">
          <ac:chgData name="Konduru, Raju IDI63X" userId="d8c4c54e-792b-4728-ba18-36787d9218e6" providerId="ADAL" clId="{2F5003A3-FC7B-4112-8320-E6A358630269}" dt="2024-03-27T05:07:49.097"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a:t>
            </a: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main learning point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03598" y="2178579"/>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3598" y="2513696"/>
            <a:ext cx="831652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During the air pressure testing of 16” HDPE liner for a line section and while the PTW holder and Helper were attempting to carry out pressure verification check on the gauge attached to the manifold, the ball valve attached to the gauge suddenly failed and caused the manifold to detach and hit the Helpers’ left leg resulting in a fracture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2366579934"/>
              </p:ext>
            </p:extLst>
          </p:nvPr>
        </p:nvGraphicFramePr>
        <p:xfrm>
          <a:off x="1982138" y="663167"/>
          <a:ext cx="8745372" cy="987133"/>
        </p:xfrm>
        <a:graphic>
          <a:graphicData uri="http://schemas.openxmlformats.org/drawingml/2006/table">
            <a:tbl>
              <a:tblPr firstRow="1" bandRow="1">
                <a:tableStyleId>{5C22544A-7EE6-4342-B048-85BDC9FD1C3A}</a:tableStyleId>
              </a:tblPr>
              <a:tblGrid>
                <a:gridCol w="1152308">
                  <a:extLst>
                    <a:ext uri="{9D8B030D-6E8A-4147-A177-3AD203B41FA5}">
                      <a16:colId xmlns:a16="http://schemas.microsoft.com/office/drawing/2014/main" val="4136576419"/>
                    </a:ext>
                  </a:extLst>
                </a:gridCol>
                <a:gridCol w="1390356">
                  <a:extLst>
                    <a:ext uri="{9D8B030D-6E8A-4147-A177-3AD203B41FA5}">
                      <a16:colId xmlns:a16="http://schemas.microsoft.com/office/drawing/2014/main" val="425046032"/>
                    </a:ext>
                  </a:extLst>
                </a:gridCol>
                <a:gridCol w="971762">
                  <a:extLst>
                    <a:ext uri="{9D8B030D-6E8A-4147-A177-3AD203B41FA5}">
                      <a16:colId xmlns:a16="http://schemas.microsoft.com/office/drawing/2014/main" val="4255786960"/>
                    </a:ext>
                  </a:extLst>
                </a:gridCol>
                <a:gridCol w="1214703">
                  <a:extLst>
                    <a:ext uri="{9D8B030D-6E8A-4147-A177-3AD203B41FA5}">
                      <a16:colId xmlns:a16="http://schemas.microsoft.com/office/drawing/2014/main" val="2009492886"/>
                    </a:ext>
                  </a:extLst>
                </a:gridCol>
                <a:gridCol w="1295683">
                  <a:extLst>
                    <a:ext uri="{9D8B030D-6E8A-4147-A177-3AD203B41FA5}">
                      <a16:colId xmlns:a16="http://schemas.microsoft.com/office/drawing/2014/main" val="1090560065"/>
                    </a:ext>
                  </a:extLst>
                </a:gridCol>
                <a:gridCol w="2720560">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r>
                        <a:rPr lang="en-US" sz="1300" b="0" kern="1200" dirty="0">
                          <a:solidFill>
                            <a:schemeClr val="dk1"/>
                          </a:solidFill>
                          <a:latin typeface="+mn-lt"/>
                          <a:ea typeface="+mn-ea"/>
                          <a:cs typeface="+mn-cs"/>
                        </a:rPr>
                        <a:t>1154239</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algn="l" defTabSz="914400" rtl="0" eaLnBrk="1" latinLnBrk="0" hangingPunct="1"/>
                      <a:r>
                        <a:rPr lang="en-US" sz="1300" b="0" kern="1200" dirty="0">
                          <a:solidFill>
                            <a:schemeClr val="dk1"/>
                          </a:solidFill>
                          <a:latin typeface="+mn-lt"/>
                          <a:ea typeface="+mn-ea"/>
                          <a:cs typeface="+mn-cs"/>
                        </a:rPr>
                        <a:t>17.05.2023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Depart</a:t>
                      </a:r>
                    </a:p>
                  </a:txBody>
                  <a:tcPr>
                    <a:solidFill>
                      <a:schemeClr val="accent1">
                        <a:lumMod val="20000"/>
                        <a:lumOff val="80000"/>
                      </a:schemeClr>
                    </a:solidFill>
                  </a:tcPr>
                </a:tc>
                <a:tc>
                  <a:txBody>
                    <a:bodyPr/>
                    <a:lstStyle/>
                    <a:p>
                      <a:pPr marL="0" algn="l" defTabSz="914400" rtl="0" eaLnBrk="1" latinLnBrk="0" hangingPunct="1"/>
                      <a:endParaRPr lang="en-US" sz="13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LTI#08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r>
                        <a:rPr lang="en-US" sz="1300" b="0" dirty="0"/>
                        <a:t>16:00 hrs</a:t>
                      </a:r>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r>
                        <a:rPr lang="en-US" sz="1300" b="0" kern="1200" dirty="0">
                          <a:solidFill>
                            <a:schemeClr val="dk1"/>
                          </a:solidFill>
                          <a:latin typeface="+mn-lt"/>
                          <a:ea typeface="+mn-ea"/>
                          <a:cs typeface="+mn-cs"/>
                        </a:rPr>
                        <a:t>Lekhwair</a:t>
                      </a: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Pattern</a:t>
                      </a:r>
                    </a:p>
                  </a:txBody>
                  <a:tcPr/>
                </a:tc>
                <a:tc>
                  <a:txBody>
                    <a:bodyPr/>
                    <a:lstStyle/>
                    <a:p>
                      <a:r>
                        <a:rPr lang="en-US" sz="1300" b="0" kern="1200" dirty="0">
                          <a:solidFill>
                            <a:schemeClr val="dk1"/>
                          </a:solidFill>
                          <a:latin typeface="+mn-lt"/>
                          <a:ea typeface="+mn-ea"/>
                          <a:cs typeface="+mn-cs"/>
                        </a:rPr>
                        <a:t>Released Energy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endParaRPr lang="en-US" sz="1300" b="0" dirty="0">
                        <a:latin typeface="+mj-lt"/>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Air pressure testing </a:t>
                      </a: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2047638" y="1706637"/>
            <a:ext cx="8614373"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720083" y="6495471"/>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45810" y="4655693"/>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03598" y="345263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Initial Findings</a:t>
            </a:r>
          </a:p>
        </p:txBody>
      </p:sp>
      <p:sp>
        <p:nvSpPr>
          <p:cNvPr id="37" name="Rectangle 1">
            <a:extLst>
              <a:ext uri="{FF2B5EF4-FFF2-40B4-BE49-F238E27FC236}">
                <a16:creationId xmlns:a16="http://schemas.microsoft.com/office/drawing/2014/main" id="{AE8273E9-CD3B-4A1D-88F1-31D29526B062}"/>
              </a:ext>
            </a:extLst>
          </p:cNvPr>
          <p:cNvSpPr>
            <a:spLocks noChangeArrowheads="1"/>
          </p:cNvSpPr>
          <p:nvPr/>
        </p:nvSpPr>
        <p:spPr bwMode="auto">
          <a:xfrm>
            <a:off x="408885" y="3732387"/>
            <a:ext cx="831652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The whip lock arrestor between the test plug and manifold section was missing.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No support was provided for the manifold section during the air filling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Anchoring wasn’t done for the manifold section to prevent whipping in case of valve failure.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MTC or rating certificate were not available for the ball valve and the test plug. </a:t>
            </a: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p>
        </p:txBody>
      </p:sp>
      <p:sp>
        <p:nvSpPr>
          <p:cNvPr id="38" name="Rectangle 1">
            <a:extLst>
              <a:ext uri="{FF2B5EF4-FFF2-40B4-BE49-F238E27FC236}">
                <a16:creationId xmlns:a16="http://schemas.microsoft.com/office/drawing/2014/main" id="{4D4D9B9C-D08B-49B5-A2A2-29777BE26A27}"/>
              </a:ext>
            </a:extLst>
          </p:cNvPr>
          <p:cNvSpPr>
            <a:spLocks noChangeArrowheads="1"/>
          </p:cNvSpPr>
          <p:nvPr/>
        </p:nvSpPr>
        <p:spPr bwMode="auto">
          <a:xfrm>
            <a:off x="394208" y="5001328"/>
            <a:ext cx="822591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you aware of all pressure release hazards before starting the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 do you ensure using the correct rated tools, materials and fittings for the activity?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to follow the correct procedure before starting the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solidFill>
                <a:latin typeface="Calibri" pitchFamily="34" charset="0"/>
                <a:cs typeface="Calibri" pitchFamily="34" charset="0"/>
              </a:rPr>
              <a:t>How do you ensure you intervene in case of unsafe condition? </a:t>
            </a: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2" name="TextBox 1">
            <a:extLst>
              <a:ext uri="{FF2B5EF4-FFF2-40B4-BE49-F238E27FC236}">
                <a16:creationId xmlns:a16="http://schemas.microsoft.com/office/drawing/2014/main" id="{D6D21A8C-30CC-4548-8EF8-499FFD5D7726}"/>
              </a:ext>
            </a:extLst>
          </p:cNvPr>
          <p:cNvSpPr txBox="1"/>
          <p:nvPr/>
        </p:nvSpPr>
        <p:spPr>
          <a:xfrm>
            <a:off x="1432486" y="6119375"/>
            <a:ext cx="7067148" cy="369332"/>
          </a:xfrm>
          <a:prstGeom prst="rect">
            <a:avLst/>
          </a:prstGeom>
          <a:solidFill>
            <a:schemeClr val="accent5"/>
          </a:solidFill>
        </p:spPr>
        <p:txBody>
          <a:bodyPr wrap="square" rtlCol="0">
            <a:spAutoFit/>
          </a:bodyPr>
          <a:lstStyle/>
          <a:p>
            <a:pPr lvl="0" algn="ctr" fontAlgn="base">
              <a:spcBef>
                <a:spcPct val="0"/>
              </a:spcBef>
              <a:spcAft>
                <a:spcPct val="0"/>
              </a:spcAft>
            </a:pPr>
            <a:r>
              <a:rPr lang="en-US" sz="1800" b="1" dirty="0">
                <a:solidFill>
                  <a:srgbClr val="FFFF00"/>
                </a:solidFill>
                <a:latin typeface="Tahoma" pitchFamily="34" charset="0"/>
                <a:ea typeface="MS PGothic" pitchFamily="34" charset="-128"/>
              </a:rPr>
              <a:t>Always ensure </a:t>
            </a:r>
            <a:r>
              <a:rPr lang="en-US" b="1" dirty="0">
                <a:solidFill>
                  <a:srgbClr val="FFFF00"/>
                </a:solidFill>
                <a:latin typeface="Tahoma" pitchFamily="34" charset="0"/>
                <a:ea typeface="MS PGothic" pitchFamily="34" charset="-128"/>
              </a:rPr>
              <a:t>to use correct pressure rated tools</a:t>
            </a:r>
            <a:endParaRPr lang="en-US" sz="1800" b="1" dirty="0">
              <a:solidFill>
                <a:srgbClr val="FFFF00"/>
              </a:solidFill>
              <a:latin typeface="Tahoma" pitchFamily="34" charset="0"/>
              <a:ea typeface="MS PGothic" pitchFamily="34" charset="-128"/>
            </a:endParaRP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78" y="-88150"/>
            <a:ext cx="1800761" cy="1405756"/>
          </a:xfrm>
          <a:prstGeom prst="rect">
            <a:avLst/>
          </a:prstGeom>
        </p:spPr>
      </p:pic>
      <p:pic>
        <p:nvPicPr>
          <p:cNvPr id="15" name="Picture 14">
            <a:extLst>
              <a:ext uri="{FF2B5EF4-FFF2-40B4-BE49-F238E27FC236}">
                <a16:creationId xmlns:a16="http://schemas.microsoft.com/office/drawing/2014/main" id="{3D34EFC0-D4F2-13A3-7ED3-7FABCAF60A83}"/>
              </a:ext>
            </a:extLst>
          </p:cNvPr>
          <p:cNvPicPr>
            <a:picLocks noChangeAspect="1"/>
          </p:cNvPicPr>
          <p:nvPr/>
        </p:nvPicPr>
        <p:blipFill rotWithShape="1">
          <a:blip r:embed="rId4"/>
          <a:srcRect b="9142"/>
          <a:stretch/>
        </p:blipFill>
        <p:spPr>
          <a:xfrm>
            <a:off x="8830701" y="4157921"/>
            <a:ext cx="3137011" cy="1990765"/>
          </a:xfrm>
          <a:prstGeom prst="rect">
            <a:avLst/>
          </a:prstGeom>
        </p:spPr>
      </p:pic>
      <p:pic>
        <p:nvPicPr>
          <p:cNvPr id="17" name="Picture 16">
            <a:extLst>
              <a:ext uri="{FF2B5EF4-FFF2-40B4-BE49-F238E27FC236}">
                <a16:creationId xmlns:a16="http://schemas.microsoft.com/office/drawing/2014/main" id="{7DF7412B-3EEA-AB33-327E-09DDB8D28FF7}"/>
              </a:ext>
            </a:extLst>
          </p:cNvPr>
          <p:cNvPicPr>
            <a:picLocks noChangeAspect="1"/>
          </p:cNvPicPr>
          <p:nvPr/>
        </p:nvPicPr>
        <p:blipFill>
          <a:blip r:embed="rId5"/>
          <a:stretch>
            <a:fillRect/>
          </a:stretch>
        </p:blipFill>
        <p:spPr>
          <a:xfrm>
            <a:off x="8830701" y="2178579"/>
            <a:ext cx="3137011" cy="1830326"/>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20126" y="3606363"/>
            <a:ext cx="336550" cy="544513"/>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1" name="Freeform 132">
            <a:extLst>
              <a:ext uri="{FF2B5EF4-FFF2-40B4-BE49-F238E27FC236}">
                <a16:creationId xmlns:a16="http://schemas.microsoft.com/office/drawing/2014/main" id="{4B350FC6-3E8B-3D68-C2DF-948E9DF74851}"/>
              </a:ext>
            </a:extLst>
          </p:cNvPr>
          <p:cNvSpPr>
            <a:spLocks/>
          </p:cNvSpPr>
          <p:nvPr/>
        </p:nvSpPr>
        <p:spPr bwMode="auto">
          <a:xfrm>
            <a:off x="11693815" y="5800823"/>
            <a:ext cx="389172" cy="389172"/>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sp>
        <p:nvSpPr>
          <p:cNvPr id="12" name="Oval 11">
            <a:extLst>
              <a:ext uri="{FF2B5EF4-FFF2-40B4-BE49-F238E27FC236}">
                <a16:creationId xmlns:a16="http://schemas.microsoft.com/office/drawing/2014/main" id="{0ED57BE5-9161-C954-28F0-2E8A2B350ED5}"/>
              </a:ext>
            </a:extLst>
          </p:cNvPr>
          <p:cNvSpPr/>
          <p:nvPr/>
        </p:nvSpPr>
        <p:spPr>
          <a:xfrm>
            <a:off x="9613905" y="2586793"/>
            <a:ext cx="1470335" cy="1308826"/>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clothing, person, workwear, hard hat&#10;&#10;Description automatically generated">
            <a:extLst>
              <a:ext uri="{FF2B5EF4-FFF2-40B4-BE49-F238E27FC236}">
                <a16:creationId xmlns:a16="http://schemas.microsoft.com/office/drawing/2014/main" id="{E63D2CE3-1E87-04F2-A7B7-5C06F6470B89}"/>
              </a:ext>
            </a:extLst>
          </p:cNvPr>
          <p:cNvPicPr>
            <a:picLocks noChangeAspect="1"/>
          </p:cNvPicPr>
          <p:nvPr/>
        </p:nvPicPr>
        <p:blipFill rotWithShape="1">
          <a:blip r:embed="rId6">
            <a:extLst>
              <a:ext uri="{28A0092B-C50C-407E-A947-70E740481C1C}">
                <a14:useLocalDpi xmlns:a14="http://schemas.microsoft.com/office/drawing/2010/main" val="0"/>
              </a:ext>
            </a:extLst>
          </a:blip>
          <a:srcRect l="2874" t="5385" r="32723"/>
          <a:stretch/>
        </p:blipFill>
        <p:spPr>
          <a:xfrm>
            <a:off x="10615754" y="79137"/>
            <a:ext cx="1366168" cy="1986156"/>
          </a:xfrm>
          <a:prstGeom prst="rect">
            <a:avLst/>
          </a:prstGeom>
        </p:spPr>
      </p:pic>
      <p:sp>
        <p:nvSpPr>
          <p:cNvPr id="19" name="Oval 18">
            <a:extLst>
              <a:ext uri="{FF2B5EF4-FFF2-40B4-BE49-F238E27FC236}">
                <a16:creationId xmlns:a16="http://schemas.microsoft.com/office/drawing/2014/main" id="{EC62694E-7AD4-498D-35F3-3E1C0FACE53C}"/>
              </a:ext>
            </a:extLst>
          </p:cNvPr>
          <p:cNvSpPr/>
          <p:nvPr/>
        </p:nvSpPr>
        <p:spPr>
          <a:xfrm>
            <a:off x="11644956" y="227746"/>
            <a:ext cx="394208" cy="770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inus Sign 19">
            <a:extLst>
              <a:ext uri="{FF2B5EF4-FFF2-40B4-BE49-F238E27FC236}">
                <a16:creationId xmlns:a16="http://schemas.microsoft.com/office/drawing/2014/main" id="{F2CBF200-CC9D-75B4-01B8-A37894968C67}"/>
              </a:ext>
            </a:extLst>
          </p:cNvPr>
          <p:cNvSpPr/>
          <p:nvPr/>
        </p:nvSpPr>
        <p:spPr>
          <a:xfrm rot="19294013">
            <a:off x="10863705" y="1562310"/>
            <a:ext cx="1171809" cy="305240"/>
          </a:xfrm>
          <a:prstGeom prst="mathMinus">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xplosion: 8 Points 20">
            <a:extLst>
              <a:ext uri="{FF2B5EF4-FFF2-40B4-BE49-F238E27FC236}">
                <a16:creationId xmlns:a16="http://schemas.microsoft.com/office/drawing/2014/main" id="{D5B1CCB1-97F0-061D-8A4B-7F70C86CE90F}"/>
              </a:ext>
            </a:extLst>
          </p:cNvPr>
          <p:cNvSpPr/>
          <p:nvPr/>
        </p:nvSpPr>
        <p:spPr>
          <a:xfrm>
            <a:off x="11424813" y="1207565"/>
            <a:ext cx="510997" cy="539443"/>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92766</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F418BD-F2AC-4296-A03F-D78F8B694C35}">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BDC97DC6-61C4-4BFA-AFBB-3296B05EF72E}">
  <ds:schemaRefs>
    <ds:schemaRef ds:uri="http://schemas.microsoft.com/sharepoint/v3/contenttype/forms"/>
  </ds:schemaRefs>
</ds:datastoreItem>
</file>

<file path=customXml/itemProps3.xml><?xml version="1.0" encoding="utf-8"?>
<ds:datastoreItem xmlns:ds="http://schemas.openxmlformats.org/officeDocument/2006/customXml" ds:itemID="{21654664-1208-4EF5-81C8-077856F84A20}"/>
</file>

<file path=docProps/app.xml><?xml version="1.0" encoding="utf-8"?>
<Properties xmlns="http://schemas.openxmlformats.org/officeDocument/2006/extended-properties" xmlns:vt="http://schemas.openxmlformats.org/officeDocument/2006/docPropsVTypes">
  <TotalTime>183</TotalTime>
  <Words>417</Words>
  <Application>Microsoft Office PowerPoint</Application>
  <PresentationFormat>Widescreen</PresentationFormat>
  <Paragraphs>41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LTI#08- SAS- Fractured Leg</dc:title>
  <dc:creator>Balushi, Sumaiya MSE36</dc:creator>
  <cp:lastModifiedBy>Konduru, Raju IDI63X</cp:lastModifiedBy>
  <cp:revision>19</cp:revision>
  <dcterms:created xsi:type="dcterms:W3CDTF">2023-01-18T05:52:34Z</dcterms:created>
  <dcterms:modified xsi:type="dcterms:W3CDTF">2024-03-27T05:07:50Z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