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roori, Ahmed MSE31" initials="MAM" lastIdx="1" clrIdx="0">
    <p:extLst>
      <p:ext uri="{19B8F6BF-5375-455C-9EA6-DF929625EA0E}">
        <p15:presenceInfo xmlns:p15="http://schemas.microsoft.com/office/powerpoint/2012/main" userId="S::Ahmed.Masroori@pdo.co.om::4427bace-79f4-43ea-b07d-3a919beb88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2208" autoAdjust="0"/>
  </p:normalViewPr>
  <p:slideViewPr>
    <p:cSldViewPr>
      <p:cViewPr varScale="1">
        <p:scale>
          <a:sx n="101" d="100"/>
          <a:sy n="101" d="100"/>
        </p:scale>
        <p:origin x="59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3382832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5763413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3579" y="860213"/>
            <a:ext cx="5641421" cy="5940088"/>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05.04.2021                            Incident title: LTI #09 (rollover)</a:t>
            </a: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0" indent="0"/>
            <a:endParaRPr lang="en-GB" sz="1050" dirty="0">
              <a:latin typeface="+mj-lt"/>
            </a:endParaRPr>
          </a:p>
          <a:p>
            <a:pPr marL="0" indent="0"/>
            <a:r>
              <a:rPr lang="en-GB" sz="1100" dirty="0">
                <a:latin typeface="+mj-lt"/>
              </a:rPr>
              <a:t>A 3</a:t>
            </a:r>
            <a:r>
              <a:rPr lang="en-GB" sz="1100" baseline="30000" dirty="0">
                <a:latin typeface="+mj-lt"/>
              </a:rPr>
              <a:t>rd</a:t>
            </a:r>
            <a:r>
              <a:rPr lang="en-GB" sz="1100" dirty="0">
                <a:latin typeface="+mj-lt"/>
              </a:rPr>
              <a:t> party contractor had arrived to drop off a new forklift (FLT) and collect a de-hired 3-ton FLT from the yard and workshops area in Yibal.</a:t>
            </a:r>
          </a:p>
          <a:p>
            <a:pPr marL="0" indent="0"/>
            <a:r>
              <a:rPr lang="en-GB" sz="1100" dirty="0">
                <a:latin typeface="+mj-lt"/>
              </a:rPr>
              <a:t>At the time of arrival of the truck and low-bed trailer with the replacement forklift on the trailer  they reported to CPDS yard coordinator and discussed the requirement of a larger loader for the off and on loading of the FLTs. The yard coordinator decided to have a supervisor from the near by hoist come to make an assessment for the safe off loading and loading. The driver and forklift operator were told that assistance was coming, and they were to wait. Whilst waiting for supervision and coordination for loading, the 3</a:t>
            </a:r>
            <a:r>
              <a:rPr lang="en-GB" sz="1100" baseline="30000" dirty="0">
                <a:latin typeface="+mj-lt"/>
              </a:rPr>
              <a:t>rd</a:t>
            </a:r>
            <a:r>
              <a:rPr lang="en-GB" sz="1100" dirty="0">
                <a:latin typeface="+mj-lt"/>
              </a:rPr>
              <a:t> party FLT operator decided to offload by baking down  the new forklift off the trailer on one ramp only and then attempted to drive the other FLT onto the trailer.</a:t>
            </a:r>
          </a:p>
          <a:p>
            <a:pPr marL="0" indent="0"/>
            <a:r>
              <a:rPr lang="en-GB" sz="1100" dirty="0">
                <a:latin typeface="+mj-lt"/>
              </a:rPr>
              <a:t>The FLT slipped off the side of the loading ramp and landed on the ground. The operator jump clear of the falling unit, though suffered an ankle injury in the process. </a:t>
            </a:r>
          </a:p>
          <a:p>
            <a:pPr marL="0" indent="0"/>
            <a:endParaRPr lang="en-GB" sz="1050" dirty="0">
              <a:solidFill>
                <a:srgbClr val="000000"/>
              </a:solidFill>
              <a:latin typeface="+mj-lt"/>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chemeClr val="tx2"/>
              </a:solidFill>
              <a:latin typeface="Arial" charset="0"/>
            </a:endParaRP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Use proper arrangement for intended tasks</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Ensure sub contractors comply with requirement while driving on slope. </a:t>
            </a:r>
          </a:p>
          <a:p>
            <a:pPr marL="171450" indent="-171450" eaLnBrk="1" hangingPunct="1">
              <a:buFont typeface="Arial" panose="020B0604020202020204" pitchFamily="34" charset="0"/>
              <a:buChar char="•"/>
              <a:defRPr/>
            </a:pPr>
            <a:r>
              <a:rPr lang="en-US" sz="1100" dirty="0">
                <a:latin typeface="Arial" charset="0"/>
                <a:cs typeface="Tahoma" pitchFamily="34" charset="0"/>
              </a:rPr>
              <a:t>Ensure all activities are supervised by a competent person</a:t>
            </a:r>
            <a:r>
              <a:rPr lang="en-US" sz="1100" dirty="0">
                <a:solidFill>
                  <a:srgbClr val="FF0000"/>
                </a:solidFill>
                <a:latin typeface="Arial" charset="0"/>
                <a:cs typeface="Tahoma" pitchFamily="34" charset="0"/>
              </a:rPr>
              <a:t>.   </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Always wear seat belt and proper PPE while moving lifting equipment. </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Always ensure to Intervene when something is being done incorrectly. </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Do not operate equipment, if you are not authorized.</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Ensure training certifications are valid.</a:t>
            </a:r>
          </a:p>
          <a:p>
            <a:pPr marL="171450" indent="-171450" eaLnBrk="1" hangingPunct="1">
              <a:buFont typeface="Arial" panose="020B0604020202020204" pitchFamily="34" charset="0"/>
              <a:buChar char="•"/>
              <a:defRPr/>
            </a:pPr>
            <a:r>
              <a:rPr lang="en-US" sz="1100" dirty="0">
                <a:solidFill>
                  <a:schemeClr val="tx2"/>
                </a:solidFill>
                <a:latin typeface="Arial" charset="0"/>
                <a:cs typeface="Tahoma" pitchFamily="34" charset="0"/>
              </a:rPr>
              <a:t>Ensure equipment is not accessible by non authorized people</a:t>
            </a:r>
          </a:p>
          <a:p>
            <a:pPr marL="171450" indent="-171450" eaLnBrk="1" hangingPunct="1">
              <a:buFont typeface="Arial" panose="020B0604020202020204" pitchFamily="34" charset="0"/>
              <a:buChar char="•"/>
              <a:defRPr/>
            </a:pPr>
            <a:endParaRPr lang="en-US" sz="1050" dirty="0">
              <a:solidFill>
                <a:schemeClr val="accent2"/>
              </a:solidFill>
              <a:latin typeface="Arial" charset="0"/>
              <a:cs typeface="Tahoma" pitchFamily="34" charset="0"/>
            </a:endParaRPr>
          </a:p>
          <a:p>
            <a:pPr marL="171450" indent="-171450" eaLnBrk="1" hangingPunct="1">
              <a:buFont typeface="Arial" panose="020B0604020202020204" pitchFamily="34" charset="0"/>
              <a:buChar char="•"/>
              <a:defRPr/>
            </a:pPr>
            <a:endParaRPr lang="en-US" sz="1050" dirty="0">
              <a:solidFill>
                <a:schemeClr val="accent2"/>
              </a:solidFill>
              <a:latin typeface="Arial" charset="0"/>
              <a:cs typeface="Tahoma" pitchFamily="34" charset="0"/>
            </a:endParaRPr>
          </a:p>
          <a:p>
            <a:pPr marL="171450" indent="-171450" eaLnBrk="1" hangingPunct="1">
              <a:buFont typeface="Arial" panose="020B0604020202020204" pitchFamily="34" charset="0"/>
              <a:buChar char="•"/>
              <a:defRPr/>
            </a:pPr>
            <a:endParaRPr lang="en-US" sz="1050" dirty="0">
              <a:latin typeface="Arial" charset="0"/>
              <a:cs typeface="Tahoma" pitchFamily="34" charset="0"/>
            </a:endParaRPr>
          </a:p>
          <a:p>
            <a:pPr marL="171450" indent="-171450" eaLnBrk="1" hangingPunct="1">
              <a:buFont typeface="Arial" panose="020B0604020202020204" pitchFamily="34" charset="0"/>
              <a:buChar char="•"/>
              <a:defRPr/>
            </a:pPr>
            <a:endParaRPr lang="en-US" sz="1050" dirty="0">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609600" y="5876685"/>
            <a:ext cx="5029200" cy="307777"/>
          </a:xfrm>
          <a:prstGeom prst="rect">
            <a:avLst/>
          </a:prstGeom>
          <a:solidFill>
            <a:schemeClr val="accent2"/>
          </a:solidFill>
          <a:ln w="9525">
            <a:noFill/>
            <a:miter lim="800000"/>
            <a:headEnd/>
            <a:tailEnd/>
          </a:ln>
        </p:spPr>
        <p:txBody>
          <a:bodyPr wrap="square">
            <a:spAutoFit/>
          </a:bodyPr>
          <a:lstStyle/>
          <a:p>
            <a:pPr algn="ctr" eaLnBrk="1" hangingPunct="1"/>
            <a:r>
              <a:rPr lang="en-US" sz="1400" b="1" dirty="0">
                <a:solidFill>
                  <a:srgbClr val="FFFF00"/>
                </a:solidFill>
                <a:latin typeface="Tahoma" pitchFamily="34" charset="0"/>
              </a:rPr>
              <a:t>Supervise sub-contractor’s non-routine activities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026" name="Picture 2" descr="C:\Users\markmontague\Desktop\CPDS HSSE Managment Jan 2021\4. Performance Monitoring\2. Incidents\2021\4. Apr\05 April Camp 51 LTI #9 Forklift\photos\WhatsApp Image 2021-04-05 at 17.24.54 (1).jp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838824" y="1087757"/>
            <a:ext cx="3152775" cy="2318982"/>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655050" y="2997206"/>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3" name="Picture 2">
            <a:extLst>
              <a:ext uri="{FF2B5EF4-FFF2-40B4-BE49-F238E27FC236}">
                <a16:creationId xmlns:a16="http://schemas.microsoft.com/office/drawing/2014/main" id="{1593B2E7-AA73-49D0-BD02-168B25FBE47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38824" y="3673095"/>
            <a:ext cx="3152775" cy="2203590"/>
          </a:xfrm>
          <a:prstGeom prst="rect">
            <a:avLst/>
          </a:prstGeom>
        </p:spPr>
      </p:pic>
      <p:sp>
        <p:nvSpPr>
          <p:cNvPr id="17" name="Freeform 132">
            <a:extLst>
              <a:ext uri="{FF2B5EF4-FFF2-40B4-BE49-F238E27FC236}">
                <a16:creationId xmlns:a16="http://schemas.microsoft.com/office/drawing/2014/main" id="{C526BE05-FE20-4B3E-94DD-845928128023}"/>
              </a:ext>
            </a:extLst>
          </p:cNvPr>
          <p:cNvSpPr>
            <a:spLocks/>
          </p:cNvSpPr>
          <p:nvPr/>
        </p:nvSpPr>
        <p:spPr bwMode="auto">
          <a:xfrm>
            <a:off x="8534400" y="555942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42291" y="1273869"/>
            <a:ext cx="8351838" cy="572464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chemeClr val="accent2"/>
                </a:solidFill>
                <a:latin typeface="+mj-lt"/>
                <a:sym typeface="Wingdings" pitchFamily="2" charset="2"/>
              </a:rPr>
              <a:t>Do you audit, your plant suppliers for compliance with SP-2001 &amp; SP2273 (section 5)?</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your operators ( forklift/crane) don’t operate the equipment if their license is expired?</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your plant supplier has developed safe working procedures for all activities?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your plant supplier provides suitable equipment and proper training?</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effective communication system is in place? </a:t>
            </a:r>
            <a:r>
              <a:rPr lang="en-US" sz="1400" dirty="0">
                <a:solidFill>
                  <a:srgbClr val="0070C0"/>
                </a:solidFill>
                <a:latin typeface="Arial" charset="0"/>
                <a:cs typeface="Tahoma" pitchFamily="34" charset="0"/>
              </a:rPr>
              <a:t>	</a:t>
            </a:r>
          </a:p>
          <a:p>
            <a:pPr eaLnBrk="1" hangingPunct="1">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225145" y="838200"/>
            <a:ext cx="5794655"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05.04.2021                            Incident title: LTI#09</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92646</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schemas.microsoft.com/sharepoint/v3"/>
    <ds:schemaRef ds:uri="http://schemas.microsoft.com/office/2006/documentManagement/types"/>
    <ds:schemaRef ds:uri="http://purl.org/dc/elements/1.1/"/>
    <ds:schemaRef ds:uri="http://purl.org/dc/terms/"/>
    <ds:schemaRef ds:uri="http://www.w3.org/XML/1998/namespace"/>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8BB8EF07-EF36-4350-9C5B-01308861BCC7}"/>
</file>

<file path=docProps/app.xml><?xml version="1.0" encoding="utf-8"?>
<Properties xmlns="http://schemas.openxmlformats.org/officeDocument/2006/extended-properties" xmlns:vt="http://schemas.openxmlformats.org/officeDocument/2006/docPropsVTypes">
  <Template/>
  <TotalTime>11710</TotalTime>
  <Words>644</Words>
  <Application>Microsoft Office PowerPoint</Application>
  <PresentationFormat>On-screen Show (4:3)</PresentationFormat>
  <Paragraphs>73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LTI#09 Cactus POST UWD IRC Final</dc:title>
  <dc:creator>MU93647</dc:creator>
  <cp:lastModifiedBy>Balushi, Sumaiya MSE36</cp:lastModifiedBy>
  <cp:revision>1102</cp:revision>
  <dcterms:created xsi:type="dcterms:W3CDTF">2001-05-03T06:07:08Z</dcterms:created>
  <dcterms:modified xsi:type="dcterms:W3CDTF">2022-08-09T09:17:58Z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