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6" r:id="rId5"/>
    <p:sldId id="350" r:id="rId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78FE2E5-8CA6-29AD-241F-27783023C6A6}" name="Stephen Cowgill" initials="SC" userId="S::Stephen.Cowgill@carillionalawi.com::8d6486fc-ea5a-4a48-be1b-585b9ca0676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Mahrooqi, Al Mutasem UWZ4" initials="AMAMU" lastIdx="1" clrIdx="0">
    <p:extLst>
      <p:ext uri="{19B8F6BF-5375-455C-9EA6-DF929625EA0E}">
        <p15:presenceInfo xmlns:p15="http://schemas.microsoft.com/office/powerpoint/2012/main" userId="S::AlMutasem.AMA.AlMahrooqi@pdo.co.om::6429f863-105c-4fb8-be4e-2094f74913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91D"/>
    <a:srgbClr val="FFFC00"/>
    <a:srgbClr val="EAEAEA"/>
    <a:srgbClr val="F2F3D7"/>
    <a:srgbClr val="24A316"/>
    <a:srgbClr val="16942A"/>
    <a:srgbClr val="FDD6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89425" autoAdjust="0"/>
  </p:normalViewPr>
  <p:slideViewPr>
    <p:cSldViewPr snapToGrid="0" snapToObjects="1">
      <p:cViewPr varScale="1">
        <p:scale>
          <a:sx n="88" d="100"/>
          <a:sy n="88" d="100"/>
        </p:scale>
        <p:origin x="6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13D376-C7B6-419B-9FF1-F3C329028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192C6-1C95-48A1-A4C6-F94F132F0A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E8341AC-BC74-4FAA-A2BA-136D509060EF}" type="datetimeFigureOut">
              <a:rPr lang="en-US" smtClean="0">
                <a:latin typeface="Calibri" panose="020F0502020204030204" pitchFamily="34" charset="0"/>
              </a:rPr>
              <a:t>26/10/2022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5D574-C9C3-4949-A04E-C02C11D306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</a:rPr>
              <a:t>Confidential - Not to be shared outside of PDO/PDO contractors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7CE67-CCF6-43EA-9EB4-FFC01F182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A1C225E-C8CB-4D13-B3BD-590B7CA9FD0A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917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51F27E-834E-4F26-A38E-D9AD78458120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5002106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8714CE-FB4E-4316-BED5-DE0DF6B1D8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682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Ensure all dates and titles are input </a:t>
            </a: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strap line should be the main point you want to get across</a:t>
            </a: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pPr defTabSz="933237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237">
              <a:defRPr/>
            </a:pPr>
            <a:fld id="{F88714CE-FB4E-4316-BED5-DE0DF6B1D8E5}" type="slidenum">
              <a:rPr lang="en-US">
                <a:solidFill>
                  <a:prstClr val="black"/>
                </a:solidFill>
              </a:rPr>
              <a:pPr defTabSz="933237"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Ensure all dates and titles are input </a:t>
            </a: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33CC"/>
              </a:solidFill>
              <a:cs typeface="Calibri" panose="020F0502020204030204" pitchFamily="34" charset="0"/>
              <a:sym typeface="Wingdings" pitchFamily="2" charset="2"/>
            </a:endParaRP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33CC"/>
                </a:solidFill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33CC"/>
              </a:solidFill>
              <a:cs typeface="Calibri" panose="020F0502020204030204" pitchFamily="34" charset="0"/>
              <a:sym typeface="Wingdings" pitchFamily="2" charset="2"/>
            </a:endParaRP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33CC"/>
                </a:solidFill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33CC"/>
              </a:solidFill>
              <a:cs typeface="Calibri" panose="020F0502020204030204" pitchFamily="34" charset="0"/>
              <a:sym typeface="Wingdings" pitchFamily="2" charset="2"/>
            </a:endParaRP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33CC"/>
                </a:solidFill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lang="en-US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714CE-FB4E-4316-BED5-DE0DF6B1D8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360" y="1156439"/>
            <a:ext cx="8835806" cy="570156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What happened?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lvl="0"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On the 29/03/2022, at 08.00hrs Carillion Maintenance Team, attended Marmul Rig Camp </a:t>
            </a:r>
            <a:r>
              <a:rPr lang="en-US" sz="1300" dirty="0">
                <a:solidFill>
                  <a:srgbClr val="000000"/>
                </a:solidFill>
                <a:latin typeface="Calibri" panose="020F0502020204030204" pitchFamily="34" charset="0"/>
              </a:rPr>
              <a:t>Sewage Lifting Station, (SLS), to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repair sewage pumps. After repairing one pump, the team went to reinstall the pump into the SLS. As they lifted the pump on to the top of the SLS using a steel bar</a:t>
            </a:r>
            <a:r>
              <a:rPr lang="en-US" sz="1300" dirty="0">
                <a:solidFill>
                  <a:srgbClr val="000000"/>
                </a:solidFill>
                <a:latin typeface="Calibri" panose="020F0502020204030204" pitchFamily="34" charset="0"/>
              </a:rPr>
              <a:t>, the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bar was not kept horizontal</a:t>
            </a:r>
            <a:r>
              <a:rPr lang="en-US" sz="1300" dirty="0">
                <a:solidFill>
                  <a:srgbClr val="000000"/>
                </a:solidFill>
                <a:latin typeface="Calibri" panose="020F0502020204030204" pitchFamily="34" charset="0"/>
              </a:rPr>
              <a:t>, the pump then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slid </a:t>
            </a:r>
            <a:r>
              <a:rPr lang="en-US" sz="1300" dirty="0">
                <a:solidFill>
                  <a:srgbClr val="000000"/>
                </a:solidFill>
                <a:latin typeface="Calibri" panose="020F0502020204030204" pitchFamily="34" charset="0"/>
              </a:rPr>
              <a:t>down to the lower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end, the person dropped the bar and the pump trapping his finger between the </a:t>
            </a:r>
            <a:r>
              <a:rPr lang="en-US" sz="1300" dirty="0">
                <a:solidFill>
                  <a:srgbClr val="000000"/>
                </a:solidFill>
                <a:latin typeface="Calibri" panose="020F0502020204030204" pitchFamily="34" charset="0"/>
              </a:rPr>
              <a:t>pump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and the concrete plinth. This caused a fracture and amputation to the top of middle finger. First aider attended to the wound</a:t>
            </a:r>
            <a:r>
              <a:rPr lang="en-US" sz="1300" dirty="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then he was transferred to the PAC clinic and later to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Badda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Al Summa Hospital for further medical treatment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itchFamily="34" charset="0"/>
              <a:ea typeface="宋体" panose="02010600030101010101" pitchFamily="2" charset="-122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Why it happened/Finding 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300" dirty="0">
                <a:solidFill>
                  <a:prstClr val="black"/>
                </a:solidFill>
                <a:latin typeface="Calibri" panose="020F0502020204030204" pitchFamily="34" charset="0"/>
                <a:cs typeface="Tahoma" pitchFamily="34" charset="0"/>
              </a:rPr>
              <a:t>Incorrect people doing the work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300" dirty="0">
                <a:solidFill>
                  <a:prstClr val="black"/>
                </a:solidFill>
                <a:latin typeface="Calibri" panose="020F0502020204030204" pitchFamily="34" charset="0"/>
                <a:cs typeface="Tahoma" pitchFamily="34" charset="0"/>
              </a:rPr>
              <a:t>Poor planning of work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ahoma" pitchFamily="34" charset="0"/>
              </a:rPr>
              <a:t>Poor Supervision </a:t>
            </a:r>
            <a:endParaRPr lang="en-US" sz="1300" dirty="0">
              <a:solidFill>
                <a:prstClr val="black"/>
              </a:solidFill>
              <a:latin typeface="Calibri" panose="020F0502020204030204" pitchFamily="34" charset="0"/>
              <a:cs typeface="Tahoma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ahoma" pitchFamily="34" charset="0"/>
              </a:rPr>
              <a:t>Permits not authorized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ahoma" pitchFamily="34" charset="0"/>
              </a:rPr>
              <a:t>Hazards and risks not correctly identified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ahoma" pitchFamily="34" charset="0"/>
              </a:rPr>
              <a:t>Not using the correct equipment for lifting</a:t>
            </a:r>
            <a:endParaRPr lang="en-US" sz="1300" noProof="0" dirty="0">
              <a:solidFill>
                <a:prstClr val="black"/>
              </a:solidFill>
              <a:latin typeface="Calibri" panose="020F0502020204030204" pitchFamily="34" charset="0"/>
              <a:cs typeface="Tahoma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ahoma" pitchFamily="34" charset="0"/>
              </a:rPr>
              <a:t>Employee Intervention ignored when applied</a:t>
            </a:r>
            <a:endParaRPr lang="en-US" sz="1300" dirty="0">
              <a:solidFill>
                <a:prstClr val="black"/>
              </a:solidFill>
              <a:latin typeface="Calibri" panose="020F0502020204030204" pitchFamily="34" charset="0"/>
              <a:cs typeface="Tahoma" pitchFamily="34" charset="0"/>
            </a:endParaRPr>
          </a:p>
          <a:p>
            <a:pPr marL="114300" indent="-114300" algn="just">
              <a:defRPr/>
            </a:pPr>
            <a:endParaRPr lang="en-US" sz="1600" b="1" dirty="0">
              <a:solidFill>
                <a:srgbClr val="0070C0"/>
              </a:solidFill>
              <a:latin typeface="Tahoma" pitchFamily="34" charset="0"/>
              <a:ea typeface="宋体" panose="02010600030101010101" pitchFamily="2" charset="-122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0070C0"/>
                </a:solidFill>
                <a:latin typeface="Tahoma" pitchFamily="34" charset="0"/>
                <a:ea typeface="宋体" panose="02010600030101010101" pitchFamily="2" charset="-122"/>
              </a:rPr>
              <a:t>Your learning from this incident..</a:t>
            </a:r>
          </a:p>
          <a:p>
            <a:pPr marL="114300" indent="-114300" algn="just">
              <a:defRPr/>
            </a:pPr>
            <a:endParaRPr lang="en-US" sz="3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Calibri" panose="020F0502020204030204" pitchFamily="34" charset="0"/>
                <a:cs typeface="Tahoma" pitchFamily="34" charset="0"/>
              </a:rPr>
              <a:t>Always ensure you are briefed on the work before you start by your supervisor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Calibri" panose="020F0502020204030204" pitchFamily="34" charset="0"/>
                <a:cs typeface="Tahoma" pitchFamily="34" charset="0"/>
              </a:rPr>
              <a:t>Always ensure you have competent people to do the work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Calibri" panose="020F0502020204030204" pitchFamily="34" charset="0"/>
                <a:cs typeface="Tahoma" pitchFamily="34" charset="0"/>
              </a:rPr>
              <a:t>Always ensure you identify all the hazards before starting the work 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Calibri" panose="020F0502020204030204" pitchFamily="34" charset="0"/>
                <a:cs typeface="Tahoma" pitchFamily="34" charset="0"/>
              </a:rPr>
              <a:t>Always ensure you have the right equipment in place before you do the work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Calibri" panose="020F0502020204030204" pitchFamily="34" charset="0"/>
                <a:cs typeface="Tahoma" pitchFamily="34" charset="0"/>
              </a:rPr>
              <a:t>Always ensure that you are out of the line of  fire, away form any risk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Calibri" panose="020F0502020204030204" pitchFamily="34" charset="0"/>
                <a:cs typeface="Tahoma" pitchFamily="34" charset="0"/>
              </a:rPr>
              <a:t>Always ensure that you keep your hands away from pinch points at all times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Calibri" panose="020F0502020204030204" pitchFamily="34" charset="0"/>
                <a:cs typeface="Tahoma" pitchFamily="34" charset="0"/>
              </a:rPr>
              <a:t>Always be empowered to say no if it is unsafe work, use 4 CAAP emergency line to report unsafe work </a:t>
            </a:r>
          </a:p>
          <a:p>
            <a:pPr>
              <a:defRPr/>
            </a:pPr>
            <a:endParaRPr lang="en-US" sz="1200" dirty="0">
              <a:latin typeface="Calibri" panose="020F0502020204030204" pitchFamily="34" charset="0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9D43B35-686F-4F9F-AEB7-36497BC78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0" y="467651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lang="en-GB" sz="1400" b="1" dirty="0">
                <a:solidFill>
                  <a:srgbClr val="4472C4"/>
                </a:solidFill>
                <a:latin typeface="Tahoma" pitchFamily="34" charset="0"/>
              </a:rPr>
              <a:t>29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/03/2022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LTI#09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en-US" sz="1400" b="1" dirty="0">
                <a:solidFill>
                  <a:srgbClr val="4472C4"/>
                </a:solidFill>
                <a:latin typeface="Tahoma" pitchFamily="34" charset="0"/>
              </a:rPr>
              <a:t>Hands &amp; Fingers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.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C4P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433680" y="806205"/>
            <a:ext cx="6814756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Drilling, Logistics, Operation &amp; Construction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Calibri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346509" y="0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34F91-FFF5-4BE2-969F-08BDA81C29D8}"/>
              </a:ext>
            </a:extLst>
          </p:cNvPr>
          <p:cNvSpPr txBox="1"/>
          <p:nvPr/>
        </p:nvSpPr>
        <p:spPr>
          <a:xfrm>
            <a:off x="2900168" y="6400138"/>
            <a:ext cx="4932977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Keep Hands Safely Away for Another Day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D74D91-7EF5-418A-8EB1-FCCD48DDF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028" y="3908837"/>
            <a:ext cx="2616287" cy="2269162"/>
          </a:xfrm>
          <a:prstGeom prst="rect">
            <a:avLst/>
          </a:prstGeom>
        </p:spPr>
      </p:pic>
      <p:sp>
        <p:nvSpPr>
          <p:cNvPr id="9" name="Freeform 132">
            <a:extLst>
              <a:ext uri="{FF2B5EF4-FFF2-40B4-BE49-F238E27FC236}">
                <a16:creationId xmlns:a16="http://schemas.microsoft.com/office/drawing/2014/main" id="{A68310E0-CF63-4276-BC7B-52B36A6230C6}"/>
              </a:ext>
            </a:extLst>
          </p:cNvPr>
          <p:cNvSpPr>
            <a:spLocks/>
          </p:cNvSpPr>
          <p:nvPr/>
        </p:nvSpPr>
        <p:spPr bwMode="auto">
          <a:xfrm>
            <a:off x="11752762" y="5869122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85CD47-BD05-DCCE-EFE0-280D368C8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7028" y="1432137"/>
            <a:ext cx="2616287" cy="2269161"/>
          </a:xfrm>
          <a:prstGeom prst="rect">
            <a:avLst/>
          </a:prstGeom>
        </p:spPr>
      </p:pic>
      <p:grpSp>
        <p:nvGrpSpPr>
          <p:cNvPr id="10" name="Group 131">
            <a:extLst>
              <a:ext uri="{FF2B5EF4-FFF2-40B4-BE49-F238E27FC236}">
                <a16:creationId xmlns:a16="http://schemas.microsoft.com/office/drawing/2014/main" id="{AB7F76C3-B921-4139-99D6-E25E2E64024C}"/>
              </a:ext>
            </a:extLst>
          </p:cNvPr>
          <p:cNvGrpSpPr>
            <a:grpSpLocks/>
          </p:cNvGrpSpPr>
          <p:nvPr/>
        </p:nvGrpSpPr>
        <p:grpSpPr bwMode="auto">
          <a:xfrm>
            <a:off x="11366458" y="2972566"/>
            <a:ext cx="336550" cy="544513"/>
            <a:chOff x="3504" y="544"/>
            <a:chExt cx="2287" cy="1855"/>
          </a:xfrm>
        </p:grpSpPr>
        <p:sp>
          <p:nvSpPr>
            <p:cNvPr id="11" name="Line 129">
              <a:extLst>
                <a:ext uri="{FF2B5EF4-FFF2-40B4-BE49-F238E27FC236}">
                  <a16:creationId xmlns:a16="http://schemas.microsoft.com/office/drawing/2014/main" id="{7C9DB3BB-4C45-4E1C-8153-70932167E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Line 130">
              <a:extLst>
                <a:ext uri="{FF2B5EF4-FFF2-40B4-BE49-F238E27FC236}">
                  <a16:creationId xmlns:a16="http://schemas.microsoft.com/office/drawing/2014/main" id="{7E9AC540-A978-46C0-A6CF-A0428D4BD3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134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  <a:t>Management self audit </a:t>
            </a:r>
            <a:b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25605" y="1022338"/>
            <a:ext cx="10928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 managers must review their HSE risk management against the questions asked below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09133" y="1999429"/>
            <a:ext cx="10928195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b="1" dirty="0">
                <a:latin typeface="Tahoma" pitchFamily="34" charset="0"/>
              </a:rPr>
              <a:t>Confirm the following:</a:t>
            </a:r>
            <a:endParaRPr lang="en-US" dirty="0">
              <a:latin typeface="Tahoma" pitchFamily="34" charset="0"/>
            </a:endParaRPr>
          </a:p>
          <a:p>
            <a:pPr marL="342900" indent="-342900"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always ensure that the there is clarity on what is in you contract scope of work?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always ensure that you have competent employees in place for the work required 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that the correct PSP are being followed for the scope of work at hand?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that you have the correct equipment in place to carryout the task at hand?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that you carry out assurance checks to ensure that any process is followed and hardwired into the people on the ground 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that there is a 2-way clear communication between supervisors and people?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that employees are fully aware of the emergency actions to be taken in the event of a major injury?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proper supervision while carrying out the task?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carry out the appropriate assurance checks for your line of work?</a:t>
            </a: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r>
              <a:rPr lang="en-US" sz="1100" i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* If the answer is NO to any of the above questions please ensure you take action to correct this finding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0CFC838E-E523-49C6-8013-6A20DECB5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0" y="467651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lang="en-GB" sz="1400" b="1" dirty="0">
                <a:solidFill>
                  <a:srgbClr val="4472C4"/>
                </a:solidFill>
                <a:latin typeface="Tahoma" pitchFamily="34" charset="0"/>
              </a:rPr>
              <a:t>29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/03/2022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LTI#09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en-US" sz="1400" b="1" dirty="0">
                <a:solidFill>
                  <a:srgbClr val="4472C4"/>
                </a:solidFill>
                <a:latin typeface="Tahoma" pitchFamily="34" charset="0"/>
              </a:rPr>
              <a:t>Hands &amp; Fingers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.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C4P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6071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92790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FFDB4543-97C5-434C-AF4C-F0E1A007D2CF}"/>
</file>

<file path=customXml/itemProps2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EB1FCF-0E89-482E-A62E-598FF58845D8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9d51eac6-a7d5-47f5-a119-63d146adb134"/>
    <ds:schemaRef ds:uri="http://schemas.microsoft.com/sharepoint/v3"/>
    <ds:schemaRef ds:uri="http://www.w3.org/XML/1998/namespace"/>
    <ds:schemaRef ds:uri="http://purl.org/dc/terms/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10727</TotalTime>
  <Words>788</Words>
  <Application>Microsoft Office PowerPoint</Application>
  <PresentationFormat>Widescreen</PresentationFormat>
  <Paragraphs>63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   Management self audit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LTI#09 Final Post UID IRC</dc:title>
  <dc:creator>nazar@umsoman.com</dc:creator>
  <cp:lastModifiedBy>Balushi, Sumaiya MSE36</cp:lastModifiedBy>
  <cp:revision>405</cp:revision>
  <dcterms:created xsi:type="dcterms:W3CDTF">2018-09-24T07:27:56Z</dcterms:created>
  <dcterms:modified xsi:type="dcterms:W3CDTF">2022-10-26T08:41:04Z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