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956" autoAdjust="0"/>
    <p:restoredTop sz="93792" autoAdjust="0"/>
  </p:normalViewPr>
  <p:slideViewPr>
    <p:cSldViewPr snapToGrid="0">
      <p:cViewPr varScale="1">
        <p:scale>
          <a:sx n="110" d="100"/>
          <a:sy n="110" d="100"/>
        </p:scale>
        <p:origin x="1194"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bett, Neil MSE32" userId="0adb255b-af8b-4511-851e-0ee4c08861d8" providerId="ADAL" clId="{E9D24205-97B4-4C38-B313-A8BD99F52036}"/>
    <pc:docChg chg="custSel modSld">
      <pc:chgData name="Corbett, Neil MSE32" userId="0adb255b-af8b-4511-851e-0ee4c08861d8" providerId="ADAL" clId="{E9D24205-97B4-4C38-B313-A8BD99F52036}" dt="2024-07-17T11:42:43.731" v="552" actId="207"/>
      <pc:docMkLst>
        <pc:docMk/>
      </pc:docMkLst>
      <pc:sldChg chg="modSp mod">
        <pc:chgData name="Corbett, Neil MSE32" userId="0adb255b-af8b-4511-851e-0ee4c08861d8" providerId="ADAL" clId="{E9D24205-97B4-4C38-B313-A8BD99F52036}" dt="2024-07-17T11:42:43.731" v="552" actId="207"/>
        <pc:sldMkLst>
          <pc:docMk/>
          <pc:sldMk cId="2964227638" sldId="270"/>
        </pc:sldMkLst>
        <pc:spChg chg="mod">
          <ac:chgData name="Corbett, Neil MSE32" userId="0adb255b-af8b-4511-851e-0ee4c08861d8" providerId="ADAL" clId="{E9D24205-97B4-4C38-B313-A8BD99F52036}" dt="2024-07-17T11:23:50.978" v="4" actId="14100"/>
          <ac:spMkLst>
            <pc:docMk/>
            <pc:sldMk cId="2964227638" sldId="270"/>
            <ac:spMk id="4" creationId="{00000000-0000-0000-0000-000000000000}"/>
          </ac:spMkLst>
        </pc:spChg>
        <pc:spChg chg="mod">
          <ac:chgData name="Corbett, Neil MSE32" userId="0adb255b-af8b-4511-851e-0ee4c08861d8" providerId="ADAL" clId="{E9D24205-97B4-4C38-B313-A8BD99F52036}" dt="2024-07-17T11:33:00.827" v="361" actId="207"/>
          <ac:spMkLst>
            <pc:docMk/>
            <pc:sldMk cId="2964227638" sldId="270"/>
            <ac:spMk id="10" creationId="{07DB3BD6-152C-38F1-3EDA-0768F9DA214F}"/>
          </ac:spMkLst>
        </pc:spChg>
        <pc:spChg chg="mod">
          <ac:chgData name="Corbett, Neil MSE32" userId="0adb255b-af8b-4511-851e-0ee4c08861d8" providerId="ADAL" clId="{E9D24205-97B4-4C38-B313-A8BD99F52036}" dt="2024-07-17T11:36:22.495" v="523" actId="1035"/>
          <ac:spMkLst>
            <pc:docMk/>
            <pc:sldMk cId="2964227638" sldId="270"/>
            <ac:spMk id="12" creationId="{5642A6FF-645F-80EC-3C98-065225795553}"/>
          </ac:spMkLst>
        </pc:spChg>
        <pc:spChg chg="mod">
          <ac:chgData name="Corbett, Neil MSE32" userId="0adb255b-af8b-4511-851e-0ee4c08861d8" providerId="ADAL" clId="{E9D24205-97B4-4C38-B313-A8BD99F52036}" dt="2024-07-17T11:42:43.731" v="552" actId="207"/>
          <ac:spMkLst>
            <pc:docMk/>
            <pc:sldMk cId="2964227638" sldId="270"/>
            <ac:spMk id="14" creationId="{4FB0979E-4BE4-B968-DB5D-14DFE1BF7DD5}"/>
          </ac:spMkLst>
        </pc:spChg>
        <pc:spChg chg="mod">
          <ac:chgData name="Corbett, Neil MSE32" userId="0adb255b-af8b-4511-851e-0ee4c08861d8" providerId="ADAL" clId="{E9D24205-97B4-4C38-B313-A8BD99F52036}" dt="2024-07-17T11:24:36.725" v="52" actId="1076"/>
          <ac:spMkLst>
            <pc:docMk/>
            <pc:sldMk cId="2964227638" sldId="270"/>
            <ac:spMk id="16" creationId="{74A37FEF-6FF6-8E73-00D0-6D33E360F671}"/>
          </ac:spMkLst>
        </pc:spChg>
        <pc:spChg chg="mod">
          <ac:chgData name="Corbett, Neil MSE32" userId="0adb255b-af8b-4511-851e-0ee4c08861d8" providerId="ADAL" clId="{E9D24205-97B4-4C38-B313-A8BD99F52036}" dt="2024-07-17T11:24:27.093" v="39" actId="1035"/>
          <ac:spMkLst>
            <pc:docMk/>
            <pc:sldMk cId="2964227638" sldId="270"/>
            <ac:spMk id="18" creationId="{00000000-0000-0000-0000-000000000000}"/>
          </ac:spMkLst>
        </pc:spChg>
        <pc:spChg chg="mod">
          <ac:chgData name="Corbett, Neil MSE32" userId="0adb255b-af8b-4511-851e-0ee4c08861d8" providerId="ADAL" clId="{E9D24205-97B4-4C38-B313-A8BD99F52036}" dt="2024-07-17T11:36:37.328" v="549" actId="1038"/>
          <ac:spMkLst>
            <pc:docMk/>
            <pc:sldMk cId="2964227638" sldId="270"/>
            <ac:spMk id="19" creationId="{DC694FA2-FD8D-08C8-4637-D9737BFCF521}"/>
          </ac:spMkLst>
        </pc:spChg>
        <pc:spChg chg="mod">
          <ac:chgData name="Corbett, Neil MSE32" userId="0adb255b-af8b-4511-851e-0ee4c08861d8" providerId="ADAL" clId="{E9D24205-97B4-4C38-B313-A8BD99F52036}" dt="2024-07-17T11:24:58.545" v="93" actId="1076"/>
          <ac:spMkLst>
            <pc:docMk/>
            <pc:sldMk cId="2964227638" sldId="270"/>
            <ac:spMk id="20" creationId="{44A6C07E-CBC7-B4A9-D09A-C53A62C17DC1}"/>
          </ac:spMkLst>
        </pc:spChg>
        <pc:grpChg chg="mod">
          <ac:chgData name="Corbett, Neil MSE32" userId="0adb255b-af8b-4511-851e-0ee4c08861d8" providerId="ADAL" clId="{E9D24205-97B4-4C38-B313-A8BD99F52036}" dt="2024-07-17T11:24:47.150" v="80" actId="1035"/>
          <ac:grpSpMkLst>
            <pc:docMk/>
            <pc:sldMk cId="2964227638" sldId="270"/>
            <ac:grpSpMk id="3" creationId="{D307952B-4367-5072-10BD-09D49DBBBF9C}"/>
          </ac:grpSpMkLst>
        </pc:grpChg>
        <pc:graphicFrameChg chg="modGraphic">
          <ac:chgData name="Corbett, Neil MSE32" userId="0adb255b-af8b-4511-851e-0ee4c08861d8" providerId="ADAL" clId="{E9D24205-97B4-4C38-B313-A8BD99F52036}" dt="2024-07-17T11:35:00.210" v="448" actId="20577"/>
          <ac:graphicFrameMkLst>
            <pc:docMk/>
            <pc:sldMk cId="2964227638" sldId="270"/>
            <ac:graphicFrameMk id="13" creationId="{00000000-0000-0000-0000-000000000000}"/>
          </ac:graphicFrameMkLst>
        </pc:graphicFrameChg>
        <pc:picChg chg="mod">
          <ac:chgData name="Corbett, Neil MSE32" userId="0adb255b-af8b-4511-851e-0ee4c08861d8" providerId="ADAL" clId="{E9D24205-97B4-4C38-B313-A8BD99F52036}" dt="2024-07-17T11:24:32.781" v="51" actId="1035"/>
          <ac:picMkLst>
            <pc:docMk/>
            <pc:sldMk cId="2964227638" sldId="270"/>
            <ac:picMk id="11" creationId="{3157E313-5359-CA89-CB2F-29FCAE711C53}"/>
          </ac:picMkLst>
        </pc:picChg>
        <pc:picChg chg="mod">
          <ac:chgData name="Corbett, Neil MSE32" userId="0adb255b-af8b-4511-851e-0ee4c08861d8" providerId="ADAL" clId="{E9D24205-97B4-4C38-B313-A8BD99F52036}" dt="2024-07-17T11:24:52.614" v="92" actId="1035"/>
          <ac:picMkLst>
            <pc:docMk/>
            <pc:sldMk cId="2964227638" sldId="270"/>
            <ac:picMk id="15" creationId="{B96FCE16-6DDB-756B-FEFF-426E09C554C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13B64-52E4-419C-B1B8-E8E557278CC4}" type="datetimeFigureOut">
              <a:rPr lang="en-US" smtClean="0"/>
              <a:t>24/07/2024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E756A-71C4-4EF9-8F7C-B1FF48E66120}" type="slidenum">
              <a:rPr lang="en-US" smtClean="0"/>
              <a:t>‹#›</a:t>
            </a:fld>
            <a:endParaRPr lang="en-US"/>
          </a:p>
        </p:txBody>
      </p:sp>
    </p:spTree>
    <p:extLst>
      <p:ext uri="{BB962C8B-B14F-4D97-AF65-F5344CB8AC3E}">
        <p14:creationId xmlns:p14="http://schemas.microsoft.com/office/powerpoint/2010/main" val="174134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Mr</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Musleh image on the top right will change according to incident pattern, MSE3 will provide you with the image as per the pattern</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What happened: A short description should be provided without mentioning names of contractors or individuals.  You should include, what happened, to who (by job title) and what injuries this resulted in.  Nothing more!</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Initial Finding: Four to five bullet points highlighting the initial main findings from the investigation.  Remember the target audience is the front-line staff so this should be written in simple terms in a way that everyone can understand.</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Learnings: Four to five learning message in the form of questionnaires linked with initial findings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learning point you want to get across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p:txBody>
      </p:sp>
      <p:sp>
        <p:nvSpPr>
          <p:cNvPr id="4" name="Slide Number Placeholder 3"/>
          <p:cNvSpPr>
            <a:spLocks noGrp="1"/>
          </p:cNvSpPr>
          <p:nvPr>
            <p:ph type="sldNum" sz="quarter" idx="5"/>
          </p:nvPr>
        </p:nvSpPr>
        <p:spPr/>
        <p:txBody>
          <a:bodyPr/>
          <a:lstStyle/>
          <a:p>
            <a:fld id="{8BEE756A-71C4-4EF9-8F7C-B1FF48E66120}" type="slidenum">
              <a:rPr lang="en-US" smtClean="0"/>
              <a:t>1</a:t>
            </a:fld>
            <a:endParaRPr lang="en-US"/>
          </a:p>
        </p:txBody>
      </p:sp>
    </p:spTree>
    <p:extLst>
      <p:ext uri="{BB962C8B-B14F-4D97-AF65-F5344CB8AC3E}">
        <p14:creationId xmlns:p14="http://schemas.microsoft.com/office/powerpoint/2010/main" val="8027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24/07/2024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8747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24/07/2024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047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24/07/2024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0690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24/07/2024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05869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24/07/2024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7865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24/07/2024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1269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24/07/2024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5081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24/07/2024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0306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24/07/2024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9521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24/07/2024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1688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24/07/2024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926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24/07/2024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301072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Grp="1" noChangeArrowheads="1"/>
          </p:cNvSpPr>
          <p:nvPr>
            <p:ph type="title"/>
          </p:nvPr>
        </p:nvSpPr>
        <p:spPr bwMode="auto">
          <a:xfrm>
            <a:off x="1916638" y="77218"/>
            <a:ext cx="9108413" cy="535531"/>
          </a:xfrm>
          <a:prstGeom prst="rect">
            <a:avLst/>
          </a:prstGeom>
          <a:solidFill>
            <a:srgbClr val="FFC000"/>
          </a:solidFill>
          <a:ln w="9525">
            <a:noFill/>
            <a:miter lim="800000"/>
            <a:headEnd/>
            <a:tailEnd/>
          </a:ln>
        </p:spPr>
        <p:txBody>
          <a:bodyPr wrap="square">
            <a:spAutoFit/>
          </a:bodyPr>
          <a:lstStyle/>
          <a:p>
            <a:pPr algn="ctr"/>
            <a:r>
              <a:rPr lang="en-GB" sz="3200" b="1" dirty="0">
                <a:solidFill>
                  <a:schemeClr val="tx1">
                    <a:lumMod val="85000"/>
                    <a:lumOff val="15000"/>
                  </a:schemeClr>
                </a:solidFill>
                <a:latin typeface="Calibri" pitchFamily="34" charset="0"/>
                <a:cs typeface="Calibri" pitchFamily="34" charset="0"/>
              </a:rPr>
              <a:t>Learning From Incident - </a:t>
            </a:r>
            <a:r>
              <a:rPr lang="en-GB" sz="3200" b="1" dirty="0">
                <a:solidFill>
                  <a:srgbClr val="FF0000"/>
                </a:solidFill>
                <a:latin typeface="Calibri" pitchFamily="34" charset="0"/>
                <a:cs typeface="Calibri" pitchFamily="34" charset="0"/>
              </a:rPr>
              <a:t>First Alert</a:t>
            </a:r>
            <a:endParaRPr lang="en-GB" sz="28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64658" y="1988484"/>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ea typeface="+mn-ea"/>
                <a:cs typeface="Arial" panose="020B0604020202020204" pitchFamily="34" charset="0"/>
              </a:rPr>
              <a:t>What happened</a:t>
            </a:r>
          </a:p>
        </p:txBody>
      </p:sp>
      <p:graphicFrame>
        <p:nvGraphicFramePr>
          <p:cNvPr id="13" name="Table 12"/>
          <p:cNvGraphicFramePr>
            <a:graphicFrameLocks noGrp="1"/>
          </p:cNvGraphicFramePr>
          <p:nvPr>
            <p:extLst>
              <p:ext uri="{D42A27DB-BD31-4B8C-83A1-F6EECF244321}">
                <p14:modId xmlns:p14="http://schemas.microsoft.com/office/powerpoint/2010/main" val="2100435374"/>
              </p:ext>
            </p:extLst>
          </p:nvPr>
        </p:nvGraphicFramePr>
        <p:xfrm>
          <a:off x="1916638" y="652190"/>
          <a:ext cx="9108413" cy="609600"/>
        </p:xfrm>
        <a:graphic>
          <a:graphicData uri="http://schemas.openxmlformats.org/drawingml/2006/table">
            <a:tbl>
              <a:tblPr firstRow="1" bandRow="1">
                <a:tableStyleId>{5C22544A-7EE6-4342-B048-85BDC9FD1C3A}</a:tableStyleId>
              </a:tblPr>
              <a:tblGrid>
                <a:gridCol w="1169569">
                  <a:extLst>
                    <a:ext uri="{9D8B030D-6E8A-4147-A177-3AD203B41FA5}">
                      <a16:colId xmlns:a16="http://schemas.microsoft.com/office/drawing/2014/main" val="4136576419"/>
                    </a:ext>
                  </a:extLst>
                </a:gridCol>
                <a:gridCol w="1076490">
                  <a:extLst>
                    <a:ext uri="{9D8B030D-6E8A-4147-A177-3AD203B41FA5}">
                      <a16:colId xmlns:a16="http://schemas.microsoft.com/office/drawing/2014/main" val="425046032"/>
                    </a:ext>
                  </a:extLst>
                </a:gridCol>
                <a:gridCol w="1097280">
                  <a:extLst>
                    <a:ext uri="{9D8B030D-6E8A-4147-A177-3AD203B41FA5}">
                      <a16:colId xmlns:a16="http://schemas.microsoft.com/office/drawing/2014/main" val="4255786960"/>
                    </a:ext>
                  </a:extLst>
                </a:gridCol>
                <a:gridCol w="2290115">
                  <a:extLst>
                    <a:ext uri="{9D8B030D-6E8A-4147-A177-3AD203B41FA5}">
                      <a16:colId xmlns:a16="http://schemas.microsoft.com/office/drawing/2014/main" val="2009492886"/>
                    </a:ext>
                  </a:extLst>
                </a:gridCol>
                <a:gridCol w="1106228">
                  <a:extLst>
                    <a:ext uri="{9D8B030D-6E8A-4147-A177-3AD203B41FA5}">
                      <a16:colId xmlns:a16="http://schemas.microsoft.com/office/drawing/2014/main" val="1090560065"/>
                    </a:ext>
                  </a:extLst>
                </a:gridCol>
                <a:gridCol w="2368731">
                  <a:extLst>
                    <a:ext uri="{9D8B030D-6E8A-4147-A177-3AD203B41FA5}">
                      <a16:colId xmlns:a16="http://schemas.microsoft.com/office/drawing/2014/main" val="4048325790"/>
                    </a:ext>
                  </a:extLst>
                </a:gridCol>
              </a:tblGrid>
              <a:tr h="285766">
                <a:tc>
                  <a:txBody>
                    <a:bodyPr/>
                    <a:lstStyle/>
                    <a:p>
                      <a:r>
                        <a:rPr lang="en-US" sz="1400" dirty="0">
                          <a:solidFill>
                            <a:schemeClr val="tx1"/>
                          </a:solidFill>
                          <a:latin typeface="+mj-lt"/>
                        </a:rPr>
                        <a:t>PIM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1168101</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Date &amp; Time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05.07.2024, 15:00 PM</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Location</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a:solidFill>
                            <a:schemeClr val="tx1"/>
                          </a:solidFill>
                          <a:latin typeface="+mn-lt"/>
                          <a:ea typeface="+mn-ea"/>
                          <a:cs typeface="Calibri" pitchFamily="34" charset="0"/>
                        </a:rPr>
                        <a:t>Qarn Alam - Mabrouk</a:t>
                      </a:r>
                      <a:endParaRPr lang="en-US" sz="1300" b="0" kern="1200" dirty="0">
                        <a:solidFill>
                          <a:schemeClr val="tx1"/>
                        </a:solidFill>
                        <a:latin typeface="+mn-lt"/>
                        <a:ea typeface="+mn-ea"/>
                        <a:cs typeface="Calibri" pitchFamily="34" charset="0"/>
                      </a:endParaRPr>
                    </a:p>
                  </a:txBody>
                  <a:tcPr>
                    <a:solidFill>
                      <a:schemeClr val="accent1">
                        <a:lumMod val="20000"/>
                        <a:lumOff val="80000"/>
                      </a:schemeClr>
                    </a:solidFill>
                  </a:tcPr>
                </a:tc>
                <a:extLst>
                  <a:ext uri="{0D108BD9-81ED-4DB2-BD59-A6C34878D82A}">
                    <a16:rowId xmlns:a16="http://schemas.microsoft.com/office/drawing/2014/main" val="3806748105"/>
                  </a:ext>
                </a:extLst>
              </a:tr>
              <a:tr h="285766">
                <a:tc>
                  <a:txBody>
                    <a:bodyPr/>
                    <a:lstStyle/>
                    <a:p>
                      <a:r>
                        <a:rPr lang="en-US" sz="1400" b="1" kern="1200" dirty="0">
                          <a:solidFill>
                            <a:schemeClr val="tx1"/>
                          </a:solidFill>
                          <a:latin typeface="+mj-lt"/>
                          <a:ea typeface="+mn-ea"/>
                          <a:cs typeface="+mn-cs"/>
                        </a:rPr>
                        <a:t>Incident 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LTI#09</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Category</a:t>
                      </a:r>
                    </a:p>
                  </a:txBody>
                  <a:tcPr/>
                </a:tc>
                <a:tc>
                  <a:txBody>
                    <a:bodyPr/>
                    <a:lstStyle/>
                    <a:p>
                      <a:pPr marL="0" algn="l" defTabSz="914377" rtl="0" eaLnBrk="1" latinLnBrk="0" hangingPunct="1"/>
                      <a:r>
                        <a:rPr lang="en-US" sz="1300" b="0" kern="1200" dirty="0">
                          <a:solidFill>
                            <a:schemeClr val="dk1"/>
                          </a:solidFill>
                          <a:latin typeface="+mn-lt"/>
                          <a:ea typeface="+mn-ea"/>
                          <a:cs typeface="+mn-cs"/>
                        </a:rPr>
                        <a:t>Slip, Trip &amp; Fall</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Activity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Access &amp; Egress from prime mover</a:t>
                      </a:r>
                    </a:p>
                  </a:txBody>
                  <a:tcPr/>
                </a:tc>
                <a:extLst>
                  <a:ext uri="{0D108BD9-81ED-4DB2-BD59-A6C34878D82A}">
                    <a16:rowId xmlns:a16="http://schemas.microsoft.com/office/drawing/2014/main" val="2836305567"/>
                  </a:ext>
                </a:extLst>
              </a:tr>
            </a:tbl>
          </a:graphicData>
        </a:graphic>
      </p:graphicFrame>
      <p:sp>
        <p:nvSpPr>
          <p:cNvPr id="18" name="Rectangle 17"/>
          <p:cNvSpPr>
            <a:spLocks noChangeArrowheads="1"/>
          </p:cNvSpPr>
          <p:nvPr/>
        </p:nvSpPr>
        <p:spPr bwMode="auto">
          <a:xfrm>
            <a:off x="1916638" y="1273163"/>
            <a:ext cx="9108412" cy="338554"/>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6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All</a:t>
            </a:r>
          </a:p>
        </p:txBody>
      </p:sp>
      <p:sp>
        <p:nvSpPr>
          <p:cNvPr id="22" name="TextBox 21">
            <a:extLst>
              <a:ext uri="{FF2B5EF4-FFF2-40B4-BE49-F238E27FC236}">
                <a16:creationId xmlns:a16="http://schemas.microsoft.com/office/drawing/2014/main" id="{D947B715-5C32-4379-84C8-46A5B939CA2A}"/>
              </a:ext>
            </a:extLst>
          </p:cNvPr>
          <p:cNvSpPr txBox="1"/>
          <p:nvPr/>
        </p:nvSpPr>
        <p:spPr>
          <a:xfrm>
            <a:off x="2541955" y="6566846"/>
            <a:ext cx="53656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solidFill>
                <a:latin typeface="Calibri Light" panose="020F0302020204030204"/>
              </a:rPr>
              <a:t>In case of an emergency please call PDO Emergency Number (Toll Free): </a:t>
            </a:r>
            <a:r>
              <a:rPr lang="en-US" altLang="en-US" sz="1400" b="1" dirty="0">
                <a:solidFill>
                  <a:srgbClr val="FF0000"/>
                </a:solidFill>
                <a:latin typeface="Times New Roman" panose="02020603050405020304" pitchFamily="18" charset="0"/>
                <a:cs typeface="Times New Roman" panose="02020603050405020304" pitchFamily="18" charset="0"/>
              </a:rPr>
              <a:t>2467-5555</a:t>
            </a:r>
            <a:endParaRPr lang="en-US" sz="1400" b="1" dirty="0">
              <a:solidFill>
                <a:srgbClr val="58595B"/>
              </a:solidFill>
              <a:latin typeface="Calibri Light" panose="020F0302020204030204"/>
            </a:endParaRPr>
          </a:p>
        </p:txBody>
      </p:sp>
      <p:sp>
        <p:nvSpPr>
          <p:cNvPr id="32" name="TextBox 31">
            <a:extLst>
              <a:ext uri="{FF2B5EF4-FFF2-40B4-BE49-F238E27FC236}">
                <a16:creationId xmlns:a16="http://schemas.microsoft.com/office/drawing/2014/main" id="{C0A5CFB7-AB08-402F-A488-07B19E9AD9F7}"/>
              </a:ext>
            </a:extLst>
          </p:cNvPr>
          <p:cNvSpPr txBox="1"/>
          <p:nvPr/>
        </p:nvSpPr>
        <p:spPr>
          <a:xfrm rot="16200000">
            <a:off x="-145372" y="763334"/>
            <a:ext cx="1333077" cy="253916"/>
          </a:xfrm>
          <a:prstGeom prst="rect">
            <a:avLst/>
          </a:prstGeom>
          <a:noFill/>
        </p:spPr>
        <p:txBody>
          <a:bodyPr wrap="square" lIns="68580" tIns="34290" rIns="68580" bIns="34290" rtlCol="0">
            <a:noAutofit/>
          </a:bodyPr>
          <a:lstStyle/>
          <a:p>
            <a:pPr algn="ctr"/>
            <a:r>
              <a:rPr lang="en-US" sz="1500" dirty="0">
                <a:solidFill>
                  <a:schemeClr val="bg1"/>
                </a:solidFill>
              </a:rPr>
              <a:t>Prevent</a:t>
            </a:r>
          </a:p>
        </p:txBody>
      </p:sp>
      <p:sp>
        <p:nvSpPr>
          <p:cNvPr id="36" name="Rectangle 17">
            <a:extLst>
              <a:ext uri="{FF2B5EF4-FFF2-40B4-BE49-F238E27FC236}">
                <a16:creationId xmlns:a16="http://schemas.microsoft.com/office/drawing/2014/main" id="{6EF339D8-4E46-422C-8BFC-03E46E35F858}"/>
              </a:ext>
            </a:extLst>
          </p:cNvPr>
          <p:cNvSpPr>
            <a:spLocks noChangeArrowheads="1"/>
          </p:cNvSpPr>
          <p:nvPr/>
        </p:nvSpPr>
        <p:spPr bwMode="auto">
          <a:xfrm>
            <a:off x="413588" y="3531874"/>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ea typeface="+mn-ea"/>
                <a:cs typeface="Arial" panose="020B0604020202020204" pitchFamily="34" charset="0"/>
              </a:rPr>
              <a:t>Initial Findings</a:t>
            </a:r>
          </a:p>
        </p:txBody>
      </p:sp>
      <p:sp>
        <p:nvSpPr>
          <p:cNvPr id="2" name="TextBox 1">
            <a:extLst>
              <a:ext uri="{FF2B5EF4-FFF2-40B4-BE49-F238E27FC236}">
                <a16:creationId xmlns:a16="http://schemas.microsoft.com/office/drawing/2014/main" id="{D6D21A8C-30CC-4548-8EF8-499FFD5D7726}"/>
              </a:ext>
            </a:extLst>
          </p:cNvPr>
          <p:cNvSpPr txBox="1"/>
          <p:nvPr/>
        </p:nvSpPr>
        <p:spPr>
          <a:xfrm>
            <a:off x="364658" y="6019313"/>
            <a:ext cx="8694898" cy="369332"/>
          </a:xfrm>
          <a:prstGeom prst="rect">
            <a:avLst/>
          </a:prstGeom>
          <a:solidFill>
            <a:schemeClr val="accent5"/>
          </a:solidFill>
        </p:spPr>
        <p:txBody>
          <a:bodyPr wrap="square" rtlCol="0">
            <a:spAutoFit/>
          </a:bodyPr>
          <a:lstStyle/>
          <a:p>
            <a:pPr marR="29360" algn="ctr"/>
            <a:r>
              <a:rPr lang="en-US" b="1" dirty="0">
                <a:solidFill>
                  <a:srgbClr val="FFFF00"/>
                </a:solidFill>
                <a:latin typeface="Tahoma" pitchFamily="34" charset="0"/>
                <a:ea typeface="MS PGothic" pitchFamily="34" charset="-128"/>
              </a:rPr>
              <a:t>Always be aware of safe access/egress techniques.</a:t>
            </a:r>
          </a:p>
        </p:txBody>
      </p:sp>
      <p:pic>
        <p:nvPicPr>
          <p:cNvPr id="5" name="Picture 4" descr="Logo&#10;&#10;Description automatically generated">
            <a:extLst>
              <a:ext uri="{FF2B5EF4-FFF2-40B4-BE49-F238E27FC236}">
                <a16:creationId xmlns:a16="http://schemas.microsoft.com/office/drawing/2014/main" id="{9B097645-209D-4B2F-B121-5A6FFC203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01" y="140517"/>
            <a:ext cx="1800761" cy="1405756"/>
          </a:xfrm>
          <a:prstGeom prst="rect">
            <a:avLst/>
          </a:prstGeom>
        </p:spPr>
      </p:pic>
      <p:sp>
        <p:nvSpPr>
          <p:cNvPr id="14" name="TextBox 13">
            <a:extLst>
              <a:ext uri="{FF2B5EF4-FFF2-40B4-BE49-F238E27FC236}">
                <a16:creationId xmlns:a16="http://schemas.microsoft.com/office/drawing/2014/main" id="{4FB0979E-4BE4-B968-DB5D-14DFE1BF7DD5}"/>
              </a:ext>
            </a:extLst>
          </p:cNvPr>
          <p:cNvSpPr txBox="1"/>
          <p:nvPr/>
        </p:nvSpPr>
        <p:spPr>
          <a:xfrm>
            <a:off x="245701" y="3849046"/>
            <a:ext cx="7670643" cy="523220"/>
          </a:xfrm>
          <a:prstGeom prst="rect">
            <a:avLst/>
          </a:prstGeom>
          <a:noFill/>
        </p:spPr>
        <p:txBody>
          <a:bodyPr wrap="square">
            <a:spAutoFit/>
          </a:bodyPr>
          <a:lstStyle/>
          <a:p>
            <a:pPr marR="5210" indent="-285750" algn="just">
              <a:buFont typeface="Wingdings" panose="05000000000000000000" pitchFamily="2" charset="2"/>
              <a:buChar char="Ø"/>
            </a:pPr>
            <a:r>
              <a:rPr lang="en-US" sz="1400" dirty="0"/>
              <a:t>The driver was exiting the truck cabin while facing forward.</a:t>
            </a:r>
          </a:p>
          <a:p>
            <a:pPr marR="5210" indent="-285750" algn="just">
              <a:buFont typeface="Wingdings" panose="05000000000000000000" pitchFamily="2" charset="2"/>
              <a:buChar char="Ø"/>
            </a:pPr>
            <a:r>
              <a:rPr lang="en-US" sz="1400" dirty="0"/>
              <a:t>The Driver right foot slipped, causing a loss of balance contributing to the fall. </a:t>
            </a:r>
          </a:p>
        </p:txBody>
      </p:sp>
      <p:sp>
        <p:nvSpPr>
          <p:cNvPr id="19" name="TextBox 18">
            <a:extLst>
              <a:ext uri="{FF2B5EF4-FFF2-40B4-BE49-F238E27FC236}">
                <a16:creationId xmlns:a16="http://schemas.microsoft.com/office/drawing/2014/main" id="{DC694FA2-FD8D-08C8-4637-D9737BFCF521}"/>
              </a:ext>
            </a:extLst>
          </p:cNvPr>
          <p:cNvSpPr txBox="1"/>
          <p:nvPr/>
        </p:nvSpPr>
        <p:spPr>
          <a:xfrm>
            <a:off x="261929" y="4991839"/>
            <a:ext cx="8638231" cy="523220"/>
          </a:xfrm>
          <a:prstGeom prst="rect">
            <a:avLst/>
          </a:prstGeom>
          <a:noFill/>
        </p:spPr>
        <p:txBody>
          <a:bodyPr wrap="square">
            <a:spAutoFit/>
          </a:bodyPr>
          <a:lstStyle/>
          <a:p>
            <a:pPr marL="285750" indent="-285750" algn="just">
              <a:buFont typeface="Wingdings" panose="05000000000000000000" pitchFamily="2" charset="2"/>
              <a:buChar char="Ø"/>
            </a:pPr>
            <a:r>
              <a:rPr lang="en-US" sz="1400" dirty="0">
                <a:ea typeface="MS PGothic" panose="020B0600070205080204" pitchFamily="34" charset="-128"/>
              </a:rPr>
              <a:t>How do you ensure Drivers knows how to safely position human body while descending from the truck cabin?</a:t>
            </a:r>
          </a:p>
          <a:p>
            <a:pPr marL="285750" indent="-285750" algn="just">
              <a:buFont typeface="Wingdings" panose="05000000000000000000" pitchFamily="2" charset="2"/>
              <a:buChar char="Ø"/>
            </a:pPr>
            <a:r>
              <a:rPr lang="en-US" sz="1400" dirty="0">
                <a:ea typeface="MS PGothic" panose="020B0600070205080204" pitchFamily="34" charset="-128"/>
              </a:rPr>
              <a:t>How do you ensure the drivers use three point of contact while climbing and descending from trucks ? </a:t>
            </a:r>
          </a:p>
        </p:txBody>
      </p:sp>
      <p:sp>
        <p:nvSpPr>
          <p:cNvPr id="10" name="Rectangle 9">
            <a:extLst>
              <a:ext uri="{FF2B5EF4-FFF2-40B4-BE49-F238E27FC236}">
                <a16:creationId xmlns:a16="http://schemas.microsoft.com/office/drawing/2014/main" id="{07DB3BD6-152C-38F1-3EDA-0768F9DA214F}"/>
              </a:ext>
            </a:extLst>
          </p:cNvPr>
          <p:cNvSpPr>
            <a:spLocks noChangeArrowheads="1"/>
          </p:cNvSpPr>
          <p:nvPr/>
        </p:nvSpPr>
        <p:spPr bwMode="auto">
          <a:xfrm>
            <a:off x="456926" y="2337916"/>
            <a:ext cx="8277771"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1400" dirty="0"/>
              <a:t>On 05th July 2024 at 1500hrs, a 3rd party driver completed offloading liquids at Rig-45, he stopped the tanker outside the location and while exiting the truck cabin, his right foot slipped from the last step.  He tried to break his fall by using his outstretched right hand.  Soon after, he felt pain and swelling in his right-hand wrist. He was transferred to Rig medic and first aid given. The Driver sent to Fahud PDO clinic for further diagnoses.  The X-ray revealed right hand was fractured. </a:t>
            </a:r>
          </a:p>
        </p:txBody>
      </p:sp>
      <p:sp>
        <p:nvSpPr>
          <p:cNvPr id="12" name="Rectangle 17">
            <a:extLst>
              <a:ext uri="{FF2B5EF4-FFF2-40B4-BE49-F238E27FC236}">
                <a16:creationId xmlns:a16="http://schemas.microsoft.com/office/drawing/2014/main" id="{5642A6FF-645F-80EC-3C98-065225795553}"/>
              </a:ext>
            </a:extLst>
          </p:cNvPr>
          <p:cNvSpPr>
            <a:spLocks noChangeArrowheads="1"/>
          </p:cNvSpPr>
          <p:nvPr/>
        </p:nvSpPr>
        <p:spPr bwMode="auto">
          <a:xfrm>
            <a:off x="422090" y="4617891"/>
            <a:ext cx="3056225" cy="369332"/>
          </a:xfrm>
          <a:prstGeom prst="rect">
            <a:avLst/>
          </a:prstGeom>
          <a:noFill/>
          <a:ln w="9525">
            <a:noFill/>
            <a:miter lim="800000"/>
            <a:headEnd/>
            <a:tailEnd/>
          </a:ln>
        </p:spPr>
        <p:txBody>
          <a:bodyPr wrap="square">
            <a:spAutoFit/>
          </a:bodyPr>
          <a:lstStyle/>
          <a:p>
            <a:pPr>
              <a:defRPr/>
            </a:pPr>
            <a:r>
              <a:rPr lang="en-US" b="1" dirty="0">
                <a:solidFill>
                  <a:schemeClr val="accent1"/>
                </a:solidFill>
                <a:cs typeface="Arial" panose="020B0604020202020204" pitchFamily="34" charset="0"/>
              </a:rPr>
              <a:t>Engagement Questions: </a:t>
            </a:r>
          </a:p>
        </p:txBody>
      </p:sp>
      <p:sp>
        <p:nvSpPr>
          <p:cNvPr id="29" name="Rectangle 28">
            <a:extLst>
              <a:ext uri="{FF2B5EF4-FFF2-40B4-BE49-F238E27FC236}">
                <a16:creationId xmlns:a16="http://schemas.microsoft.com/office/drawing/2014/main" id="{381C2735-504A-8A37-5B27-68496658CF5E}"/>
              </a:ext>
            </a:extLst>
          </p:cNvPr>
          <p:cNvSpPr/>
          <p:nvPr/>
        </p:nvSpPr>
        <p:spPr>
          <a:xfrm>
            <a:off x="9237380" y="4535729"/>
            <a:ext cx="547571" cy="306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157E313-5359-CA89-CB2F-29FCAE711C53}"/>
              </a:ext>
            </a:extLst>
          </p:cNvPr>
          <p:cNvPicPr>
            <a:picLocks noChangeAspect="1"/>
          </p:cNvPicPr>
          <p:nvPr/>
        </p:nvPicPr>
        <p:blipFill>
          <a:blip r:embed="rId4"/>
          <a:stretch>
            <a:fillRect/>
          </a:stretch>
        </p:blipFill>
        <p:spPr>
          <a:xfrm>
            <a:off x="9162655" y="1735472"/>
            <a:ext cx="2957207" cy="1841954"/>
          </a:xfrm>
          <a:prstGeom prst="rect">
            <a:avLst/>
          </a:prstGeom>
        </p:spPr>
      </p:pic>
      <p:grpSp>
        <p:nvGrpSpPr>
          <p:cNvPr id="3" name="Group 131">
            <a:extLst>
              <a:ext uri="{FF2B5EF4-FFF2-40B4-BE49-F238E27FC236}">
                <a16:creationId xmlns:a16="http://schemas.microsoft.com/office/drawing/2014/main" id="{D307952B-4367-5072-10BD-09D49DBBBF9C}"/>
              </a:ext>
            </a:extLst>
          </p:cNvPr>
          <p:cNvGrpSpPr>
            <a:grpSpLocks/>
          </p:cNvGrpSpPr>
          <p:nvPr/>
        </p:nvGrpSpPr>
        <p:grpSpPr bwMode="auto">
          <a:xfrm>
            <a:off x="11717453" y="3161402"/>
            <a:ext cx="316678" cy="343597"/>
            <a:chOff x="3504" y="544"/>
            <a:chExt cx="2287" cy="1855"/>
          </a:xfrm>
        </p:grpSpPr>
        <p:sp>
          <p:nvSpPr>
            <p:cNvPr id="6" name="Line 129">
              <a:extLst>
                <a:ext uri="{FF2B5EF4-FFF2-40B4-BE49-F238E27FC236}">
                  <a16:creationId xmlns:a16="http://schemas.microsoft.com/office/drawing/2014/main" id="{C7B2CDDE-E0C6-4EF7-0EB1-FDF4F43A9893}"/>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Line 130">
              <a:extLst>
                <a:ext uri="{FF2B5EF4-FFF2-40B4-BE49-F238E27FC236}">
                  <a16:creationId xmlns:a16="http://schemas.microsoft.com/office/drawing/2014/main" id="{513104D7-33BC-4015-1D62-209850F996D4}"/>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5" name="Picture 14">
            <a:extLst>
              <a:ext uri="{FF2B5EF4-FFF2-40B4-BE49-F238E27FC236}">
                <a16:creationId xmlns:a16="http://schemas.microsoft.com/office/drawing/2014/main" id="{B96FCE16-6DDB-756B-FEFF-426E09C554CB}"/>
              </a:ext>
            </a:extLst>
          </p:cNvPr>
          <p:cNvPicPr>
            <a:picLocks noChangeAspect="1"/>
          </p:cNvPicPr>
          <p:nvPr/>
        </p:nvPicPr>
        <p:blipFill>
          <a:blip r:embed="rId5"/>
          <a:stretch>
            <a:fillRect/>
          </a:stretch>
        </p:blipFill>
        <p:spPr>
          <a:xfrm>
            <a:off x="9162655" y="3928230"/>
            <a:ext cx="2957208" cy="1835744"/>
          </a:xfrm>
          <a:prstGeom prst="rect">
            <a:avLst/>
          </a:prstGeom>
        </p:spPr>
      </p:pic>
      <p:sp>
        <p:nvSpPr>
          <p:cNvPr id="64" name="Freeform 132">
            <a:extLst>
              <a:ext uri="{FF2B5EF4-FFF2-40B4-BE49-F238E27FC236}">
                <a16:creationId xmlns:a16="http://schemas.microsoft.com/office/drawing/2014/main" id="{54EEFF28-5A0A-E4EB-56C3-5B689A4DBEA9}"/>
              </a:ext>
            </a:extLst>
          </p:cNvPr>
          <p:cNvSpPr/>
          <p:nvPr/>
        </p:nvSpPr>
        <p:spPr bwMode="auto">
          <a:xfrm>
            <a:off x="11546101" y="5195375"/>
            <a:ext cx="547571" cy="479021"/>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6" name="TextBox 15">
            <a:extLst>
              <a:ext uri="{FF2B5EF4-FFF2-40B4-BE49-F238E27FC236}">
                <a16:creationId xmlns:a16="http://schemas.microsoft.com/office/drawing/2014/main" id="{74A37FEF-6FF6-8E73-00D0-6D33E360F671}"/>
              </a:ext>
            </a:extLst>
          </p:cNvPr>
          <p:cNvSpPr txBox="1"/>
          <p:nvPr/>
        </p:nvSpPr>
        <p:spPr>
          <a:xfrm>
            <a:off x="9033762" y="3577426"/>
            <a:ext cx="3086100" cy="369332"/>
          </a:xfrm>
          <a:prstGeom prst="rect">
            <a:avLst/>
          </a:prstGeom>
          <a:noFill/>
        </p:spPr>
        <p:txBody>
          <a:bodyPr wrap="square">
            <a:spAutoFit/>
          </a:bodyPr>
          <a:lstStyle/>
          <a:p>
            <a:pPr algn="ctr"/>
            <a:r>
              <a:rPr lang="en-US" dirty="0">
                <a:solidFill>
                  <a:srgbClr val="FF0000"/>
                </a:solidFill>
              </a:rPr>
              <a:t>Incorrect method of exiting</a:t>
            </a:r>
          </a:p>
        </p:txBody>
      </p:sp>
      <p:sp>
        <p:nvSpPr>
          <p:cNvPr id="20" name="TextBox 19">
            <a:extLst>
              <a:ext uri="{FF2B5EF4-FFF2-40B4-BE49-F238E27FC236}">
                <a16:creationId xmlns:a16="http://schemas.microsoft.com/office/drawing/2014/main" id="{44A6C07E-CBC7-B4A9-D09A-C53A62C17DC1}"/>
              </a:ext>
            </a:extLst>
          </p:cNvPr>
          <p:cNvSpPr txBox="1"/>
          <p:nvPr/>
        </p:nvSpPr>
        <p:spPr>
          <a:xfrm>
            <a:off x="9162655" y="5727801"/>
            <a:ext cx="3086100" cy="369332"/>
          </a:xfrm>
          <a:prstGeom prst="rect">
            <a:avLst/>
          </a:prstGeom>
          <a:noFill/>
        </p:spPr>
        <p:txBody>
          <a:bodyPr wrap="square">
            <a:spAutoFit/>
          </a:bodyPr>
          <a:lstStyle/>
          <a:p>
            <a:pPr algn="ctr"/>
            <a:r>
              <a:rPr lang="en-US" dirty="0">
                <a:solidFill>
                  <a:srgbClr val="FF0000"/>
                </a:solidFill>
              </a:rPr>
              <a:t>Correct method of exiting</a:t>
            </a:r>
          </a:p>
        </p:txBody>
      </p:sp>
      <p:pic>
        <p:nvPicPr>
          <p:cNvPr id="8" name="Picture 7" descr="A cartoon character in a helmet and safety vest&#10;&#10;Description automatically generated">
            <a:extLst>
              <a:ext uri="{FF2B5EF4-FFF2-40B4-BE49-F238E27FC236}">
                <a16:creationId xmlns:a16="http://schemas.microsoft.com/office/drawing/2014/main" id="{10EAA05D-8B10-4879-A4E0-E3D3B8970B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20158" y="17314"/>
            <a:ext cx="1471842" cy="1652161"/>
          </a:xfrm>
          <a:prstGeom prst="rect">
            <a:avLst/>
          </a:prstGeom>
        </p:spPr>
      </p:pic>
    </p:spTree>
    <p:extLst>
      <p:ext uri="{BB962C8B-B14F-4D97-AF65-F5344CB8AC3E}">
        <p14:creationId xmlns:p14="http://schemas.microsoft.com/office/powerpoint/2010/main" val="296422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92877</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DC7AA374-12DC-4FF3-9689-708F8D7E9DA7}"/>
</file>

<file path=customXml/itemProps2.xml><?xml version="1.0" encoding="utf-8"?>
<ds:datastoreItem xmlns:ds="http://schemas.openxmlformats.org/officeDocument/2006/customXml" ds:itemID="{EF067E25-7DA8-4919-88CE-AC8DB4D05B41}">
  <ds:schemaRefs>
    <ds:schemaRef ds:uri="http://schemas.microsoft.com/sharepoint/v3/contenttype/forms"/>
  </ds:schemaRefs>
</ds:datastoreItem>
</file>

<file path=customXml/itemProps3.xml><?xml version="1.0" encoding="utf-8"?>
<ds:datastoreItem xmlns:ds="http://schemas.openxmlformats.org/officeDocument/2006/customXml" ds:itemID="{42F8EBC0-8F94-47F8-BCC7-453F16FE13FB}">
  <ds:schemaRefs>
    <ds:schemaRef ds:uri="http://schemas.microsoft.com/office/2006/metadata/properties"/>
    <ds:schemaRef ds:uri="http://schemas.microsoft.com/office/infopath/2007/PartnerControls"/>
    <ds:schemaRef ds:uri="4880e4f8-4b7d-4bdd-91e3-e10d47036eca"/>
    <ds:schemaRef ds:uri="4880E4F8-4B7D-4BDD-91E3-E10D47036ECA"/>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otalTime>1204</TotalTime>
  <Words>416</Words>
  <Application>Microsoft Office PowerPoint</Application>
  <PresentationFormat>Widescreen</PresentationFormat>
  <Paragraphs>35</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Gill Sans</vt:lpstr>
      <vt:lpstr>Gill Sans Light</vt:lpstr>
      <vt:lpstr>Tahoma</vt:lpstr>
      <vt:lpstr>Times New Roman</vt:lpstr>
      <vt:lpstr>Wingdings</vt:lpstr>
      <vt:lpstr>1_Office Theme</vt:lpstr>
      <vt:lpstr>Learning From Incident -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LTI-09- 1168101 - AHPS - HAL Servises - 1st Alert-EN</dc:title>
  <dc:creator>Balushi, Sumaiya MSE36</dc:creator>
  <cp:lastModifiedBy>Rawahi, Ahmed MSE34</cp:lastModifiedBy>
  <cp:revision>59</cp:revision>
  <dcterms:created xsi:type="dcterms:W3CDTF">2023-01-18T05:52:34Z</dcterms:created>
  <dcterms:modified xsi:type="dcterms:W3CDTF">2024-07-24T05:46:02Z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