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7" autoAdjust="0"/>
    <p:restoredTop sz="88249" autoAdjust="0"/>
  </p:normalViewPr>
  <p:slideViewPr>
    <p:cSldViewPr snapToGrid="0">
      <p:cViewPr varScale="1">
        <p:scale>
          <a:sx n="100" d="100"/>
          <a:sy n="100" d="100"/>
        </p:scale>
        <p:origin x="8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duru, Raju IDI63X" userId="d8c4c54e-792b-4728-ba18-36787d9218e6" providerId="ADAL" clId="{552C50B2-C833-4E95-BF65-24291EA2CE9A}"/>
    <pc:docChg chg="modSld">
      <pc:chgData name="Konduru, Raju IDI63X" userId="d8c4c54e-792b-4728-ba18-36787d9218e6" providerId="ADAL" clId="{552C50B2-C833-4E95-BF65-24291EA2CE9A}" dt="2024-03-27T05:07:25.983" v="1" actId="6549"/>
      <pc:docMkLst>
        <pc:docMk/>
      </pc:docMkLst>
      <pc:sldChg chg="modSp mod">
        <pc:chgData name="Konduru, Raju IDI63X" userId="d8c4c54e-792b-4728-ba18-36787d9218e6" providerId="ADAL" clId="{552C50B2-C833-4E95-BF65-24291EA2CE9A}" dt="2024-03-27T05:07:25.983" v="1" actId="6549"/>
        <pc:sldMkLst>
          <pc:docMk/>
          <pc:sldMk cId="2964227638" sldId="270"/>
        </pc:sldMkLst>
        <pc:graphicFrameChg chg="modGraphic">
          <ac:chgData name="Konduru, Raju IDI63X" userId="d8c4c54e-792b-4728-ba18-36787d9218e6" providerId="ADAL" clId="{552C50B2-C833-4E95-BF65-24291EA2CE9A}" dt="2024-03-27T05:07:25.983" v="1" actId="6549"/>
          <ac:graphicFrameMkLst>
            <pc:docMk/>
            <pc:sldMk cId="2964227638" sldId="270"/>
            <ac:graphicFrameMk id="13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13B64-52E4-419C-B1B8-E8E557278CC4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E756A-71C4-4EF9-8F7C-B1FF48E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4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Musleh image on the top right will change according to incident pattern, MSE3 will provide you with the image as per the pattern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happened: 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Initial Finding: Four to five bullet points highlighting the initial main findings from the investigation.  Remember the target audience is the front-line staff so this should be written in simple terms in a way that everyone can understand.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Learnings: Four to five learning message in the form of questionnaires linked with initial findings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main learning point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you want to get across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E756A-71C4-4EF9-8F7C-B1FF48E661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4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7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0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9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5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9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1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6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1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" y="0"/>
            <a:ext cx="386367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6" y="6117536"/>
            <a:ext cx="2340723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107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916638" y="77218"/>
            <a:ext cx="8876375" cy="5355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Learning From Incident - </a:t>
            </a:r>
            <a:r>
              <a:rPr lang="en-GB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03599" y="2165086"/>
            <a:ext cx="1917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3597" y="2488772"/>
            <a:ext cx="79485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While the Roustabout was attempting to adjust the forks of the forklift , his left-hand finger got crushed between the fork and its holder resulting in a fracture at his left-hand index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finger.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158198"/>
              </p:ext>
            </p:extLst>
          </p:nvPr>
        </p:nvGraphicFramePr>
        <p:xfrm>
          <a:off x="1916638" y="652190"/>
          <a:ext cx="8876375" cy="987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51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140423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98631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1232899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  <a:gridCol w="1315092">
                  <a:extLst>
                    <a:ext uri="{9D8B030D-6E8A-4147-A177-3AD203B41FA5}">
                      <a16:colId xmlns:a16="http://schemas.microsoft.com/office/drawing/2014/main" val="1090560065"/>
                    </a:ext>
                  </a:extLst>
                </a:gridCol>
                <a:gridCol w="2761313">
                  <a:extLst>
                    <a:ext uri="{9D8B030D-6E8A-4147-A177-3AD203B41FA5}">
                      <a16:colId xmlns:a16="http://schemas.microsoft.com/office/drawing/2014/main" val="4048325790"/>
                    </a:ext>
                  </a:extLst>
                </a:gridCol>
              </a:tblGrid>
              <a:tr h="28576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PIM #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1154426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22.05.2023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Direct / Depart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285766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Incident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/>
                        <a:t>11:00 hrs</a:t>
                      </a:r>
                      <a:endParaRPr lang="en-US" sz="13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WPH-12, Qarn Alam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77533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Pattern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Hands &amp; Fingers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Contractor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Adjusting the forks of the forklift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47638" y="1706637"/>
            <a:ext cx="8614373" cy="338554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</a:t>
            </a:r>
          </a:p>
        </p:txBody>
      </p:sp>
      <p:pic>
        <p:nvPicPr>
          <p:cNvPr id="21" name="Picture 20" descr="A picture containing person, standing&#10;&#10;Description automatically generated">
            <a:extLst>
              <a:ext uri="{FF2B5EF4-FFF2-40B4-BE49-F238E27FC236}">
                <a16:creationId xmlns:a16="http://schemas.microsoft.com/office/drawing/2014/main" id="{9E28D099-22D2-4956-8A3D-A70D8F3C17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19" r="24496" b="11753"/>
          <a:stretch/>
        </p:blipFill>
        <p:spPr>
          <a:xfrm>
            <a:off x="10880770" y="54752"/>
            <a:ext cx="1180756" cy="20201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947B715-5C32-4379-84C8-46A5B939CA2A}"/>
              </a:ext>
            </a:extLst>
          </p:cNvPr>
          <p:cNvSpPr txBox="1"/>
          <p:nvPr/>
        </p:nvSpPr>
        <p:spPr>
          <a:xfrm>
            <a:off x="2720083" y="6495471"/>
            <a:ext cx="5365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solidFill>
                  <a:schemeClr val="tx1"/>
                </a:solidFill>
                <a:latin typeface="Calibri Light" panose="020F0302020204030204"/>
              </a:rPr>
              <a:t>In case of an emergency please call PDO Emergency Number (Toll Free): </a:t>
            </a:r>
            <a:r>
              <a:rPr lang="en-US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2467-5555</a:t>
            </a:r>
            <a:endParaRPr lang="en-US" sz="1400" b="1" dirty="0">
              <a:solidFill>
                <a:srgbClr val="58595B"/>
              </a:solidFill>
              <a:latin typeface="Calibri Light" panose="020F03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A5CFB7-AB08-402F-A488-07B19E9AD9F7}"/>
              </a:ext>
            </a:extLst>
          </p:cNvPr>
          <p:cNvSpPr txBox="1"/>
          <p:nvPr/>
        </p:nvSpPr>
        <p:spPr>
          <a:xfrm rot="16200000">
            <a:off x="-145372" y="763334"/>
            <a:ext cx="133307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Prevent</a:t>
            </a:r>
          </a:p>
        </p:txBody>
      </p:sp>
      <p:sp>
        <p:nvSpPr>
          <p:cNvPr id="35" name="Rectangle 17">
            <a:extLst>
              <a:ext uri="{FF2B5EF4-FFF2-40B4-BE49-F238E27FC236}">
                <a16:creationId xmlns:a16="http://schemas.microsoft.com/office/drawing/2014/main" id="{52258D6B-D1CE-4063-85C9-AFC0CFF35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33" y="4522639"/>
            <a:ext cx="1917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Learnings</a:t>
            </a:r>
          </a:p>
        </p:txBody>
      </p:sp>
      <p:sp>
        <p:nvSpPr>
          <p:cNvPr id="36" name="Rectangle 17">
            <a:extLst>
              <a:ext uri="{FF2B5EF4-FFF2-40B4-BE49-F238E27FC236}">
                <a16:creationId xmlns:a16="http://schemas.microsoft.com/office/drawing/2014/main" id="{6EF339D8-4E46-422C-8BFC-03E46E35F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33" y="3203884"/>
            <a:ext cx="1917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Initial Findings</a:t>
            </a:r>
          </a:p>
        </p:txBody>
      </p:sp>
      <p:sp>
        <p:nvSpPr>
          <p:cNvPr id="37" name="Rectangle 1">
            <a:extLst>
              <a:ext uri="{FF2B5EF4-FFF2-40B4-BE49-F238E27FC236}">
                <a16:creationId xmlns:a16="http://schemas.microsoft.com/office/drawing/2014/main" id="{AE8273E9-CD3B-4A1D-88F1-31D29526B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34" y="3676253"/>
            <a:ext cx="776673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Forklift was called from nearby hoist to carry some housekeeping work.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Forklift was equipped with Forks instead of a Bucket that is more suitable for such work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Forklift was not able to collect the torn chemical bags with the Forks</a:t>
            </a:r>
          </a:p>
        </p:txBody>
      </p:sp>
      <p:sp>
        <p:nvSpPr>
          <p:cNvPr id="38" name="Rectangle 1">
            <a:extLst>
              <a:ext uri="{FF2B5EF4-FFF2-40B4-BE49-F238E27FC236}">
                <a16:creationId xmlns:a16="http://schemas.microsoft.com/office/drawing/2014/main" id="{4D4D9B9C-D08B-49B5-A2A2-29777BE26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85" y="4891971"/>
            <a:ext cx="84292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ensure Mustaed/TBT 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engagement is effectively done prior the task 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How do you ensure all crew members are aware of all the pinch points related hazards?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always ensure that all activities are planned well before starting the task?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to use appropriate tools and equipment for the task?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D21A8C-30CC-4548-8EF8-499FFD5D7726}"/>
              </a:ext>
            </a:extLst>
          </p:cNvPr>
          <p:cNvSpPr txBox="1"/>
          <p:nvPr/>
        </p:nvSpPr>
        <p:spPr>
          <a:xfrm>
            <a:off x="1916638" y="6067419"/>
            <a:ext cx="5544046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Never put your hands in the line of fire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B097645-209D-4B2F-B121-5A6FFC203D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78" y="-88150"/>
            <a:ext cx="1800761" cy="14057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5FACE9-A0EB-BE6B-75BC-19B2CD3F24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929" y="4332151"/>
            <a:ext cx="3137011" cy="1719977"/>
          </a:xfrm>
          <a:prstGeom prst="rect">
            <a:avLst/>
          </a:prstGeom>
        </p:spPr>
      </p:pic>
      <p:sp>
        <p:nvSpPr>
          <p:cNvPr id="10" name="Freeform 132">
            <a:extLst>
              <a:ext uri="{FF2B5EF4-FFF2-40B4-BE49-F238E27FC236}">
                <a16:creationId xmlns:a16="http://schemas.microsoft.com/office/drawing/2014/main" id="{5FE761CF-9684-AFA6-6D2A-9854C105AF6E}"/>
              </a:ext>
            </a:extLst>
          </p:cNvPr>
          <p:cNvSpPr>
            <a:spLocks/>
          </p:cNvSpPr>
          <p:nvPr/>
        </p:nvSpPr>
        <p:spPr bwMode="auto">
          <a:xfrm>
            <a:off x="11621331" y="5694106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solidFill>
            <a:srgbClr val="00B050"/>
          </a:solidFill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96DF54-E01A-13BC-2B8E-D41D410C38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928" y="2330054"/>
            <a:ext cx="3137011" cy="1776681"/>
          </a:xfrm>
          <a:prstGeom prst="rect">
            <a:avLst/>
          </a:prstGeom>
        </p:spPr>
      </p:pic>
      <p:grpSp>
        <p:nvGrpSpPr>
          <p:cNvPr id="3" name="Group 131">
            <a:extLst>
              <a:ext uri="{FF2B5EF4-FFF2-40B4-BE49-F238E27FC236}">
                <a16:creationId xmlns:a16="http://schemas.microsoft.com/office/drawing/2014/main" id="{87F23EE3-49D2-94F5-3A57-CB3BB519B0D1}"/>
              </a:ext>
            </a:extLst>
          </p:cNvPr>
          <p:cNvGrpSpPr>
            <a:grpSpLocks/>
          </p:cNvGrpSpPr>
          <p:nvPr/>
        </p:nvGrpSpPr>
        <p:grpSpPr bwMode="auto">
          <a:xfrm>
            <a:off x="11705170" y="3632411"/>
            <a:ext cx="336550" cy="544513"/>
            <a:chOff x="3504" y="544"/>
            <a:chExt cx="2287" cy="1855"/>
          </a:xfrm>
        </p:grpSpPr>
        <p:sp>
          <p:nvSpPr>
            <p:cNvPr id="6" name="Line 129">
              <a:extLst>
                <a:ext uri="{FF2B5EF4-FFF2-40B4-BE49-F238E27FC236}">
                  <a16:creationId xmlns:a16="http://schemas.microsoft.com/office/drawing/2014/main" id="{D83C05B3-681A-3362-8E64-7302BA5D72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" name="Line 130">
              <a:extLst>
                <a:ext uri="{FF2B5EF4-FFF2-40B4-BE49-F238E27FC236}">
                  <a16:creationId xmlns:a16="http://schemas.microsoft.com/office/drawing/2014/main" id="{565108DD-44C2-61CC-6F05-DF95490A26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422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Id xmlns="4880e4f8-4b7d-4bdd-91e3-e10d47036eca">92767</DocId>
    <Language xmlns="4880e4f8-4b7d-4bdd-91e3-e10d47036eca">English</Language>
    <wic_System_Copyright xmlns="http://schemas.microsoft.com/sharepoint/v3/fields" xsi:nil="true"/>
    <ImageCreateDate xmlns="4880E4F8-4B7D-4BDD-91E3-E10D47036EC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A85B3D-C557-4D6A-8903-D1CC845E2074}">
  <ds:schemaRefs>
    <ds:schemaRef ds:uri="http://schemas.microsoft.com/office/2006/metadata/properties"/>
    <ds:schemaRef ds:uri="http://schemas.microsoft.com/office/infopath/2007/PartnerControls"/>
    <ds:schemaRef ds:uri="4880e4f8-4b7d-4bdd-91e3-e10d47036eca"/>
    <ds:schemaRef ds:uri="http://schemas.microsoft.com/sharepoint/v3/fields"/>
    <ds:schemaRef ds:uri="4880E4F8-4B7D-4BDD-91E3-E10D47036ECA"/>
  </ds:schemaRefs>
</ds:datastoreItem>
</file>

<file path=customXml/itemProps2.xml><?xml version="1.0" encoding="utf-8"?>
<ds:datastoreItem xmlns:ds="http://schemas.openxmlformats.org/officeDocument/2006/customXml" ds:itemID="{093C05E3-C05F-4F22-81B4-2A95163D0E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9E00EC-4256-407A-9106-60F4026C4C05}"/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379</Words>
  <Application>Microsoft Office PowerPoint</Application>
  <PresentationFormat>Widescreen</PresentationFormat>
  <Paragraphs>40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Gill Sans</vt:lpstr>
      <vt:lpstr>Gill Sans Light</vt:lpstr>
      <vt:lpstr>Tahoma</vt:lpstr>
      <vt:lpstr>Times New Roman</vt:lpstr>
      <vt:lpstr>Wingdings</vt:lpstr>
      <vt:lpstr>1_Office Theme</vt:lpstr>
      <vt:lpstr>Learning From Incident -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LTI#09- Midwesco- Fractured Finger</dc:title>
  <dc:creator>Balushi, Sumaiya MSE36</dc:creator>
  <cp:lastModifiedBy>Konduru, Raju IDI63X</cp:lastModifiedBy>
  <cp:revision>15</cp:revision>
  <dcterms:created xsi:type="dcterms:W3CDTF">2023-01-18T05:52:34Z</dcterms:created>
  <dcterms:modified xsi:type="dcterms:W3CDTF">2024-03-27T05:07:29Z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