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4"/>
  </p:sldMasterIdLst>
  <p:notesMasterIdLst>
    <p:notesMasterId r:id="rId6"/>
  </p:notesMasterIdLst>
  <p:sldIdLst>
    <p:sldId id="27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1C7823-1433-953C-A811-0291DCC027DA}" name="Riyami, Nabil FPS" initials="NR" userId="S::Nabil.NZA.Riyami@pdo.co.om::e81f3504-10ec-4509-a7c0-8516cec2a7b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F7F7F"/>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014514-71A0-4F17-BBFE-E026B098F3DC}" v="1" dt="2025-05-25T11:28:16.046"/>
  </p1510:revLst>
</p1510:revInfo>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897" autoAdjust="0"/>
    <p:restoredTop sz="94674"/>
  </p:normalViewPr>
  <p:slideViewPr>
    <p:cSldViewPr snapToGrid="0" snapToObjects="1">
      <p:cViewPr varScale="1">
        <p:scale>
          <a:sx n="107" d="100"/>
          <a:sy n="107" d="100"/>
        </p:scale>
        <p:origin x="14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raham, Arun UWZ2" userId="967ab1b7-0d78-4749-8adf-efa7e94cf140" providerId="ADAL" clId="{53014514-71A0-4F17-BBFE-E026B098F3DC}"/>
    <pc:docChg chg="custSel modSld">
      <pc:chgData name="Abraham, Arun UWZ2" userId="967ab1b7-0d78-4749-8adf-efa7e94cf140" providerId="ADAL" clId="{53014514-71A0-4F17-BBFE-E026B098F3DC}" dt="2025-05-25T11:29:18.391" v="486" actId="1076"/>
      <pc:docMkLst>
        <pc:docMk/>
      </pc:docMkLst>
      <pc:sldChg chg="addSp delSp modSp mod">
        <pc:chgData name="Abraham, Arun UWZ2" userId="967ab1b7-0d78-4749-8adf-efa7e94cf140" providerId="ADAL" clId="{53014514-71A0-4F17-BBFE-E026B098F3DC}" dt="2025-05-25T11:29:18.391" v="486" actId="1076"/>
        <pc:sldMkLst>
          <pc:docMk/>
          <pc:sldMk cId="2964227638" sldId="270"/>
        </pc:sldMkLst>
        <pc:spChg chg="mod">
          <ac:chgData name="Abraham, Arun UWZ2" userId="967ab1b7-0d78-4749-8adf-efa7e94cf140" providerId="ADAL" clId="{53014514-71A0-4F17-BBFE-E026B098F3DC}" dt="2025-05-25T10:46:30.113" v="462" actId="20577"/>
          <ac:spMkLst>
            <pc:docMk/>
            <pc:sldMk cId="2964227638" sldId="270"/>
            <ac:spMk id="2" creationId="{D6D21A8C-30CC-4548-8EF8-499FFD5D7726}"/>
          </ac:spMkLst>
        </pc:spChg>
        <pc:spChg chg="mod">
          <ac:chgData name="Abraham, Arun UWZ2" userId="967ab1b7-0d78-4749-8adf-efa7e94cf140" providerId="ADAL" clId="{53014514-71A0-4F17-BBFE-E026B098F3DC}" dt="2025-05-25T10:41:12.858" v="229" actId="6549"/>
          <ac:spMkLst>
            <pc:docMk/>
            <pc:sldMk cId="2964227638" sldId="270"/>
            <ac:spMk id="14" creationId="{4FB0979E-4BE4-B968-DB5D-14DFE1BF7DD5}"/>
          </ac:spMkLst>
        </pc:spChg>
        <pc:spChg chg="mod">
          <ac:chgData name="Abraham, Arun UWZ2" userId="967ab1b7-0d78-4749-8adf-efa7e94cf140" providerId="ADAL" clId="{53014514-71A0-4F17-BBFE-E026B098F3DC}" dt="2025-05-25T10:34:13.282" v="0" actId="6549"/>
          <ac:spMkLst>
            <pc:docMk/>
            <pc:sldMk cId="2964227638" sldId="270"/>
            <ac:spMk id="19" creationId="{DC694FA2-FD8D-08C8-4637-D9737BFCF521}"/>
          </ac:spMkLst>
        </pc:spChg>
        <pc:spChg chg="mod">
          <ac:chgData name="Abraham, Arun UWZ2" userId="967ab1b7-0d78-4749-8adf-efa7e94cf140" providerId="ADAL" clId="{53014514-71A0-4F17-BBFE-E026B098F3DC}" dt="2025-05-25T11:28:58.623" v="480" actId="1076"/>
          <ac:spMkLst>
            <pc:docMk/>
            <pc:sldMk cId="2964227638" sldId="270"/>
            <ac:spMk id="27" creationId="{215A018C-E2E8-F41F-74DB-4B2FD2E55326}"/>
          </ac:spMkLst>
        </pc:spChg>
        <pc:spChg chg="mod">
          <ac:chgData name="Abraham, Arun UWZ2" userId="967ab1b7-0d78-4749-8adf-efa7e94cf140" providerId="ADAL" clId="{53014514-71A0-4F17-BBFE-E026B098F3DC}" dt="2025-05-25T11:29:16.664" v="485" actId="1076"/>
          <ac:spMkLst>
            <pc:docMk/>
            <pc:sldMk cId="2964227638" sldId="270"/>
            <ac:spMk id="33" creationId="{6C025490-77B1-C362-6676-278798D81ED7}"/>
          </ac:spMkLst>
        </pc:spChg>
        <pc:spChg chg="mod">
          <ac:chgData name="Abraham, Arun UWZ2" userId="967ab1b7-0d78-4749-8adf-efa7e94cf140" providerId="ADAL" clId="{53014514-71A0-4F17-BBFE-E026B098F3DC}" dt="2025-05-25T11:29:09.335" v="482" actId="1076"/>
          <ac:spMkLst>
            <pc:docMk/>
            <pc:sldMk cId="2964227638" sldId="270"/>
            <ac:spMk id="35" creationId="{5A2600AE-B11B-6516-84BF-ABB50EBDAD2B}"/>
          </ac:spMkLst>
        </pc:spChg>
        <pc:picChg chg="add mod ord">
          <ac:chgData name="Abraham, Arun UWZ2" userId="967ab1b7-0d78-4749-8adf-efa7e94cf140" providerId="ADAL" clId="{53014514-71A0-4F17-BBFE-E026B098F3DC}" dt="2025-05-25T11:28:54.535" v="479" actId="1076"/>
          <ac:picMkLst>
            <pc:docMk/>
            <pc:sldMk cId="2964227638" sldId="270"/>
            <ac:picMk id="3" creationId="{8BAAF874-C311-5590-29F0-DFD313360A84}"/>
          </ac:picMkLst>
        </pc:picChg>
        <pc:picChg chg="del">
          <ac:chgData name="Abraham, Arun UWZ2" userId="967ab1b7-0d78-4749-8adf-efa7e94cf140" providerId="ADAL" clId="{53014514-71A0-4F17-BBFE-E026B098F3DC}" dt="2025-05-25T11:28:13.586" v="463" actId="478"/>
          <ac:picMkLst>
            <pc:docMk/>
            <pc:sldMk cId="2964227638" sldId="270"/>
            <ac:picMk id="23" creationId="{EBE427C9-CE53-C379-4B79-CB6E916A4AC1}"/>
          </ac:picMkLst>
        </pc:picChg>
        <pc:picChg chg="mod">
          <ac:chgData name="Abraham, Arun UWZ2" userId="967ab1b7-0d78-4749-8adf-efa7e94cf140" providerId="ADAL" clId="{53014514-71A0-4F17-BBFE-E026B098F3DC}" dt="2025-05-25T11:29:18.391" v="486" actId="1076"/>
          <ac:picMkLst>
            <pc:docMk/>
            <pc:sldMk cId="2964227638" sldId="270"/>
            <ac:picMk id="26" creationId="{1C507BA1-509A-683A-3471-3179C46D6B77}"/>
          </ac:picMkLst>
        </pc:picChg>
        <pc:picChg chg="mod">
          <ac:chgData name="Abraham, Arun UWZ2" userId="967ab1b7-0d78-4749-8adf-efa7e94cf140" providerId="ADAL" clId="{53014514-71A0-4F17-BBFE-E026B098F3DC}" dt="2025-05-25T11:29:14.871" v="484" actId="1076"/>
          <ac:picMkLst>
            <pc:docMk/>
            <pc:sldMk cId="2964227638" sldId="270"/>
            <ac:picMk id="28" creationId="{FE59A924-BFB7-6FE9-3AA1-CC58E2EB7CA7}"/>
          </ac:picMkLst>
        </pc:picChg>
        <pc:picChg chg="mod">
          <ac:chgData name="Abraham, Arun UWZ2" userId="967ab1b7-0d78-4749-8adf-efa7e94cf140" providerId="ADAL" clId="{53014514-71A0-4F17-BBFE-E026B098F3DC}" dt="2025-05-25T11:29:09.335" v="482" actId="1076"/>
          <ac:picMkLst>
            <pc:docMk/>
            <pc:sldMk cId="2964227638" sldId="270"/>
            <ac:picMk id="29" creationId="{D48FFF3C-C94B-F81A-4A0D-9C3D7FD363D5}"/>
          </ac:picMkLst>
        </pc:picChg>
        <pc:cxnChg chg="mod">
          <ac:chgData name="Abraham, Arun UWZ2" userId="967ab1b7-0d78-4749-8adf-efa7e94cf140" providerId="ADAL" clId="{53014514-71A0-4F17-BBFE-E026B098F3DC}" dt="2025-05-25T11:29:13.216" v="483" actId="1076"/>
          <ac:cxnSpMkLst>
            <pc:docMk/>
            <pc:sldMk cId="2964227638" sldId="270"/>
            <ac:cxnSpMk id="38" creationId="{5CC4B27B-0176-DC1A-D723-667AAB35EC97}"/>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731898-D3BE-4DAF-90BF-EEAE478B6D22}" type="datetimeFigureOut">
              <a:rPr lang="en-US" smtClean="0"/>
              <a:t>25/05/2025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6FB269-D7FA-4B2B-A78E-1120639F5461}" type="slidenum">
              <a:rPr lang="en-US" smtClean="0"/>
              <a:t>‹#›</a:t>
            </a:fld>
            <a:endParaRPr lang="en-US"/>
          </a:p>
        </p:txBody>
      </p:sp>
    </p:spTree>
    <p:extLst>
      <p:ext uri="{BB962C8B-B14F-4D97-AF65-F5344CB8AC3E}">
        <p14:creationId xmlns:p14="http://schemas.microsoft.com/office/powerpoint/2010/main" val="919064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eaLnBrk="0" fontAlgn="base" hangingPunct="0">
              <a:spcBef>
                <a:spcPct val="30000"/>
              </a:spcBef>
              <a:spcAft>
                <a:spcPct val="0"/>
              </a:spcAft>
              <a:buFont typeface="Wingdings" panose="05000000000000000000" pitchFamily="2" charset="2"/>
              <a:buChar char="§"/>
              <a:defRPr/>
            </a:pPr>
            <a:r>
              <a:rPr lang="en-US" dirty="0" err="1">
                <a:solidFill>
                  <a:srgbClr val="000000"/>
                </a:solidFill>
                <a:latin typeface="Times New Roman" pitchFamily="18" charset="0"/>
              </a:rPr>
              <a:t>Mr</a:t>
            </a:r>
            <a:r>
              <a:rPr lang="en-US" dirty="0">
                <a:solidFill>
                  <a:srgbClr val="000000"/>
                </a:solidFill>
                <a:latin typeface="Times New Roman" pitchFamily="18" charset="0"/>
              </a:rPr>
              <a:t> Musleh image on the top right will change according to incident pattern, MSE3 will provide you with the image as per the pattern</a:t>
            </a:r>
          </a:p>
          <a:p>
            <a:pPr marL="174708" indent="-174708" defTabSz="931774" eaLnBrk="0" fontAlgn="base" hangingPunct="0">
              <a:spcBef>
                <a:spcPct val="30000"/>
              </a:spcBef>
              <a:spcAft>
                <a:spcPct val="0"/>
              </a:spcAft>
              <a:buFont typeface="Wingdings" panose="05000000000000000000" pitchFamily="2" charset="2"/>
              <a:buChar char="§"/>
              <a:defRPr/>
            </a:pPr>
            <a:r>
              <a:rPr lang="en-US" dirty="0">
                <a:solidFill>
                  <a:srgbClr val="000000"/>
                </a:solidFill>
                <a:latin typeface="Times New Roman" pitchFamily="18" charset="0"/>
              </a:rPr>
              <a:t>What happened: A short description should be provided without mentioning names of contractors or individuals.  You should include, what happened, to who (by job title) and what injuries this resulted in.  Nothing more!</a:t>
            </a:r>
          </a:p>
          <a:p>
            <a:pPr marL="174708" indent="-174708" defTabSz="931774" eaLnBrk="0" fontAlgn="base" hangingPunct="0">
              <a:spcBef>
                <a:spcPct val="30000"/>
              </a:spcBef>
              <a:spcAft>
                <a:spcPct val="0"/>
              </a:spcAft>
              <a:buFont typeface="Wingdings" panose="05000000000000000000" pitchFamily="2" charset="2"/>
              <a:buChar char="§"/>
              <a:defRPr/>
            </a:pPr>
            <a:r>
              <a:rPr lang="en-US" dirty="0">
                <a:solidFill>
                  <a:srgbClr val="000000"/>
                </a:solidFill>
                <a:latin typeface="Times New Roman" pitchFamily="18" charset="0"/>
              </a:rPr>
              <a:t>Initial Finding: Four to five bullet points highlighting the initial main findings from the investigation.  Remember the target audience is the front-line staff so this should be written in simple terms in a way that everyone can understand.</a:t>
            </a:r>
          </a:p>
          <a:p>
            <a:pPr marL="174708" indent="-174708" defTabSz="931774" eaLnBrk="0" fontAlgn="base" hangingPunct="0">
              <a:spcBef>
                <a:spcPct val="30000"/>
              </a:spcBef>
              <a:spcAft>
                <a:spcPct val="0"/>
              </a:spcAft>
              <a:buFont typeface="Wingdings" panose="05000000000000000000" pitchFamily="2" charset="2"/>
              <a:buChar char="§"/>
              <a:defRPr/>
            </a:pPr>
            <a:r>
              <a:rPr lang="en-US" dirty="0">
                <a:solidFill>
                  <a:srgbClr val="000000"/>
                </a:solidFill>
                <a:latin typeface="Times New Roman" pitchFamily="18" charset="0"/>
              </a:rPr>
              <a:t>Learnings: Four to five learning message in the form of questionnaires linked with initial findings</a:t>
            </a:r>
          </a:p>
          <a:p>
            <a:pPr marL="174708" indent="-174708" defTabSz="931774" eaLnBrk="0" fontAlgn="base" hangingPunct="0">
              <a:spcBef>
                <a:spcPct val="30000"/>
              </a:spcBef>
              <a:spcAft>
                <a:spcPct val="0"/>
              </a:spcAft>
              <a:buFont typeface="Wingdings" panose="05000000000000000000" pitchFamily="2" charset="2"/>
              <a:buChar char="§"/>
              <a:defRPr/>
            </a:pPr>
            <a:r>
              <a:rPr lang="en-US" dirty="0">
                <a:solidFill>
                  <a:srgbClr val="000000"/>
                </a:solidFill>
                <a:latin typeface="Times New Roman" pitchFamily="18" charset="0"/>
              </a:rPr>
              <a:t>The strap line should be the main learning point you want to get across</a:t>
            </a:r>
          </a:p>
          <a:p>
            <a:pPr marL="174708" indent="-174708" defTabSz="931774" eaLnBrk="0" fontAlgn="base" hangingPunct="0">
              <a:spcBef>
                <a:spcPct val="30000"/>
              </a:spcBef>
              <a:spcAft>
                <a:spcPct val="0"/>
              </a:spcAft>
              <a:buFont typeface="Wingdings" panose="05000000000000000000" pitchFamily="2" charset="2"/>
              <a:buChar char="§"/>
              <a:defRPr/>
            </a:pPr>
            <a:endParaRPr lang="en-US" dirty="0">
              <a:solidFill>
                <a:srgbClr val="000000"/>
              </a:solidFill>
              <a:latin typeface="Times New Roman" pitchFamily="18" charset="0"/>
            </a:endParaRPr>
          </a:p>
          <a:p>
            <a:pPr marL="174708" indent="-174708" defTabSz="931774" eaLnBrk="0" fontAlgn="base" hangingPunct="0">
              <a:spcBef>
                <a:spcPct val="30000"/>
              </a:spcBef>
              <a:spcAft>
                <a:spcPct val="0"/>
              </a:spcAft>
              <a:buFont typeface="Wingdings" panose="05000000000000000000" pitchFamily="2" charset="2"/>
              <a:buChar char="§"/>
              <a:defRPr/>
            </a:pPr>
            <a:r>
              <a:rPr lang="en-US" dirty="0">
                <a:solidFill>
                  <a:srgbClr val="000000"/>
                </a:solidFill>
                <a:latin typeface="Times New Roman" pitchFamily="18" charset="0"/>
              </a:rPr>
              <a:t>The images should be self explanatory, what went wrong (if you create a reconstruction please ensure you do not put people at risk) and below how it should be done.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EE756A-71C4-4EF9-8F7C-B1FF48E661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274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F6AEF2-20D4-7547-BF78-1F3F36FB60DC}" type="datetimeFigureOut">
              <a:rPr lang="en-US" smtClean="0"/>
              <a:t>25/05/2025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475907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25/05/2025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14062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25/05/2025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95489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25/05/2025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132949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6AEF2-20D4-7547-BF78-1F3F36FB60DC}" type="datetimeFigureOut">
              <a:rPr lang="en-US" smtClean="0"/>
              <a:t>25/05/2025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31280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F6AEF2-20D4-7547-BF78-1F3F36FB60DC}" type="datetimeFigureOut">
              <a:rPr lang="en-US" smtClean="0"/>
              <a:t>25/05/2025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768671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25/05/2025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453137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6AEF2-20D4-7547-BF78-1F3F36FB60DC}" type="datetimeFigureOut">
              <a:rPr lang="en-US" smtClean="0"/>
              <a:t>25/05/2025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371933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EF2-20D4-7547-BF78-1F3F36FB60DC}" type="datetimeFigureOut">
              <a:rPr lang="en-US" smtClean="0"/>
              <a:t>25/05/2025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307136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25/05/2025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86050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25/05/2025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580178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AEF2-20D4-7547-BF78-1F3F36FB60DC}" type="datetimeFigureOut">
              <a:rPr lang="en-US" smtClean="0"/>
              <a:t>25/05/2025</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2" y="0"/>
            <a:ext cx="386367"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6" y="6117536"/>
            <a:ext cx="2340723"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229963895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377"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AAF874-C311-5590-29F0-DFD313360A84}"/>
              </a:ext>
            </a:extLst>
          </p:cNvPr>
          <p:cNvPicPr>
            <a:picLocks noChangeAspect="1"/>
          </p:cNvPicPr>
          <p:nvPr/>
        </p:nvPicPr>
        <p:blipFill>
          <a:blip r:embed="rId3"/>
          <a:stretch>
            <a:fillRect/>
          </a:stretch>
        </p:blipFill>
        <p:spPr>
          <a:xfrm>
            <a:off x="9653093" y="1620950"/>
            <a:ext cx="1945710" cy="1735054"/>
          </a:xfrm>
          <a:prstGeom prst="rect">
            <a:avLst/>
          </a:prstGeom>
        </p:spPr>
      </p:pic>
      <p:pic>
        <p:nvPicPr>
          <p:cNvPr id="29" name="Picture 28">
            <a:extLst>
              <a:ext uri="{FF2B5EF4-FFF2-40B4-BE49-F238E27FC236}">
                <a16:creationId xmlns:a16="http://schemas.microsoft.com/office/drawing/2014/main" id="{D48FFF3C-C94B-F81A-4A0D-9C3D7FD363D5}"/>
              </a:ext>
            </a:extLst>
          </p:cNvPr>
          <p:cNvPicPr>
            <a:picLocks noChangeAspect="1"/>
          </p:cNvPicPr>
          <p:nvPr/>
        </p:nvPicPr>
        <p:blipFill>
          <a:blip r:embed="rId4"/>
          <a:stretch>
            <a:fillRect/>
          </a:stretch>
        </p:blipFill>
        <p:spPr>
          <a:xfrm rot="5400000">
            <a:off x="9728863" y="3994059"/>
            <a:ext cx="1821229" cy="1972769"/>
          </a:xfrm>
          <a:prstGeom prst="rect">
            <a:avLst/>
          </a:prstGeom>
        </p:spPr>
      </p:pic>
      <p:sp>
        <p:nvSpPr>
          <p:cNvPr id="4" name="Rectangle 15"/>
          <p:cNvSpPr>
            <a:spLocks noGrp="1" noChangeArrowheads="1"/>
          </p:cNvSpPr>
          <p:nvPr>
            <p:ph type="title"/>
          </p:nvPr>
        </p:nvSpPr>
        <p:spPr bwMode="auto">
          <a:xfrm>
            <a:off x="1767748" y="124760"/>
            <a:ext cx="9084495" cy="535531"/>
          </a:xfrm>
          <a:prstGeom prst="rect">
            <a:avLst/>
          </a:prstGeom>
          <a:solidFill>
            <a:srgbClr val="FFC000"/>
          </a:solidFill>
          <a:ln w="9525">
            <a:noFill/>
            <a:miter lim="800000"/>
            <a:headEnd/>
            <a:tailEnd/>
          </a:ln>
        </p:spPr>
        <p:txBody>
          <a:bodyPr wrap="square">
            <a:spAutoFit/>
          </a:bodyPr>
          <a:lstStyle/>
          <a:p>
            <a:pPr algn="ctr"/>
            <a:r>
              <a:rPr lang="en-GB" sz="3200" b="1" dirty="0">
                <a:solidFill>
                  <a:schemeClr val="tx1">
                    <a:lumMod val="85000"/>
                    <a:lumOff val="15000"/>
                  </a:schemeClr>
                </a:solidFill>
                <a:latin typeface="Calibri" pitchFamily="34" charset="0"/>
                <a:cs typeface="Calibri" pitchFamily="34" charset="0"/>
              </a:rPr>
              <a:t>Learning From Incident - </a:t>
            </a:r>
            <a:r>
              <a:rPr lang="en-GB" sz="3200" b="1" dirty="0">
                <a:solidFill>
                  <a:srgbClr val="FF0000"/>
                </a:solidFill>
                <a:latin typeface="Calibri" pitchFamily="34" charset="0"/>
                <a:cs typeface="Calibri" pitchFamily="34" charset="0"/>
              </a:rPr>
              <a:t>First Alert</a:t>
            </a:r>
            <a:endParaRPr lang="en-GB" sz="28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492189" y="1817809"/>
            <a:ext cx="1917958"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What happened:</a:t>
            </a:r>
          </a:p>
        </p:txBody>
      </p:sp>
      <p:graphicFrame>
        <p:nvGraphicFramePr>
          <p:cNvPr id="13" name="Table 12"/>
          <p:cNvGraphicFramePr>
            <a:graphicFrameLocks noGrp="1"/>
          </p:cNvGraphicFramePr>
          <p:nvPr>
            <p:extLst>
              <p:ext uri="{D42A27DB-BD31-4B8C-83A1-F6EECF244321}">
                <p14:modId xmlns:p14="http://schemas.microsoft.com/office/powerpoint/2010/main" val="977267802"/>
              </p:ext>
            </p:extLst>
          </p:nvPr>
        </p:nvGraphicFramePr>
        <p:xfrm>
          <a:off x="1767749" y="652650"/>
          <a:ext cx="9084494" cy="609600"/>
        </p:xfrm>
        <a:graphic>
          <a:graphicData uri="http://schemas.openxmlformats.org/drawingml/2006/table">
            <a:tbl>
              <a:tblPr firstRow="1" bandRow="1">
                <a:tableStyleId>{5C22544A-7EE6-4342-B048-85BDC9FD1C3A}</a:tableStyleId>
              </a:tblPr>
              <a:tblGrid>
                <a:gridCol w="1236475">
                  <a:extLst>
                    <a:ext uri="{9D8B030D-6E8A-4147-A177-3AD203B41FA5}">
                      <a16:colId xmlns:a16="http://schemas.microsoft.com/office/drawing/2014/main" val="4136576419"/>
                    </a:ext>
                  </a:extLst>
                </a:gridCol>
                <a:gridCol w="1138071">
                  <a:extLst>
                    <a:ext uri="{9D8B030D-6E8A-4147-A177-3AD203B41FA5}">
                      <a16:colId xmlns:a16="http://schemas.microsoft.com/office/drawing/2014/main" val="425046032"/>
                    </a:ext>
                  </a:extLst>
                </a:gridCol>
                <a:gridCol w="1160050">
                  <a:extLst>
                    <a:ext uri="{9D8B030D-6E8A-4147-A177-3AD203B41FA5}">
                      <a16:colId xmlns:a16="http://schemas.microsoft.com/office/drawing/2014/main" val="4255786960"/>
                    </a:ext>
                  </a:extLst>
                </a:gridCol>
                <a:gridCol w="2421122">
                  <a:extLst>
                    <a:ext uri="{9D8B030D-6E8A-4147-A177-3AD203B41FA5}">
                      <a16:colId xmlns:a16="http://schemas.microsoft.com/office/drawing/2014/main" val="2009492886"/>
                    </a:ext>
                  </a:extLst>
                </a:gridCol>
                <a:gridCol w="1169510">
                  <a:extLst>
                    <a:ext uri="{9D8B030D-6E8A-4147-A177-3AD203B41FA5}">
                      <a16:colId xmlns:a16="http://schemas.microsoft.com/office/drawing/2014/main" val="1090560065"/>
                    </a:ext>
                  </a:extLst>
                </a:gridCol>
                <a:gridCol w="1959266">
                  <a:extLst>
                    <a:ext uri="{9D8B030D-6E8A-4147-A177-3AD203B41FA5}">
                      <a16:colId xmlns:a16="http://schemas.microsoft.com/office/drawing/2014/main" val="4048325790"/>
                    </a:ext>
                  </a:extLst>
                </a:gridCol>
              </a:tblGrid>
              <a:tr h="285766">
                <a:tc>
                  <a:txBody>
                    <a:bodyPr/>
                    <a:lstStyle/>
                    <a:p>
                      <a:r>
                        <a:rPr lang="en-US" sz="1400" dirty="0">
                          <a:solidFill>
                            <a:schemeClr val="tx1"/>
                          </a:solidFill>
                          <a:latin typeface="+mj-lt"/>
                        </a:rPr>
                        <a:t>PIM #</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1177900</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Date &amp; Time</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17.05.2025 / 03:20</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Location</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0" kern="1200" dirty="0">
                          <a:solidFill>
                            <a:schemeClr val="dk1"/>
                          </a:solidFill>
                          <a:latin typeface="+mn-lt"/>
                          <a:ea typeface="+mn-ea"/>
                          <a:cs typeface="+mn-cs"/>
                        </a:rPr>
                        <a:t>Marmul</a:t>
                      </a:r>
                    </a:p>
                  </a:txBody>
                  <a:tcPr>
                    <a:solidFill>
                      <a:schemeClr val="accent1">
                        <a:lumMod val="20000"/>
                        <a:lumOff val="80000"/>
                      </a:schemeClr>
                    </a:solidFill>
                  </a:tcPr>
                </a:tc>
                <a:extLst>
                  <a:ext uri="{0D108BD9-81ED-4DB2-BD59-A6C34878D82A}">
                    <a16:rowId xmlns:a16="http://schemas.microsoft.com/office/drawing/2014/main" val="3806748105"/>
                  </a:ext>
                </a:extLst>
              </a:tr>
              <a:tr h="285766">
                <a:tc>
                  <a:txBody>
                    <a:bodyPr/>
                    <a:lstStyle/>
                    <a:p>
                      <a:r>
                        <a:rPr lang="en-US" sz="1400" b="1" kern="1200" dirty="0">
                          <a:solidFill>
                            <a:schemeClr val="tx1"/>
                          </a:solidFill>
                          <a:latin typeface="+mj-lt"/>
                          <a:ea typeface="+mn-ea"/>
                          <a:cs typeface="+mn-cs"/>
                        </a:rPr>
                        <a:t>Incident Type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LTI#09</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Category</a:t>
                      </a:r>
                    </a:p>
                  </a:txBody>
                  <a:tcPr/>
                </a:tc>
                <a:tc>
                  <a:txBody>
                    <a:bodyPr/>
                    <a:lstStyle/>
                    <a:p>
                      <a:pPr marL="0" algn="l" defTabSz="914377" rtl="0" eaLnBrk="1" latinLnBrk="0" hangingPunct="1"/>
                      <a:r>
                        <a:rPr lang="en-US" sz="1300" b="0" kern="1200" dirty="0">
                          <a:solidFill>
                            <a:schemeClr val="dk1"/>
                          </a:solidFill>
                          <a:latin typeface="+mn-lt"/>
                          <a:ea typeface="+mn-ea"/>
                          <a:cs typeface="+mn-cs"/>
                        </a:rPr>
                        <a:t>Hands &amp; Finger (Struck by)</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Activity</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0" kern="1200" dirty="0">
                          <a:solidFill>
                            <a:schemeClr val="dk1"/>
                          </a:solidFill>
                          <a:latin typeface="+mn-lt"/>
                          <a:ea typeface="+mn-ea"/>
                          <a:cs typeface="+mn-cs"/>
                        </a:rPr>
                        <a:t>Disconnecting flow line</a:t>
                      </a:r>
                    </a:p>
                  </a:txBody>
                  <a:tcPr/>
                </a:tc>
                <a:extLst>
                  <a:ext uri="{0D108BD9-81ED-4DB2-BD59-A6C34878D82A}">
                    <a16:rowId xmlns:a16="http://schemas.microsoft.com/office/drawing/2014/main" val="2836305567"/>
                  </a:ext>
                </a:extLst>
              </a:tr>
            </a:tbl>
          </a:graphicData>
        </a:graphic>
      </p:graphicFrame>
      <p:sp>
        <p:nvSpPr>
          <p:cNvPr id="18" name="Rectangle 17"/>
          <p:cNvSpPr>
            <a:spLocks noChangeArrowheads="1"/>
          </p:cNvSpPr>
          <p:nvPr/>
        </p:nvSpPr>
        <p:spPr bwMode="auto">
          <a:xfrm>
            <a:off x="1767747" y="1283742"/>
            <a:ext cx="9084495" cy="338554"/>
          </a:xfrm>
          <a:prstGeom prst="rect">
            <a:avLst/>
          </a:prstGeom>
          <a:solidFill>
            <a:srgbClr val="FFCC00"/>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a:t>
            </a:r>
            <a:r>
              <a:rPr kumimoji="0" lang="en-US" sz="1600" b="1" i="0" u="none" strike="noStrike" kern="1200" cap="none" spc="0" normalizeH="0" baseline="0" noProof="0" dirty="0">
                <a:ln>
                  <a:noFill/>
                </a:ln>
                <a:solidFill>
                  <a:srgbClr val="0D38B3"/>
                </a:solidFill>
                <a:effectLst/>
                <a:uLnTx/>
                <a:uFillTx/>
                <a:latin typeface="Calibri Light" panose="020F0302020204030204"/>
                <a:ea typeface="+mn-ea"/>
                <a:cs typeface="Calibri" pitchFamily="34" charset="0"/>
              </a:rPr>
              <a:t> </a:t>
            </a: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Audience: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All</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D947B715-5C32-4379-84C8-46A5B939CA2A}"/>
              </a:ext>
            </a:extLst>
          </p:cNvPr>
          <p:cNvSpPr txBox="1"/>
          <p:nvPr/>
        </p:nvSpPr>
        <p:spPr>
          <a:xfrm>
            <a:off x="699216" y="6545105"/>
            <a:ext cx="8121487"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Calibri Light" panose="020F0302020204030204"/>
                <a:ea typeface="+mn-ea"/>
                <a:cs typeface="+mn-cs"/>
              </a:rPr>
              <a:t>In case of an emergency please call PDO Emergency Number (Toll Free): </a:t>
            </a:r>
            <a:r>
              <a:rPr kumimoji="0" lang="en-US" alt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2467-5555</a:t>
            </a:r>
            <a:endParaRPr kumimoji="0" lang="en-US" sz="1400" b="1" i="0" u="none" strike="noStrike" kern="1200" cap="none" spc="0" normalizeH="0" baseline="0" noProof="0" dirty="0">
              <a:ln>
                <a:noFill/>
              </a:ln>
              <a:solidFill>
                <a:srgbClr val="58595B"/>
              </a:solidFill>
              <a:effectLst/>
              <a:uLnTx/>
              <a:uFillTx/>
              <a:latin typeface="Calibri Light" panose="020F0302020204030204"/>
              <a:ea typeface="+mn-ea"/>
              <a:cs typeface="+mn-cs"/>
            </a:endParaRPr>
          </a:p>
        </p:txBody>
      </p:sp>
      <p:sp>
        <p:nvSpPr>
          <p:cNvPr id="32" name="TextBox 31">
            <a:extLst>
              <a:ext uri="{FF2B5EF4-FFF2-40B4-BE49-F238E27FC236}">
                <a16:creationId xmlns:a16="http://schemas.microsoft.com/office/drawing/2014/main" id="{C0A5CFB7-AB08-402F-A488-07B19E9AD9F7}"/>
              </a:ext>
            </a:extLst>
          </p:cNvPr>
          <p:cNvSpPr txBox="1"/>
          <p:nvPr/>
        </p:nvSpPr>
        <p:spPr>
          <a:xfrm rot="16200000">
            <a:off x="-145372" y="763334"/>
            <a:ext cx="1333077" cy="253916"/>
          </a:xfrm>
          <a:prstGeom prst="rect">
            <a:avLst/>
          </a:prstGeom>
          <a:noFill/>
        </p:spPr>
        <p:txBody>
          <a:bodyPr wrap="square" lIns="68580" tIns="34290" rIns="68580" bIns="3429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rPr>
              <a:t>Prevent</a:t>
            </a:r>
          </a:p>
        </p:txBody>
      </p:sp>
      <p:sp>
        <p:nvSpPr>
          <p:cNvPr id="36" name="Rectangle 17">
            <a:extLst>
              <a:ext uri="{FF2B5EF4-FFF2-40B4-BE49-F238E27FC236}">
                <a16:creationId xmlns:a16="http://schemas.microsoft.com/office/drawing/2014/main" id="{6EF339D8-4E46-422C-8BFC-03E46E35F858}"/>
              </a:ext>
            </a:extLst>
          </p:cNvPr>
          <p:cNvSpPr>
            <a:spLocks noChangeArrowheads="1"/>
          </p:cNvSpPr>
          <p:nvPr/>
        </p:nvSpPr>
        <p:spPr bwMode="auto">
          <a:xfrm>
            <a:off x="492189" y="3283553"/>
            <a:ext cx="1917958"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Initial Findings:</a:t>
            </a:r>
          </a:p>
        </p:txBody>
      </p:sp>
      <p:sp>
        <p:nvSpPr>
          <p:cNvPr id="2" name="TextBox 1">
            <a:extLst>
              <a:ext uri="{FF2B5EF4-FFF2-40B4-BE49-F238E27FC236}">
                <a16:creationId xmlns:a16="http://schemas.microsoft.com/office/drawing/2014/main" id="{D6D21A8C-30CC-4548-8EF8-499FFD5D7726}"/>
              </a:ext>
            </a:extLst>
          </p:cNvPr>
          <p:cNvSpPr txBox="1"/>
          <p:nvPr/>
        </p:nvSpPr>
        <p:spPr>
          <a:xfrm>
            <a:off x="582495" y="6021885"/>
            <a:ext cx="8448486" cy="307777"/>
          </a:xfrm>
          <a:prstGeom prst="rect">
            <a:avLst/>
          </a:prstGeom>
          <a:solidFill>
            <a:schemeClr val="accent5"/>
          </a:solidFill>
        </p:spPr>
        <p:txBody>
          <a:bodyPr wrap="square" rtlCol="0">
            <a:spAutoFit/>
          </a:bodyPr>
          <a:lstStyle/>
          <a:p>
            <a:pPr marR="29360" algn="ctr">
              <a:defRPr/>
            </a:pPr>
            <a:r>
              <a:rPr lang="en-US" sz="1400" b="1" dirty="0">
                <a:solidFill>
                  <a:srgbClr val="FFFF00"/>
                </a:solidFill>
                <a:latin typeface="Tahoma" pitchFamily="34" charset="0"/>
                <a:ea typeface="MS PGothic" pitchFamily="34" charset="-128"/>
              </a:rPr>
              <a:t>Always ensure right anchoring points are available and used.</a:t>
            </a:r>
          </a:p>
        </p:txBody>
      </p:sp>
      <p:sp>
        <p:nvSpPr>
          <p:cNvPr id="14" name="TextBox 13">
            <a:extLst>
              <a:ext uri="{FF2B5EF4-FFF2-40B4-BE49-F238E27FC236}">
                <a16:creationId xmlns:a16="http://schemas.microsoft.com/office/drawing/2014/main" id="{4FB0979E-4BE4-B968-DB5D-14DFE1BF7DD5}"/>
              </a:ext>
            </a:extLst>
          </p:cNvPr>
          <p:cNvSpPr txBox="1"/>
          <p:nvPr/>
        </p:nvSpPr>
        <p:spPr>
          <a:xfrm>
            <a:off x="445838" y="3642746"/>
            <a:ext cx="8695652" cy="1092607"/>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t>Incorrect anchor point was used for the task (handle).</a:t>
            </a:r>
          </a:p>
          <a:p>
            <a:pPr marL="171450" indent="-171450" algn="just">
              <a:buFont typeface="Arial" panose="020B0604020202020204" pitchFamily="34" charset="0"/>
              <a:buChar char="•"/>
            </a:pPr>
            <a:r>
              <a:rPr lang="en-US" sz="1300" dirty="0">
                <a:solidFill>
                  <a:srgbClr val="000000"/>
                </a:solidFill>
                <a:latin typeface="Calibri" panose="020F0502020204030204" pitchFamily="34" charset="0"/>
              </a:rPr>
              <a:t>The potential risk of uncontrolled release of energy from the lever hoist hook whilst pulling was not identified. </a:t>
            </a:r>
          </a:p>
          <a:p>
            <a:pPr marL="171450" indent="-171450" algn="just">
              <a:buFont typeface="Arial" panose="020B0604020202020204" pitchFamily="34" charset="0"/>
              <a:buChar char="•"/>
            </a:pP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This is a routine task where the </a:t>
            </a:r>
            <a:r>
              <a:rPr lang="en-US" sz="1300" dirty="0">
                <a:solidFill>
                  <a:srgbClr val="000000"/>
                </a:solidFill>
                <a:latin typeface="Calibri" panose="020F0502020204030204" pitchFamily="34" charset="0"/>
              </a:rPr>
              <a:t>tension on the flow  line is released </a:t>
            </a: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by adjusting the lever anchored to certified pad eyes on the flow line</a:t>
            </a:r>
          </a:p>
          <a:p>
            <a:pPr marL="171450" indent="-171450" algn="just">
              <a:buFont typeface="Arial" panose="020B0604020202020204" pitchFamily="34" charset="0"/>
              <a:buChar char="•"/>
            </a:pP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The handle was in place to guide the flowline during rig up /rig down</a:t>
            </a:r>
          </a:p>
        </p:txBody>
      </p:sp>
      <p:sp>
        <p:nvSpPr>
          <p:cNvPr id="19" name="TextBox 18">
            <a:extLst>
              <a:ext uri="{FF2B5EF4-FFF2-40B4-BE49-F238E27FC236}">
                <a16:creationId xmlns:a16="http://schemas.microsoft.com/office/drawing/2014/main" id="{DC694FA2-FD8D-08C8-4637-D9737BFCF521}"/>
              </a:ext>
            </a:extLst>
          </p:cNvPr>
          <p:cNvSpPr txBox="1"/>
          <p:nvPr/>
        </p:nvSpPr>
        <p:spPr>
          <a:xfrm>
            <a:off x="492189" y="5060004"/>
            <a:ext cx="8220836" cy="677108"/>
          </a:xfrm>
          <a:prstGeom prst="rect">
            <a:avLst/>
          </a:prstGeom>
          <a:noFill/>
        </p:spPr>
        <p:txBody>
          <a:bodyPr wrap="square">
            <a:spAutoFit/>
          </a:bodyPr>
          <a:lstStyle/>
          <a:p>
            <a:pPr marL="171450" indent="-171450">
              <a:buFont typeface="Arial" panose="020B0604020202020204" pitchFamily="34" charset="0"/>
              <a:buChar char="•"/>
            </a:pPr>
            <a:r>
              <a:rPr lang="en-US" sz="1300" dirty="0">
                <a:latin typeface="-apple-system"/>
              </a:rPr>
              <a:t>How do you ensure correct and approved anchor points are being used for the task?</a:t>
            </a:r>
          </a:p>
          <a:p>
            <a:pPr marL="171450" indent="-171450">
              <a:buFont typeface="Arial" panose="020B0604020202020204" pitchFamily="34" charset="0"/>
              <a:buChar char="•"/>
            </a:pPr>
            <a:r>
              <a:rPr lang="en-US" sz="1300" dirty="0"/>
              <a:t>How do you ensure the SOP is adequately covering all activities related to all tasks and it is being followed?</a:t>
            </a:r>
          </a:p>
          <a:p>
            <a:pPr marL="171450" indent="-171450">
              <a:buFont typeface="Arial" panose="020B0604020202020204" pitchFamily="34" charset="0"/>
              <a:buChar char="•"/>
            </a:pPr>
            <a:r>
              <a:rPr lang="en-US" sz="1200" dirty="0"/>
              <a:t>Do you identify all potential risks during your pre job planning (using Musta’ed) and discuss them during pre job meetings?</a:t>
            </a:r>
          </a:p>
        </p:txBody>
      </p:sp>
      <p:sp>
        <p:nvSpPr>
          <p:cNvPr id="12" name="Rectangle 17">
            <a:extLst>
              <a:ext uri="{FF2B5EF4-FFF2-40B4-BE49-F238E27FC236}">
                <a16:creationId xmlns:a16="http://schemas.microsoft.com/office/drawing/2014/main" id="{5642A6FF-645F-80EC-3C98-065225795553}"/>
              </a:ext>
            </a:extLst>
          </p:cNvPr>
          <p:cNvSpPr>
            <a:spLocks noChangeArrowheads="1"/>
          </p:cNvSpPr>
          <p:nvPr/>
        </p:nvSpPr>
        <p:spPr bwMode="auto">
          <a:xfrm>
            <a:off x="466132" y="4705187"/>
            <a:ext cx="3056225"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Engagement Questions: </a:t>
            </a:r>
          </a:p>
        </p:txBody>
      </p:sp>
      <p:sp>
        <p:nvSpPr>
          <p:cNvPr id="16" name="TextBox 15">
            <a:extLst>
              <a:ext uri="{FF2B5EF4-FFF2-40B4-BE49-F238E27FC236}">
                <a16:creationId xmlns:a16="http://schemas.microsoft.com/office/drawing/2014/main" id="{BD879786-6315-5984-BB1B-C98E2E22746F}"/>
              </a:ext>
            </a:extLst>
          </p:cNvPr>
          <p:cNvSpPr txBox="1"/>
          <p:nvPr/>
        </p:nvSpPr>
        <p:spPr>
          <a:xfrm>
            <a:off x="492189" y="2226974"/>
            <a:ext cx="8154855" cy="892552"/>
          </a:xfrm>
          <a:prstGeom prst="rect">
            <a:avLst/>
          </a:prstGeom>
          <a:noFill/>
        </p:spPr>
        <p:txBody>
          <a:bodyPr wrap="square">
            <a:spAutoFit/>
          </a:bodyPr>
          <a:lstStyle/>
          <a:p>
            <a:pPr algn="just"/>
            <a:r>
              <a:rPr lang="en-GB" sz="1300" dirty="0">
                <a:solidFill>
                  <a:srgbClr val="000000"/>
                </a:solidFill>
                <a:latin typeface="Calibri" panose="020F0502020204030204" pitchFamily="34" charset="0"/>
              </a:rPr>
              <a:t>While rigging down the surface flow line between the Mud Tank and Water Tank, the Mud Tester was attempting to pull the line from the handle arm of the flow line, the handle arm broke from the welded area leading to the lever hoist hook striking the Mud Tester’s right hand, resulting in an injury to his index finger.  This was later diagnosed as a dislocation and fracture of the finger.</a:t>
            </a:r>
            <a:endParaRPr lang="en-US" sz="1300" dirty="0">
              <a:solidFill>
                <a:srgbClr val="000000"/>
              </a:solidFill>
              <a:latin typeface="Calibri" panose="020F0502020204030204" pitchFamily="34" charset="0"/>
            </a:endParaRPr>
          </a:p>
        </p:txBody>
      </p:sp>
      <p:pic>
        <p:nvPicPr>
          <p:cNvPr id="6" name="Picture 5">
            <a:extLst>
              <a:ext uri="{FF2B5EF4-FFF2-40B4-BE49-F238E27FC236}">
                <a16:creationId xmlns:a16="http://schemas.microsoft.com/office/drawing/2014/main" id="{8107616C-46C4-AA09-D8AE-1687F4201D9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6458" y="150805"/>
            <a:ext cx="1257709" cy="1142587"/>
          </a:xfrm>
          <a:prstGeom prst="rect">
            <a:avLst/>
          </a:prstGeom>
        </p:spPr>
      </p:pic>
      <p:pic>
        <p:nvPicPr>
          <p:cNvPr id="15" name="Picture 14" descr="A cartoon character wearing a hard hat and safety vest&#10;&#10;AI-generated content may be incorrect.">
            <a:extLst>
              <a:ext uri="{FF2B5EF4-FFF2-40B4-BE49-F238E27FC236}">
                <a16:creationId xmlns:a16="http://schemas.microsoft.com/office/drawing/2014/main" id="{95FC7EDD-7A0D-D776-6DC9-C5537F27498E}"/>
              </a:ext>
            </a:extLst>
          </p:cNvPr>
          <p:cNvPicPr>
            <a:picLocks noChangeAspect="1"/>
          </p:cNvPicPr>
          <p:nvPr/>
        </p:nvPicPr>
        <p:blipFill>
          <a:blip r:embed="rId6"/>
          <a:stretch>
            <a:fillRect/>
          </a:stretch>
        </p:blipFill>
        <p:spPr>
          <a:xfrm>
            <a:off x="10762592" y="54762"/>
            <a:ext cx="1411729" cy="1411729"/>
          </a:xfrm>
          <a:prstGeom prst="rect">
            <a:avLst/>
          </a:prstGeom>
        </p:spPr>
      </p:pic>
      <p:sp>
        <p:nvSpPr>
          <p:cNvPr id="20" name="Rectangle: Rounded Corners 19">
            <a:extLst>
              <a:ext uri="{FF2B5EF4-FFF2-40B4-BE49-F238E27FC236}">
                <a16:creationId xmlns:a16="http://schemas.microsoft.com/office/drawing/2014/main" id="{82CCE76D-11B3-99E0-4738-506E26A49E42}"/>
              </a:ext>
            </a:extLst>
          </p:cNvPr>
          <p:cNvSpPr/>
          <p:nvPr/>
        </p:nvSpPr>
        <p:spPr>
          <a:xfrm>
            <a:off x="9313500" y="3406631"/>
            <a:ext cx="2689802" cy="385948"/>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rPr>
              <a:t>Wrong anchor point used (handle used as anchor)</a:t>
            </a:r>
          </a:p>
        </p:txBody>
      </p:sp>
      <p:pic>
        <p:nvPicPr>
          <p:cNvPr id="26" name="Picture 25">
            <a:extLst>
              <a:ext uri="{FF2B5EF4-FFF2-40B4-BE49-F238E27FC236}">
                <a16:creationId xmlns:a16="http://schemas.microsoft.com/office/drawing/2014/main" id="{1C507BA1-509A-683A-3471-3179C46D6B77}"/>
              </a:ext>
            </a:extLst>
          </p:cNvPr>
          <p:cNvPicPr>
            <a:picLocks noChangeAspect="1"/>
          </p:cNvPicPr>
          <p:nvPr/>
        </p:nvPicPr>
        <p:blipFill>
          <a:blip r:embed="rId7"/>
          <a:stretch>
            <a:fillRect/>
          </a:stretch>
        </p:blipFill>
        <p:spPr>
          <a:xfrm>
            <a:off x="11430406" y="2815751"/>
            <a:ext cx="515469" cy="385947"/>
          </a:xfrm>
          <a:prstGeom prst="rect">
            <a:avLst/>
          </a:prstGeom>
        </p:spPr>
      </p:pic>
      <p:sp>
        <p:nvSpPr>
          <p:cNvPr id="27" name="Flowchart: Connector 26">
            <a:extLst>
              <a:ext uri="{FF2B5EF4-FFF2-40B4-BE49-F238E27FC236}">
                <a16:creationId xmlns:a16="http://schemas.microsoft.com/office/drawing/2014/main" id="{215A018C-E2E8-F41F-74DB-4B2FD2E55326}"/>
              </a:ext>
            </a:extLst>
          </p:cNvPr>
          <p:cNvSpPr/>
          <p:nvPr/>
        </p:nvSpPr>
        <p:spPr>
          <a:xfrm>
            <a:off x="10569420" y="2396886"/>
            <a:ext cx="565646" cy="746660"/>
          </a:xfrm>
          <a:prstGeom prst="flowChartConnector">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3898B86B-E9FB-CB36-D9A3-5B8688D06360}"/>
              </a:ext>
            </a:extLst>
          </p:cNvPr>
          <p:cNvSpPr/>
          <p:nvPr/>
        </p:nvSpPr>
        <p:spPr>
          <a:xfrm>
            <a:off x="9411654" y="6108332"/>
            <a:ext cx="2701875" cy="350325"/>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rPr>
              <a:t>Use the correct anchor points </a:t>
            </a:r>
          </a:p>
        </p:txBody>
      </p:sp>
      <p:sp>
        <p:nvSpPr>
          <p:cNvPr id="33" name="Freeform 132">
            <a:extLst>
              <a:ext uri="{FF2B5EF4-FFF2-40B4-BE49-F238E27FC236}">
                <a16:creationId xmlns:a16="http://schemas.microsoft.com/office/drawing/2014/main" id="{6C025490-77B1-C362-6676-278798D81ED7}"/>
              </a:ext>
            </a:extLst>
          </p:cNvPr>
          <p:cNvSpPr/>
          <p:nvPr/>
        </p:nvSpPr>
        <p:spPr bwMode="auto">
          <a:xfrm>
            <a:off x="11513381" y="5442577"/>
            <a:ext cx="349521" cy="379622"/>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pic>
        <p:nvPicPr>
          <p:cNvPr id="28" name="Picture 27">
            <a:extLst>
              <a:ext uri="{FF2B5EF4-FFF2-40B4-BE49-F238E27FC236}">
                <a16:creationId xmlns:a16="http://schemas.microsoft.com/office/drawing/2014/main" id="{FE59A924-BFB7-6FE9-3AA1-CC58E2EB7CA7}"/>
              </a:ext>
            </a:extLst>
          </p:cNvPr>
          <p:cNvPicPr>
            <a:picLocks noChangeAspect="1"/>
          </p:cNvPicPr>
          <p:nvPr/>
        </p:nvPicPr>
        <p:blipFill>
          <a:blip r:embed="rId8"/>
          <a:stretch>
            <a:fillRect/>
          </a:stretch>
        </p:blipFill>
        <p:spPr>
          <a:xfrm>
            <a:off x="9341115" y="5060368"/>
            <a:ext cx="512705" cy="742655"/>
          </a:xfrm>
          <a:prstGeom prst="rect">
            <a:avLst/>
          </a:prstGeom>
        </p:spPr>
      </p:pic>
      <p:sp>
        <p:nvSpPr>
          <p:cNvPr id="35" name="Flowchart: Connector 34">
            <a:extLst>
              <a:ext uri="{FF2B5EF4-FFF2-40B4-BE49-F238E27FC236}">
                <a16:creationId xmlns:a16="http://schemas.microsoft.com/office/drawing/2014/main" id="{5A2600AE-B11B-6516-84BF-ABB50EBDAD2B}"/>
              </a:ext>
            </a:extLst>
          </p:cNvPr>
          <p:cNvSpPr/>
          <p:nvPr/>
        </p:nvSpPr>
        <p:spPr>
          <a:xfrm>
            <a:off x="10824871" y="5294676"/>
            <a:ext cx="577246" cy="503593"/>
          </a:xfrm>
          <a:prstGeom prst="flowChartConnec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Arrow Connector 37">
            <a:extLst>
              <a:ext uri="{FF2B5EF4-FFF2-40B4-BE49-F238E27FC236}">
                <a16:creationId xmlns:a16="http://schemas.microsoft.com/office/drawing/2014/main" id="{5CC4B27B-0176-DC1A-D723-667AAB35EC97}"/>
              </a:ext>
            </a:extLst>
          </p:cNvPr>
          <p:cNvCxnSpPr>
            <a:cxnSpLocks/>
          </p:cNvCxnSpPr>
          <p:nvPr/>
        </p:nvCxnSpPr>
        <p:spPr>
          <a:xfrm>
            <a:off x="9879851" y="5415754"/>
            <a:ext cx="882740" cy="1202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422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d51eac6-a7d5-47f5-a119-63d146adb134">
      <UserInfo>
        <DisplayName>Shah, Zahoor UIB1141XN</DisplayName>
        <AccountId>4166</AccountId>
        <AccountType/>
      </UserInfo>
      <UserInfo>
        <DisplayName>Hussain, Saddam UWCS9X</DisplayName>
        <AccountId>20428</AccountId>
        <AccountType/>
      </UserInfo>
      <UserInfo>
        <DisplayName>Zeheimi, Sulaiman UWN291</DisplayName>
        <AccountId>9941</AccountId>
        <AccountType/>
      </UserInfo>
      <UserInfo>
        <DisplayName>Al Hamdi, Ali DHSA1</DisplayName>
        <AccountId>19834</AccountId>
        <AccountType/>
      </UserInfo>
      <UserInfo>
        <DisplayName>Naamani, Saleh OSOT1</DisplayName>
        <AccountId>7374</AccountId>
        <AccountType/>
      </UserInfo>
      <UserInfo>
        <DisplayName>Al Subhi, Nooh ONO411F</DisplayName>
        <AccountId>18438</AccountId>
        <AccountType/>
      </UserInfo>
      <UserInfo>
        <DisplayName>Rawahi, Ali UEG</DisplayName>
        <AccountId>541</AccountId>
        <AccountType/>
      </UserInfo>
      <UserInfo>
        <DisplayName>Al Khayari, Yousuf CDF44N</DisplayName>
        <AccountId>14394</AccountId>
        <AccountType/>
      </UserInfo>
      <UserInfo>
        <DisplayName>Al Jabry, Ahmed UIB1141XL</DisplayName>
        <AccountId>4523</AccountId>
        <AccountType/>
      </UserInfo>
      <UserInfo>
        <DisplayName>Shah, Jatin HIMA1</DisplayName>
        <AccountId>19796</AccountId>
        <AccountType/>
      </UserInfo>
      <UserInfo>
        <DisplayName>Salvi, Santosh UOC524B</DisplayName>
        <AccountId>2019</AccountId>
        <AccountType/>
      </UserInfo>
      <UserInfo>
        <DisplayName>Barhi, Hilal UPKC1</DisplayName>
        <AccountId>3675</AccountId>
        <AccountType/>
      </UserInfo>
      <UserInfo>
        <DisplayName>Suleimany, Zahir DSS</DisplayName>
        <AccountId>1071</AccountId>
        <AccountType/>
      </UserInfo>
      <UserInfo>
        <DisplayName>Padiyilaveetil, Prakashan UIB14XC</DisplayName>
        <AccountId>21169</AccountId>
        <AccountType/>
      </UserInfo>
      <UserInfo>
        <DisplayName>Sadiq, Waseem UIB14XSLR</DisplayName>
        <AccountId>17730</AccountId>
        <AccountType/>
      </UserInfo>
      <UserInfo>
        <DisplayName>Alhabsi, Saif UIB4KX</DisplayName>
        <AccountId>20961</AccountId>
        <AccountType/>
      </UserInfo>
      <UserInfo>
        <DisplayName>Juma, Mohamed UIB4YX</DisplayName>
        <AccountId>20957</AccountId>
        <AccountType/>
      </UserInfo>
      <UserInfo>
        <DisplayName>Yahyaai, Hamood UWIF4H</DisplayName>
        <AccountId>11678</AccountId>
        <AccountType/>
      </UserInfo>
      <UserInfo>
        <DisplayName>Ali, Showkath GAL271</DisplayName>
        <AccountId>21998</AccountId>
        <AccountType/>
      </UserInfo>
      <UserInfo>
        <DisplayName>Joseph, Ninan UIB1142XN</DisplayName>
        <AccountId>12829</AccountId>
        <AccountType/>
      </UserInfo>
      <UserInfo>
        <DisplayName>Thomas, Rony UIL41X</DisplayName>
        <AccountId>21425</AccountId>
        <AccountType/>
      </UserInfo>
      <UserInfo>
        <DisplayName>Ofi, Mahmood UWODS91</DisplayName>
        <AccountId>13551</AccountId>
        <AccountType/>
      </UserInfo>
      <UserInfo>
        <DisplayName>Kharusi, Amira UEQ11</DisplayName>
        <AccountId>6730</AccountId>
        <AccountType/>
      </UserInfo>
      <UserInfo>
        <DisplayName>Harrasi, Yaser DHNF</DisplayName>
        <AccountId>4127</AccountId>
        <AccountType/>
      </UserInfo>
      <UserInfo>
        <DisplayName>Al Harthy, Asaad UIB1141XC</DisplayName>
        <AccountId>15190</AccountId>
        <AccountType/>
      </UserInfo>
      <UserInfo>
        <DisplayName>Harmali, Harith UWOXO91</DisplayName>
        <AccountId>21252</AccountId>
        <AccountType/>
      </UserInfo>
      <UserInfo>
        <DisplayName>RIG-127-Site, RIG127</DisplayName>
        <AccountId>20345</AccountId>
        <AccountType/>
      </UserInfo>
    </SharedWithUsers>
    <Language xmlns="4880e4f8-4b7d-4bdd-91e3-e10d47036eca">English</Language>
    <DocId xmlns="4880e4f8-4b7d-4bdd-91e3-e10d47036eca">92924</DocId>
    <ImageCreateDate xmlns="4880E4F8-4B7D-4BDD-91E3-E10D47036ECA"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EB1FCF-0E89-482E-A62E-598FF58845D8}">
  <ds:schemaRefs>
    <ds:schemaRef ds:uri="http://purl.org/dc/elements/1.1/"/>
    <ds:schemaRef ds:uri="http://purl.org/dc/dcmitype/"/>
    <ds:schemaRef ds:uri="http://purl.org/dc/terms/"/>
    <ds:schemaRef ds:uri="http://www.w3.org/XML/1998/namespace"/>
    <ds:schemaRef ds:uri="4880E4F8-4B7D-4BDD-91E3-E10D47036ECA"/>
    <ds:schemaRef ds:uri="http://schemas.openxmlformats.org/package/2006/metadata/core-properties"/>
    <ds:schemaRef ds:uri="http://schemas.microsoft.com/office/2006/metadata/properties"/>
    <ds:schemaRef ds:uri="9d51eac6-a7d5-47f5-a119-63d146adb134"/>
    <ds:schemaRef ds:uri="http://schemas.microsoft.com/office/2006/documentManagement/types"/>
    <ds:schemaRef ds:uri="http://schemas.microsoft.com/sharepoint/v3/fields"/>
    <ds:schemaRef ds:uri="http://schemas.microsoft.com/office/infopath/2007/PartnerControls"/>
    <ds:schemaRef ds:uri="4880e4f8-4b7d-4bdd-91e3-e10d47036eca"/>
    <ds:schemaRef ds:uri="http://schemas.microsoft.com/sharepoint/v3"/>
  </ds:schemaRefs>
</ds:datastoreItem>
</file>

<file path=customXml/itemProps2.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3.xml><?xml version="1.0" encoding="utf-8"?>
<ds:datastoreItem xmlns:ds="http://schemas.openxmlformats.org/officeDocument/2006/customXml" ds:itemID="{F41A3C94-1295-43A0-86D9-4EA8EF983A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880E4F8-4B7D-4BDD-91E3-E10D47036ECA"/>
    <ds:schemaRef ds:uri="http://schemas.microsoft.com/sharepoint/v3/fields"/>
    <ds:schemaRef ds:uri="4880e4f8-4b7d-4bdd-91e3-e10d47036eca"/>
    <ds:schemaRef ds:uri="9d51eac6-a7d5-47f5-a119-63d146adb1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2871</TotalTime>
  <Words>468</Words>
  <Application>Microsoft Office PowerPoint</Application>
  <PresentationFormat>Widescreen</PresentationFormat>
  <Paragraphs>38</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-apple-system</vt:lpstr>
      <vt:lpstr>Arial</vt:lpstr>
      <vt:lpstr>Calibri</vt:lpstr>
      <vt:lpstr>Calibri Light</vt:lpstr>
      <vt:lpstr>Gill Sans</vt:lpstr>
      <vt:lpstr>Gill Sans Light</vt:lpstr>
      <vt:lpstr>Tahoma</vt:lpstr>
      <vt:lpstr>Times New Roman</vt:lpstr>
      <vt:lpstr>Wingdings</vt:lpstr>
      <vt:lpstr>Office Theme</vt:lpstr>
      <vt:lpstr>Learning From Incident -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LTI-09_1177900 Mud Tester finger injury_ Marmul 1st Alert-EN</dc:title>
  <dc:creator>nazar@umsoman.com</dc:creator>
  <cp:lastModifiedBy>Abraham, Arun UWZ2</cp:lastModifiedBy>
  <cp:revision>78</cp:revision>
  <dcterms:created xsi:type="dcterms:W3CDTF">2018-09-24T07:27:56Z</dcterms:created>
  <dcterms:modified xsi:type="dcterms:W3CDTF">2025-05-25T11:29:19Z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