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56" autoAdjust="0"/>
    <p:restoredTop sz="93792" autoAdjust="0"/>
  </p:normalViewPr>
  <p:slideViewPr>
    <p:cSldViewPr snapToGrid="0">
      <p:cViewPr>
        <p:scale>
          <a:sx n="80" d="100"/>
          <a:sy n="80" d="100"/>
        </p:scale>
        <p:origin x="424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360E81-3E4B-E705-1C65-D867CE12B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818" y="1930991"/>
            <a:ext cx="2314092" cy="1984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7246DC-E64B-81F5-DD54-BAA43C788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991" y="4012259"/>
            <a:ext cx="2261814" cy="190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78098" y="124760"/>
            <a:ext cx="9629463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73375" y="1693576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20908"/>
              </p:ext>
            </p:extLst>
          </p:nvPr>
        </p:nvGraphicFramePr>
        <p:xfrm>
          <a:off x="1678099" y="652650"/>
          <a:ext cx="9629463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7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138071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16005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21122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169510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504235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1168420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18.07.2024, 12:40 PM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Lekhwair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RIH 9” 5/8 casing and making up  landing joint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8100" y="1394155"/>
            <a:ext cx="962946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Drilling &amp; Operations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508088" y="6621713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90" y="3166068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422090" y="6074482"/>
            <a:ext cx="869489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R="29360"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be aware of potential dropped objects and ensure secondary retention in place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8" y="376253"/>
            <a:ext cx="1388930" cy="1084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283959" y="3465046"/>
            <a:ext cx="8953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210" indent="-285750" algn="just">
              <a:buFont typeface="Wingdings" panose="05000000000000000000" pitchFamily="2" charset="2"/>
              <a:buChar char="Ø"/>
            </a:pPr>
            <a:r>
              <a:rPr lang="en-US" sz="1200" i="0" dirty="0"/>
              <a:t>Swivel was not secured with secondary retention while making up the landing joint</a:t>
            </a:r>
          </a:p>
          <a:p>
            <a:pPr marR="5210" indent="-285750" algn="just">
              <a:buFont typeface="Wingdings" panose="05000000000000000000" pitchFamily="2" charset="2"/>
              <a:buChar char="Ø"/>
            </a:pPr>
            <a:r>
              <a:rPr lang="en-US" sz="1200" dirty="0"/>
              <a:t>The watch man on the MEWP to check on the swivel functionality left before completing the task. </a:t>
            </a:r>
          </a:p>
          <a:p>
            <a:pPr marR="5210" indent="-285750" algn="just">
              <a:buFont typeface="Wingdings" panose="05000000000000000000" pitchFamily="2" charset="2"/>
              <a:buChar char="Ø"/>
            </a:pPr>
            <a:r>
              <a:rPr lang="en-US" sz="1200" dirty="0"/>
              <a:t>SOP for RIH 9-5/8 casing did not cover the Rig up steps of the circulating head.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283959" y="4898693"/>
            <a:ext cx="887928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100" dirty="0">
                <a:ea typeface="MS PGothic" panose="020B0600070205080204" pitchFamily="34" charset="-128"/>
              </a:rPr>
              <a:t>How do you </a:t>
            </a:r>
            <a:r>
              <a:rPr lang="en-US" sz="1100" dirty="0"/>
              <a:t>re-evaluate the setup process for circulating assembly methods  for 9-5/8 casing in safe manner ?</a:t>
            </a:r>
            <a:endParaRPr lang="en-US" sz="1100" dirty="0">
              <a:ea typeface="MS PGothic" panose="020B0600070205080204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100" dirty="0">
                <a:ea typeface="MS PGothic" panose="020B0600070205080204" pitchFamily="34" charset="-128"/>
              </a:rPr>
              <a:t>How do you ensure Procedures are reviewed and Lessons are captured and translated in the SOP and Risk Assessments?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100" dirty="0">
                <a:ea typeface="MS PGothic" panose="020B0600070205080204" pitchFamily="34" charset="-128"/>
              </a:rPr>
              <a:t>How do you c</a:t>
            </a:r>
            <a:r>
              <a:rPr lang="en-US" sz="1100" dirty="0"/>
              <a:t>ontinuously assess all potential dynamic line of fire hazards while working</a:t>
            </a:r>
            <a:r>
              <a:rPr lang="en-US" sz="1100" dirty="0">
                <a:ea typeface="MS PGothic" panose="020B0600070205080204" pitchFamily="34" charset="-128"/>
              </a:rPr>
              <a:t>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100" dirty="0">
                <a:ea typeface="MS PGothic" panose="020B0600070205080204" pitchFamily="34" charset="-128"/>
              </a:rPr>
              <a:t>How do you ensure  Mustae’ed is implemented in effective manner 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100" dirty="0">
                <a:ea typeface="MS PGothic" panose="020B0600070205080204" pitchFamily="34" charset="-128"/>
              </a:rPr>
              <a:t>How do you ensure that potential drop hazards are identified and secondary retention are installed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B3BD6-152C-38F1-3EDA-0768F9DA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8" y="2012095"/>
            <a:ext cx="8843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 July 18th, at approximately 12:40 pm, the operation involved Running in Hole (RIH) a 9 5/8" casing along with the landing joint in preparation for a cementing job. To facilitate smooth landing at the desired depth and to enable circulation, the team decided to set up a circulating head along with the swivel. The swivel assembly stopped against the Top Drive bails, while the hammer union connection continued rotating. Unexpectedly, the </a:t>
            </a:r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swivel assembly disengaged from the hammer union connection dropping approximately 11 meters, striking the power tong body and the Floorman on the right forearm. </a:t>
            </a:r>
          </a:p>
          <a:p>
            <a:pPr algn="just"/>
            <a:r>
              <a:rPr lang="en-US" sz="1200" dirty="0">
                <a:solidFill>
                  <a:srgbClr val="212121"/>
                </a:solidFill>
                <a:latin typeface="Calibri" panose="020F0502020204030204" pitchFamily="34" charset="0"/>
              </a:rPr>
              <a:t>The Floorman received immediate medical attention from the Rig Medic X-ray revealed fracture of forearm close to the wrist area.</a:t>
            </a:r>
          </a:p>
          <a:p>
            <a:pPr algn="just"/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80" y="4597368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Engagement Questions: </a:t>
            </a:r>
          </a:p>
        </p:txBody>
      </p: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375712" y="5575143"/>
            <a:ext cx="330102" cy="24218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31">
            <a:extLst>
              <a:ext uri="{FF2B5EF4-FFF2-40B4-BE49-F238E27FC236}">
                <a16:creationId xmlns:a16="http://schemas.microsoft.com/office/drawing/2014/main" id="{D307952B-4367-5072-10BD-09D49DBBBF9C}"/>
              </a:ext>
            </a:extLst>
          </p:cNvPr>
          <p:cNvGrpSpPr>
            <a:grpSpLocks/>
          </p:cNvGrpSpPr>
          <p:nvPr/>
        </p:nvGrpSpPr>
        <p:grpSpPr bwMode="auto">
          <a:xfrm>
            <a:off x="11417610" y="3590252"/>
            <a:ext cx="256981" cy="296129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C7B2CDDE-E0C6-4EF7-0EB1-FDF4F43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13104D7-33BC-4015-1D62-209850F9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person, player, male&#10;&#10;Description automatically generated">
            <a:extLst>
              <a:ext uri="{FF2B5EF4-FFF2-40B4-BE49-F238E27FC236}">
                <a16:creationId xmlns:a16="http://schemas.microsoft.com/office/drawing/2014/main" id="{EFA887E9-0EC5-8034-013C-3E170D1280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30937"/>
          <a:stretch/>
        </p:blipFill>
        <p:spPr>
          <a:xfrm>
            <a:off x="11346650" y="-7692"/>
            <a:ext cx="655881" cy="17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92878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F8EBC0-8F94-47F8-BCC7-453F16FE13FB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35F892E7-574D-4DC2-B8F7-6A1F7404E889}"/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510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LTI-10 - 1168420 - Halliburton - Drop - 1st Alert updated</dc:title>
  <dc:creator>Balushi, Sumaiya MSE36</dc:creator>
  <cp:lastModifiedBy>Rawahi, Ahmed MSE34</cp:lastModifiedBy>
  <cp:revision>76</cp:revision>
  <dcterms:created xsi:type="dcterms:W3CDTF">2023-01-18T05:52:34Z</dcterms:created>
  <dcterms:modified xsi:type="dcterms:W3CDTF">2024-07-25T04:18:20Z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