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shad A" initials="NA" lastIdx="1" clrIdx="0">
    <p:extLst>
      <p:ext uri="{19B8F6BF-5375-455C-9EA6-DF929625EA0E}">
        <p15:presenceInfo xmlns:p15="http://schemas.microsoft.com/office/powerpoint/2012/main" userId="S-1-5-21-756302-3674783872-3158838031-59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08" autoAdjust="0"/>
    <p:restoredTop sz="93817" autoAdjust="0"/>
  </p:normalViewPr>
  <p:slideViewPr>
    <p:cSldViewPr>
      <p:cViewPr varScale="1">
        <p:scale>
          <a:sx n="101" d="100"/>
          <a:sy n="101" d="100"/>
        </p:scale>
        <p:origin x="79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9535" y="0"/>
            <a:ext cx="3043566" cy="465381"/>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43720"/>
            <a:ext cx="3043567" cy="465381"/>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9535" y="8843720"/>
            <a:ext cx="3043566" cy="465381"/>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9535" y="0"/>
            <a:ext cx="3043566" cy="465381"/>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5969" y="4421860"/>
            <a:ext cx="5151164" cy="4188421"/>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3720"/>
            <a:ext cx="3043567" cy="465381"/>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9535" y="8843720"/>
            <a:ext cx="3043566" cy="465381"/>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0146843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205282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33237">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123919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399" y="762774"/>
            <a:ext cx="6105165" cy="4431983"/>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17.05.2021                                            Incident title: LTI#10 ( Drops)</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eaLnBrk="1" hangingPunct="1">
              <a:defRPr/>
            </a:pPr>
            <a:r>
              <a:rPr lang="en-US" sz="1400" dirty="0">
                <a:solidFill>
                  <a:srgbClr val="000000"/>
                </a:solidFill>
                <a:latin typeface="Arial" pitchFamily="34" charset="0"/>
              </a:rPr>
              <a:t>Two scaffolders were engaged in modifying a scaffolding platform attached to a pipe rack structural stairway area. </a:t>
            </a:r>
            <a:r>
              <a:rPr lang="en-US" sz="1400" dirty="0">
                <a:latin typeface="Arial" pitchFamily="34" charset="0"/>
              </a:rPr>
              <a:t>The scaffolder-1 removed  </a:t>
            </a:r>
            <a:r>
              <a:rPr lang="en-US" sz="1400" dirty="0">
                <a:solidFill>
                  <a:srgbClr val="000000"/>
                </a:solidFill>
                <a:latin typeface="Arial" pitchFamily="34" charset="0"/>
              </a:rPr>
              <a:t>the middle rail pipe and was removing the beam clamp of the mid rail. While removing the mid rail beam clamp, top rail beam clamp with tube slipped from its position through the vertical beam causing the scaffolder-1’s left ring finger tip crushed between the clamps.</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pPr>
            <a:r>
              <a:rPr lang="en-US" sz="1200" dirty="0">
                <a:solidFill>
                  <a:prstClr val="black"/>
                </a:solidFill>
                <a:latin typeface="+mj-lt"/>
                <a:cs typeface="Calibri" pitchFamily="34" charset="0"/>
              </a:rPr>
              <a:t>Always ensure that beam clamps on scaffolding are used/installed in pairs</a:t>
            </a:r>
          </a:p>
          <a:p>
            <a:pPr marL="171450" indent="-171450">
              <a:buFont typeface="Arial" panose="020B0604020202020204" pitchFamily="34" charset="0"/>
              <a:buChar char="•"/>
            </a:pPr>
            <a:r>
              <a:rPr lang="en-US" sz="1200" dirty="0">
                <a:solidFill>
                  <a:prstClr val="black"/>
                </a:solidFill>
                <a:latin typeface="+mj-lt"/>
                <a:cs typeface="Calibri" pitchFamily="34" charset="0"/>
              </a:rPr>
              <a:t>Always ensure that standard scaffolding erection and dismantling procedures are followed</a:t>
            </a:r>
          </a:p>
          <a:p>
            <a:pPr marL="171450" indent="-171450">
              <a:buFont typeface="Arial" panose="020B0604020202020204" pitchFamily="34" charset="0"/>
              <a:buChar char="•"/>
            </a:pPr>
            <a:r>
              <a:rPr lang="en-US" sz="1200" dirty="0">
                <a:solidFill>
                  <a:prstClr val="black"/>
                </a:solidFill>
                <a:latin typeface="+mj-lt"/>
                <a:cs typeface="Calibri" pitchFamily="34" charset="0"/>
              </a:rPr>
              <a:t>Always ensure your hands and fingers are away from line of fire.</a:t>
            </a:r>
          </a:p>
          <a:p>
            <a:pPr marL="171450" indent="-171450">
              <a:buFont typeface="Arial" panose="020B0604020202020204" pitchFamily="34" charset="0"/>
              <a:buChar char="•"/>
            </a:pPr>
            <a:r>
              <a:rPr lang="en-US" sz="1200" dirty="0">
                <a:solidFill>
                  <a:prstClr val="black"/>
                </a:solidFill>
                <a:latin typeface="+mj-lt"/>
                <a:cs typeface="Calibri" pitchFamily="34" charset="0"/>
              </a:rPr>
              <a:t>Identify all possible hazards and dropping objects before starting a task</a:t>
            </a:r>
          </a:p>
          <a:p>
            <a:pPr marL="171450" lvl="0" indent="-171450">
              <a:buFont typeface="Arial" panose="020B0604020202020204" pitchFamily="34" charset="0"/>
              <a:buChar char="•"/>
            </a:pPr>
            <a:r>
              <a:rPr lang="en-US" sz="1200" dirty="0">
                <a:solidFill>
                  <a:prstClr val="black"/>
                </a:solidFill>
                <a:latin typeface="+mj-lt"/>
                <a:cs typeface="Calibri" pitchFamily="34" charset="0"/>
              </a:rPr>
              <a:t>Always ensure hazards &amp; controls pertaining to the task is discussed in TBT.</a:t>
            </a:r>
          </a:p>
          <a:p>
            <a:pPr marL="171450" indent="-171450">
              <a:buFont typeface="Arial" panose="020B0604020202020204" pitchFamily="34" charset="0"/>
              <a:buChar char="•"/>
            </a:pPr>
            <a:r>
              <a:rPr lang="en-US" sz="1200" dirty="0">
                <a:solidFill>
                  <a:prstClr val="black"/>
                </a:solidFill>
                <a:latin typeface="+mj-lt"/>
                <a:cs typeface="Calibri" pitchFamily="34" charset="0"/>
              </a:rPr>
              <a:t>Always ensure communication and coordination while working in a team</a:t>
            </a:r>
          </a:p>
          <a:p>
            <a:pPr marL="171450" indent="-171450">
              <a:buFont typeface="Arial" panose="020B0604020202020204" pitchFamily="34" charset="0"/>
              <a:buChar char="•"/>
            </a:pPr>
            <a:r>
              <a:rPr lang="en-US" sz="1200" dirty="0">
                <a:latin typeface="+mj-lt"/>
                <a:cs typeface="Calibri" pitchFamily="34" charset="0"/>
              </a:rPr>
              <a:t>Always intervene to stop unsafe acts/condition. </a:t>
            </a:r>
          </a:p>
          <a:p>
            <a:pPr eaLnBrk="1" hangingPunct="1">
              <a:defRPr/>
            </a:pPr>
            <a:r>
              <a:rPr lang="en-US" sz="1200" dirty="0">
                <a:solidFill>
                  <a:srgbClr val="000000"/>
                </a:solidFill>
                <a:latin typeface="+mj-lt"/>
              </a:rPr>
              <a:t>  </a:t>
            </a:r>
          </a:p>
        </p:txBody>
      </p:sp>
      <p:sp>
        <p:nvSpPr>
          <p:cNvPr id="26628" name="TextBox 16"/>
          <p:cNvSpPr txBox="1">
            <a:spLocks noChangeArrowheads="1"/>
          </p:cNvSpPr>
          <p:nvPr/>
        </p:nvSpPr>
        <p:spPr bwMode="auto">
          <a:xfrm>
            <a:off x="685800" y="5638800"/>
            <a:ext cx="5287104"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use scaffold beam clamps in pair</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6" name="Picture 5">
            <a:extLst>
              <a:ext uri="{FF2B5EF4-FFF2-40B4-BE49-F238E27FC236}">
                <a16:creationId xmlns:a16="http://schemas.microsoft.com/office/drawing/2014/main" id="{5C36EC62-9CD4-44C2-905E-7B5CC041B35A}"/>
              </a:ext>
            </a:extLst>
          </p:cNvPr>
          <p:cNvPicPr>
            <a:picLocks noChangeAspect="1"/>
          </p:cNvPicPr>
          <p:nvPr/>
        </p:nvPicPr>
        <p:blipFill rotWithShape="1">
          <a:blip r:embed="rId3">
            <a:extLst>
              <a:ext uri="{28A0092B-C50C-407E-A947-70E740481C1C}">
                <a14:useLocalDpi xmlns:a14="http://schemas.microsoft.com/office/drawing/2010/main" val="0"/>
              </a:ext>
            </a:extLst>
          </a:blip>
          <a:srcRect t="6667" b="27778"/>
          <a:stretch/>
        </p:blipFill>
        <p:spPr>
          <a:xfrm>
            <a:off x="6429731" y="1219199"/>
            <a:ext cx="2561870" cy="2235361"/>
          </a:xfrm>
          <a:prstGeom prst="rect">
            <a:avLst/>
          </a:prstGeom>
          <a:ln>
            <a:solidFill>
              <a:schemeClr val="bg1"/>
            </a:solidFill>
          </a:ln>
        </p:spPr>
      </p:pic>
      <p:grpSp>
        <p:nvGrpSpPr>
          <p:cNvPr id="19" name="Group 131">
            <a:extLst>
              <a:ext uri="{FF2B5EF4-FFF2-40B4-BE49-F238E27FC236}">
                <a16:creationId xmlns:a16="http://schemas.microsoft.com/office/drawing/2014/main" id="{1A57F065-0DB4-4C7A-9423-E81D6181B34F}"/>
              </a:ext>
            </a:extLst>
          </p:cNvPr>
          <p:cNvGrpSpPr>
            <a:grpSpLocks/>
          </p:cNvGrpSpPr>
          <p:nvPr/>
        </p:nvGrpSpPr>
        <p:grpSpPr bwMode="auto">
          <a:xfrm>
            <a:off x="8415338" y="2799377"/>
            <a:ext cx="336550" cy="544513"/>
            <a:chOff x="3504" y="544"/>
            <a:chExt cx="2287" cy="1855"/>
          </a:xfrm>
        </p:grpSpPr>
        <p:sp>
          <p:nvSpPr>
            <p:cNvPr id="20" name="Line 129">
              <a:extLst>
                <a:ext uri="{FF2B5EF4-FFF2-40B4-BE49-F238E27FC236}">
                  <a16:creationId xmlns:a16="http://schemas.microsoft.com/office/drawing/2014/main" id="{5C702C88-949B-4487-B15B-A6F92A29FEFD}"/>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 name="Line 130">
              <a:extLst>
                <a:ext uri="{FF2B5EF4-FFF2-40B4-BE49-F238E27FC236}">
                  <a16:creationId xmlns:a16="http://schemas.microsoft.com/office/drawing/2014/main" id="{332C7FD0-FF57-48AC-A367-0165D44D36AA}"/>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Oval 1"/>
          <p:cNvSpPr/>
          <p:nvPr/>
        </p:nvSpPr>
        <p:spPr bwMode="auto">
          <a:xfrm>
            <a:off x="7357883" y="1446479"/>
            <a:ext cx="533399" cy="685800"/>
          </a:xfrm>
          <a:prstGeom prst="ellipse">
            <a:avLst/>
          </a:prstGeom>
          <a:noFill/>
          <a:ln w="349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pic>
        <p:nvPicPr>
          <p:cNvPr id="14" name="Picture 13">
            <a:extLst>
              <a:ext uri="{FF2B5EF4-FFF2-40B4-BE49-F238E27FC236}">
                <a16:creationId xmlns:a16="http://schemas.microsoft.com/office/drawing/2014/main" id="{B87E56A2-A70F-49A6-A497-5F193F9FDEA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833" r="21397"/>
          <a:stretch/>
        </p:blipFill>
        <p:spPr>
          <a:xfrm>
            <a:off x="6429729" y="3608942"/>
            <a:ext cx="2561871" cy="1884588"/>
          </a:xfrm>
          <a:prstGeom prst="rect">
            <a:avLst/>
          </a:prstGeom>
        </p:spPr>
      </p:pic>
      <p:sp>
        <p:nvSpPr>
          <p:cNvPr id="17" name="Oval 16">
            <a:extLst>
              <a:ext uri="{FF2B5EF4-FFF2-40B4-BE49-F238E27FC236}">
                <a16:creationId xmlns:a16="http://schemas.microsoft.com/office/drawing/2014/main" id="{21FAE6AC-53FB-4C75-A913-6826F7701506}"/>
              </a:ext>
            </a:extLst>
          </p:cNvPr>
          <p:cNvSpPr/>
          <p:nvPr/>
        </p:nvSpPr>
        <p:spPr bwMode="auto">
          <a:xfrm>
            <a:off x="6858000" y="3810000"/>
            <a:ext cx="1799869" cy="1402770"/>
          </a:xfrm>
          <a:prstGeom prst="ellipse">
            <a:avLst/>
          </a:prstGeom>
          <a:noFill/>
          <a:ln w="349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
        <p:nvSpPr>
          <p:cNvPr id="22" name="Freeform 132">
            <a:extLst>
              <a:ext uri="{FF2B5EF4-FFF2-40B4-BE49-F238E27FC236}">
                <a16:creationId xmlns:a16="http://schemas.microsoft.com/office/drawing/2014/main" id="{BD132DA2-BB34-4807-85A4-87766FB2C712}"/>
              </a:ext>
            </a:extLst>
          </p:cNvPr>
          <p:cNvSpPr>
            <a:spLocks/>
          </p:cNvSpPr>
          <p:nvPr/>
        </p:nvSpPr>
        <p:spPr bwMode="auto">
          <a:xfrm>
            <a:off x="8442975" y="505992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399" y="1125538"/>
            <a:ext cx="8780463" cy="4031873"/>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your scaffolding inspection checklist have updated with all the requirements of PDO SP 1257 standard?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your scaffolders follow standard procedures for dismantling and modifying of scaffolds? </a:t>
            </a:r>
          </a:p>
          <a:p>
            <a:pPr marL="342900" indent="-342900" eaLnBrk="1" hangingPunct="1">
              <a:buFont typeface="+mj-lt"/>
              <a:buAutoNum type="arabicPeriod"/>
              <a:defRPr/>
            </a:pPr>
            <a:r>
              <a:rPr lang="en-US" sz="1400" dirty="0">
                <a:solidFill>
                  <a:srgbClr val="0033CC"/>
                </a:solidFill>
                <a:latin typeface="+mj-lt"/>
                <a:sym typeface="Wingdings" pitchFamily="2" charset="2"/>
              </a:rPr>
              <a:t>Does your HEMP for scaffolding erection, modification and dismantling address the hazard of beam clamps?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employees always intervene unsafe acts/conditions?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employees are aware of the dangers of pinch points?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regular inspection process that the risk normalization behavior are identified and corrected?</a:t>
            </a: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07963" y="789880"/>
            <a:ext cx="6266459" cy="307777"/>
          </a:xfrm>
          <a:prstGeom prst="rect">
            <a:avLst/>
          </a:prstGeom>
          <a:noFill/>
          <a:ln w="9525">
            <a:noFill/>
            <a:miter lim="800000"/>
            <a:headEnd/>
            <a:tailEnd/>
          </a:ln>
        </p:spPr>
        <p:txBody>
          <a:bodyPr wrap="none">
            <a:spAutoFit/>
          </a:bodyPr>
          <a:lstStyle/>
          <a:p>
            <a:pPr marL="114300" indent="-114300" algn="just"/>
            <a:r>
              <a:rPr lang="en-US" sz="1400" b="1" dirty="0">
                <a:solidFill>
                  <a:srgbClr val="333399"/>
                </a:solidFill>
                <a:latin typeface="Tahoma" pitchFamily="34" charset="0"/>
              </a:rPr>
              <a:t>Date: 17.05.2021                                               Incident title: LTI#10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92647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FECAF9-1702-4B7E-A258-537FD39F7BC4}"/>
</file>

<file path=customXml/itemProps2.xml><?xml version="1.0" encoding="utf-8"?>
<ds:datastoreItem xmlns:ds="http://schemas.openxmlformats.org/officeDocument/2006/customXml" ds:itemID="{417CDCFD-C2C6-4ECC-85D9-E8AEE3BFF834}">
  <ds:schemaRefs>
    <ds:schemaRef ds:uri="http://schemas.microsoft.com/sharepoint/v3"/>
    <ds:schemaRef ds:uri="http://schemas.microsoft.com/office/infopath/2007/PartnerControl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13372</TotalTime>
  <Words>548</Words>
  <Application>Microsoft Office PowerPoint</Application>
  <PresentationFormat>On-screen Show (4:3)</PresentationFormat>
  <Paragraphs>56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LTI#10 STS QAQC</dc:title>
  <dc:creator>MU93647</dc:creator>
  <cp:lastModifiedBy>Balushi, Sumaiya MSE36</cp:lastModifiedBy>
  <cp:revision>803</cp:revision>
  <cp:lastPrinted>2021-06-17T05:15:56Z</cp:lastPrinted>
  <dcterms:created xsi:type="dcterms:W3CDTF">2001-05-03T06:07:08Z</dcterms:created>
  <dcterms:modified xsi:type="dcterms:W3CDTF">2022-08-09T09:22:43Z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