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70" r:id="rId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03" autoAdjust="0"/>
    <p:restoredTop sz="95338" autoAdjust="0"/>
  </p:normalViewPr>
  <p:slideViewPr>
    <p:cSldViewPr snapToGrid="0">
      <p:cViewPr varScale="1">
        <p:scale>
          <a:sx n="114" d="100"/>
          <a:sy n="114" d="100"/>
        </p:scale>
        <p:origin x="84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duru, Raju IDI63X" userId="d8c4c54e-792b-4728-ba18-36787d9218e6" providerId="ADAL" clId="{DB2FE058-913A-4CC2-B65F-25347E09CB5D}"/>
    <pc:docChg chg="modSld">
      <pc:chgData name="Konduru, Raju IDI63X" userId="d8c4c54e-792b-4728-ba18-36787d9218e6" providerId="ADAL" clId="{DB2FE058-913A-4CC2-B65F-25347E09CB5D}" dt="2024-03-27T05:07:02.561" v="1" actId="6549"/>
      <pc:docMkLst>
        <pc:docMk/>
      </pc:docMkLst>
      <pc:sldChg chg="modSp mod">
        <pc:chgData name="Konduru, Raju IDI63X" userId="d8c4c54e-792b-4728-ba18-36787d9218e6" providerId="ADAL" clId="{DB2FE058-913A-4CC2-B65F-25347E09CB5D}" dt="2024-03-27T05:07:02.561" v="1" actId="6549"/>
        <pc:sldMkLst>
          <pc:docMk/>
          <pc:sldMk cId="2964227638" sldId="270"/>
        </pc:sldMkLst>
        <pc:graphicFrameChg chg="modGraphic">
          <ac:chgData name="Konduru, Raju IDI63X" userId="d8c4c54e-792b-4728-ba18-36787d9218e6" providerId="ADAL" clId="{DB2FE058-913A-4CC2-B65F-25347E09CB5D}" dt="2024-03-27T05:07:02.561" v="1" actId="6549"/>
          <ac:graphicFrameMkLst>
            <pc:docMk/>
            <pc:sldMk cId="2964227638" sldId="270"/>
            <ac:graphicFrameMk id="13"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AD13B64-52E4-419C-B1B8-E8E557278CC4}" type="datetimeFigureOut">
              <a:rPr lang="en-US" smtClean="0"/>
              <a:t>27/03/2024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BEE756A-71C4-4EF9-8F7C-B1FF48E66120}" type="slidenum">
              <a:rPr lang="en-US" smtClean="0"/>
              <a:t>‹#›</a:t>
            </a:fld>
            <a:endParaRPr lang="en-US"/>
          </a:p>
        </p:txBody>
      </p:sp>
    </p:spTree>
    <p:extLst>
      <p:ext uri="{BB962C8B-B14F-4D97-AF65-F5344CB8AC3E}">
        <p14:creationId xmlns:p14="http://schemas.microsoft.com/office/powerpoint/2010/main" val="1741342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Mr</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Musleh image on the top right will change according to incident pattern, MSE3 will provide you with the image as per the pattern</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What happened: A short description should be provided without mentioning names of contractors or individuals.  You should include, what happened, to who (by job title) and what injuries this resulted in.  Nothing more!</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Initial Finding: Four to five bullet points highlighting the initial main findings from the investigation.  Remember the target audience is the front-line staff so this should be written in simple terms in a way that everyone can understand.</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Learnings: Four to five learning message in the form of questionnaires linked with initial findings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a:t>
            </a: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main learning point </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you want to get across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p:txBody>
      </p:sp>
      <p:sp>
        <p:nvSpPr>
          <p:cNvPr id="4" name="Slide Number Placeholder 3"/>
          <p:cNvSpPr>
            <a:spLocks noGrp="1"/>
          </p:cNvSpPr>
          <p:nvPr>
            <p:ph type="sldNum" sz="quarter" idx="5"/>
          </p:nvPr>
        </p:nvSpPr>
        <p:spPr/>
        <p:txBody>
          <a:bodyPr/>
          <a:lstStyle/>
          <a:p>
            <a:fld id="{8BEE756A-71C4-4EF9-8F7C-B1FF48E66120}" type="slidenum">
              <a:rPr lang="en-US" smtClean="0"/>
              <a:t>1</a:t>
            </a:fld>
            <a:endParaRPr lang="en-US"/>
          </a:p>
        </p:txBody>
      </p:sp>
    </p:spTree>
    <p:extLst>
      <p:ext uri="{BB962C8B-B14F-4D97-AF65-F5344CB8AC3E}">
        <p14:creationId xmlns:p14="http://schemas.microsoft.com/office/powerpoint/2010/main" val="80274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8747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047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0690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05869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78658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1269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27/03/2024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50811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27/03/2024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0306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27/03/2024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49521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16889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926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27/03/2024</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2" y="0"/>
            <a:ext cx="386367"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6" y="6117536"/>
            <a:ext cx="2340723"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1301072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Grp="1" noChangeArrowheads="1"/>
          </p:cNvSpPr>
          <p:nvPr>
            <p:ph type="title"/>
          </p:nvPr>
        </p:nvSpPr>
        <p:spPr bwMode="auto">
          <a:xfrm>
            <a:off x="1916637" y="-10178"/>
            <a:ext cx="8876375" cy="535531"/>
          </a:xfrm>
          <a:prstGeom prst="rect">
            <a:avLst/>
          </a:prstGeom>
          <a:solidFill>
            <a:srgbClr val="FFC000"/>
          </a:solidFill>
          <a:ln w="9525">
            <a:noFill/>
            <a:miter lim="800000"/>
            <a:headEnd/>
            <a:tailEnd/>
          </a:ln>
        </p:spPr>
        <p:txBody>
          <a:bodyPr wrap="square">
            <a:spAutoFit/>
          </a:bodyPr>
          <a:lstStyle/>
          <a:p>
            <a:pPr algn="ctr"/>
            <a:r>
              <a:rPr lang="en-GB" sz="3200" b="1" dirty="0">
                <a:solidFill>
                  <a:schemeClr val="tx1">
                    <a:lumMod val="85000"/>
                    <a:lumOff val="15000"/>
                  </a:schemeClr>
                </a:solidFill>
                <a:latin typeface="Calibri" pitchFamily="34" charset="0"/>
                <a:cs typeface="Calibri" pitchFamily="34" charset="0"/>
              </a:rPr>
              <a:t>Learning From Incident - </a:t>
            </a:r>
            <a:r>
              <a:rPr lang="en-GB" sz="3200" b="1" dirty="0">
                <a:solidFill>
                  <a:srgbClr val="FF0000"/>
                </a:solidFill>
                <a:latin typeface="Calibri" pitchFamily="34" charset="0"/>
                <a:cs typeface="Calibri" pitchFamily="34" charset="0"/>
              </a:rPr>
              <a:t>First Alert</a:t>
            </a:r>
            <a:endParaRPr lang="en-GB" sz="28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03599" y="2165086"/>
            <a:ext cx="1917958"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What happened</a:t>
            </a:r>
          </a:p>
        </p:txBody>
      </p:sp>
      <p:sp>
        <p:nvSpPr>
          <p:cNvPr id="8" name="Rectangle 1"/>
          <p:cNvSpPr>
            <a:spLocks noChangeArrowheads="1"/>
          </p:cNvSpPr>
          <p:nvPr/>
        </p:nvSpPr>
        <p:spPr bwMode="auto">
          <a:xfrm>
            <a:off x="309590" y="2601222"/>
            <a:ext cx="7984556"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defRPr/>
            </a:pPr>
            <a:r>
              <a:rPr lang="en-US" sz="1400" dirty="0">
                <a:solidFill>
                  <a:srgbClr val="000000"/>
                </a:solidFill>
                <a:latin typeface="Calibri" pitchFamily="34" charset="0"/>
                <a:cs typeface="Calibri" pitchFamily="34" charset="0"/>
              </a:rPr>
              <a:t>While one of the crew released the hand brake to align the polish rod for the load cell installation, the horse head disassembled and fell striking the polish rod and bounced back hitting the Technicians’ leg resulting in </a:t>
            </a:r>
            <a:r>
              <a:rPr kumimoji="0" lang="en-US"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 fracture to his left thigh.</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3" name="Table 12"/>
          <p:cNvGraphicFramePr>
            <a:graphicFrameLocks noGrp="1"/>
          </p:cNvGraphicFramePr>
          <p:nvPr>
            <p:extLst>
              <p:ext uri="{D42A27DB-BD31-4B8C-83A1-F6EECF244321}">
                <p14:modId xmlns:p14="http://schemas.microsoft.com/office/powerpoint/2010/main" val="1141880503"/>
              </p:ext>
            </p:extLst>
          </p:nvPr>
        </p:nvGraphicFramePr>
        <p:xfrm>
          <a:off x="1916637" y="509692"/>
          <a:ext cx="8876375" cy="987133"/>
        </p:xfrm>
        <a:graphic>
          <a:graphicData uri="http://schemas.openxmlformats.org/drawingml/2006/table">
            <a:tbl>
              <a:tblPr firstRow="1" bandRow="1">
                <a:tableStyleId>{5C22544A-7EE6-4342-B048-85BDC9FD1C3A}</a:tableStyleId>
              </a:tblPr>
              <a:tblGrid>
                <a:gridCol w="1169569">
                  <a:extLst>
                    <a:ext uri="{9D8B030D-6E8A-4147-A177-3AD203B41FA5}">
                      <a16:colId xmlns:a16="http://schemas.microsoft.com/office/drawing/2014/main" val="4136576419"/>
                    </a:ext>
                  </a:extLst>
                </a:gridCol>
                <a:gridCol w="1411183">
                  <a:extLst>
                    <a:ext uri="{9D8B030D-6E8A-4147-A177-3AD203B41FA5}">
                      <a16:colId xmlns:a16="http://schemas.microsoft.com/office/drawing/2014/main" val="425046032"/>
                    </a:ext>
                  </a:extLst>
                </a:gridCol>
                <a:gridCol w="986319">
                  <a:extLst>
                    <a:ext uri="{9D8B030D-6E8A-4147-A177-3AD203B41FA5}">
                      <a16:colId xmlns:a16="http://schemas.microsoft.com/office/drawing/2014/main" val="4255786960"/>
                    </a:ext>
                  </a:extLst>
                </a:gridCol>
                <a:gridCol w="1232899">
                  <a:extLst>
                    <a:ext uri="{9D8B030D-6E8A-4147-A177-3AD203B41FA5}">
                      <a16:colId xmlns:a16="http://schemas.microsoft.com/office/drawing/2014/main" val="2009492886"/>
                    </a:ext>
                  </a:extLst>
                </a:gridCol>
                <a:gridCol w="1315092">
                  <a:extLst>
                    <a:ext uri="{9D8B030D-6E8A-4147-A177-3AD203B41FA5}">
                      <a16:colId xmlns:a16="http://schemas.microsoft.com/office/drawing/2014/main" val="1090560065"/>
                    </a:ext>
                  </a:extLst>
                </a:gridCol>
                <a:gridCol w="2761313">
                  <a:extLst>
                    <a:ext uri="{9D8B030D-6E8A-4147-A177-3AD203B41FA5}">
                      <a16:colId xmlns:a16="http://schemas.microsoft.com/office/drawing/2014/main" val="4048325790"/>
                    </a:ext>
                  </a:extLst>
                </a:gridCol>
              </a:tblGrid>
              <a:tr h="285766">
                <a:tc>
                  <a:txBody>
                    <a:bodyPr/>
                    <a:lstStyle/>
                    <a:p>
                      <a:r>
                        <a:rPr lang="en-US" sz="1400" dirty="0">
                          <a:solidFill>
                            <a:schemeClr val="tx1"/>
                          </a:solidFill>
                          <a:latin typeface="+mj-lt"/>
                        </a:rPr>
                        <a:t>PIM #</a:t>
                      </a:r>
                    </a:p>
                  </a:txBody>
                  <a:tcPr>
                    <a:solidFill>
                      <a:schemeClr val="accent1">
                        <a:lumMod val="20000"/>
                        <a:lumOff val="80000"/>
                      </a:schemeClr>
                    </a:solidFill>
                  </a:tcPr>
                </a:tc>
                <a:tc>
                  <a:txBody>
                    <a:bodyPr/>
                    <a:lstStyle/>
                    <a:p>
                      <a:r>
                        <a:rPr lang="en-US" sz="1300" b="0" kern="1200" dirty="0">
                          <a:solidFill>
                            <a:schemeClr val="dk1"/>
                          </a:solidFill>
                          <a:latin typeface="+mn-lt"/>
                          <a:ea typeface="+mn-ea"/>
                          <a:cs typeface="+mn-cs"/>
                        </a:rPr>
                        <a:t>1155012</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Date</a:t>
                      </a:r>
                    </a:p>
                  </a:txBody>
                  <a:tcPr>
                    <a:solidFill>
                      <a:schemeClr val="accent1">
                        <a:lumMod val="20000"/>
                        <a:lumOff val="80000"/>
                      </a:schemeClr>
                    </a:solidFill>
                  </a:tcPr>
                </a:tc>
                <a:tc>
                  <a:txBody>
                    <a:bodyPr/>
                    <a:lstStyle/>
                    <a:p>
                      <a:pPr marL="0" algn="l" defTabSz="914400" rtl="0" eaLnBrk="1" latinLnBrk="0" hangingPunct="1"/>
                      <a:r>
                        <a:rPr lang="en-US" sz="1300" b="0" kern="1200" dirty="0">
                          <a:solidFill>
                            <a:schemeClr val="dk1"/>
                          </a:solidFill>
                          <a:latin typeface="+mn-lt"/>
                          <a:ea typeface="+mn-ea"/>
                          <a:cs typeface="+mn-cs"/>
                        </a:rPr>
                        <a:t>04.06.2023</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Direct / Depart</a:t>
                      </a:r>
                    </a:p>
                  </a:txBody>
                  <a:tcPr>
                    <a:solidFill>
                      <a:schemeClr val="accent1">
                        <a:lumMod val="20000"/>
                        <a:lumOff val="80000"/>
                      </a:schemeClr>
                    </a:solidFill>
                  </a:tcPr>
                </a:tc>
                <a:tc>
                  <a:txBody>
                    <a:bodyPr/>
                    <a:lstStyle/>
                    <a:p>
                      <a:pPr marL="0" algn="l" defTabSz="914400" rtl="0" eaLnBrk="1" latinLnBrk="0" hangingPunct="1"/>
                      <a:endParaRPr lang="en-US" sz="1300" b="0" kern="1200" dirty="0">
                        <a:solidFill>
                          <a:schemeClr val="dk1"/>
                        </a:solidFill>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3806748105"/>
                  </a:ext>
                </a:extLst>
              </a:tr>
              <a:tr h="285766">
                <a:tc>
                  <a:txBody>
                    <a:bodyPr/>
                    <a:lstStyle/>
                    <a:p>
                      <a:r>
                        <a:rPr lang="en-US" sz="1400" b="1" kern="1200" dirty="0">
                          <a:solidFill>
                            <a:schemeClr val="tx1"/>
                          </a:solidFill>
                          <a:latin typeface="+mj-lt"/>
                          <a:ea typeface="+mn-ea"/>
                          <a:cs typeface="+mn-cs"/>
                        </a:rPr>
                        <a:t>Incident Type</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0" kern="1200" dirty="0">
                          <a:solidFill>
                            <a:schemeClr val="dk1"/>
                          </a:solidFill>
                          <a:latin typeface="+mn-lt"/>
                          <a:ea typeface="+mn-ea"/>
                          <a:cs typeface="+mn-cs"/>
                        </a:rPr>
                        <a:t>LTI#10</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Time</a:t>
                      </a:r>
                    </a:p>
                  </a:txBody>
                  <a:tcPr/>
                </a:tc>
                <a:tc>
                  <a:txBody>
                    <a:bodyPr/>
                    <a:lstStyle/>
                    <a:p>
                      <a:r>
                        <a:rPr lang="en-US" sz="1300" b="0" dirty="0"/>
                        <a:t>09:50 hrs</a:t>
                      </a:r>
                      <a:endParaRPr lang="en-US" sz="1300" b="0" dirty="0">
                        <a:latin typeface="+mj-lt"/>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Location</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0" kern="1200" dirty="0">
                          <a:solidFill>
                            <a:schemeClr val="dk1"/>
                          </a:solidFill>
                          <a:latin typeface="+mn-lt"/>
                          <a:ea typeface="+mn-ea"/>
                          <a:cs typeface="+mn-cs"/>
                        </a:rPr>
                        <a:t>Nimr</a:t>
                      </a:r>
                    </a:p>
                  </a:txBody>
                  <a:tcPr/>
                </a:tc>
                <a:extLst>
                  <a:ext uri="{0D108BD9-81ED-4DB2-BD59-A6C34878D82A}">
                    <a16:rowId xmlns:a16="http://schemas.microsoft.com/office/drawing/2014/main" val="2836305567"/>
                  </a:ext>
                </a:extLst>
              </a:tr>
              <a:tr h="37753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Pattern</a:t>
                      </a:r>
                    </a:p>
                  </a:txBody>
                  <a:tcPr/>
                </a:tc>
                <a:tc>
                  <a:txBody>
                    <a:bodyPr/>
                    <a:lstStyle/>
                    <a:p>
                      <a:r>
                        <a:rPr lang="en-US" sz="1300" b="0" kern="1200" dirty="0">
                          <a:solidFill>
                            <a:schemeClr val="dk1"/>
                          </a:solidFill>
                          <a:latin typeface="+mn-lt"/>
                          <a:ea typeface="+mn-ea"/>
                          <a:cs typeface="+mn-cs"/>
                        </a:rPr>
                        <a:t>Released Energy</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Contractor</a:t>
                      </a:r>
                    </a:p>
                  </a:txBody>
                  <a:tcPr/>
                </a:tc>
                <a:tc>
                  <a:txBody>
                    <a:bodyPr/>
                    <a:lstStyle/>
                    <a:p>
                      <a:endParaRPr lang="en-US" sz="1300" b="0" dirty="0">
                        <a:latin typeface="+mj-lt"/>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Activity</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Commissioning of new beam pump</a:t>
                      </a:r>
                    </a:p>
                  </a:txBody>
                  <a:tcPr/>
                </a:tc>
                <a:extLst>
                  <a:ext uri="{0D108BD9-81ED-4DB2-BD59-A6C34878D82A}">
                    <a16:rowId xmlns:a16="http://schemas.microsoft.com/office/drawing/2014/main" val="3519593395"/>
                  </a:ext>
                </a:extLst>
              </a:tr>
            </a:tbl>
          </a:graphicData>
        </a:graphic>
      </p:graphicFrame>
      <p:sp>
        <p:nvSpPr>
          <p:cNvPr id="18" name="Rectangle 17"/>
          <p:cNvSpPr>
            <a:spLocks noChangeArrowheads="1"/>
          </p:cNvSpPr>
          <p:nvPr/>
        </p:nvSpPr>
        <p:spPr bwMode="auto">
          <a:xfrm>
            <a:off x="2010839" y="1513100"/>
            <a:ext cx="8614373" cy="338554"/>
          </a:xfrm>
          <a:prstGeom prst="rect">
            <a:avLst/>
          </a:prstGeom>
          <a:solidFill>
            <a:srgbClr val="FFCC00"/>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a:t>
            </a:r>
            <a:r>
              <a:rPr kumimoji="0" lang="en-US" sz="16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rPr>
              <a:t> </a:t>
            </a: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Audience: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All</a:t>
            </a:r>
          </a:p>
        </p:txBody>
      </p:sp>
      <p:sp>
        <p:nvSpPr>
          <p:cNvPr id="22" name="TextBox 21">
            <a:extLst>
              <a:ext uri="{FF2B5EF4-FFF2-40B4-BE49-F238E27FC236}">
                <a16:creationId xmlns:a16="http://schemas.microsoft.com/office/drawing/2014/main" id="{D947B715-5C32-4379-84C8-46A5B939CA2A}"/>
              </a:ext>
            </a:extLst>
          </p:cNvPr>
          <p:cNvSpPr txBox="1"/>
          <p:nvPr/>
        </p:nvSpPr>
        <p:spPr>
          <a:xfrm>
            <a:off x="2720083" y="6495471"/>
            <a:ext cx="53656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tx1"/>
                </a:solidFill>
                <a:latin typeface="Calibri Light" panose="020F0302020204030204"/>
              </a:rPr>
              <a:t>In case of an emergency please call PDO Emergency Number (Toll Free): </a:t>
            </a:r>
            <a:r>
              <a:rPr lang="en-US" altLang="en-US" sz="1400" b="1" dirty="0">
                <a:solidFill>
                  <a:srgbClr val="FF0000"/>
                </a:solidFill>
                <a:latin typeface="Times New Roman" panose="02020603050405020304" pitchFamily="18" charset="0"/>
                <a:cs typeface="Times New Roman" panose="02020603050405020304" pitchFamily="18" charset="0"/>
              </a:rPr>
              <a:t>2467-5555</a:t>
            </a:r>
            <a:endParaRPr lang="en-US" sz="1400" b="1" dirty="0">
              <a:solidFill>
                <a:srgbClr val="58595B"/>
              </a:solidFill>
              <a:latin typeface="Calibri Light" panose="020F0302020204030204"/>
            </a:endParaRPr>
          </a:p>
        </p:txBody>
      </p:sp>
      <p:sp>
        <p:nvSpPr>
          <p:cNvPr id="32" name="TextBox 31">
            <a:extLst>
              <a:ext uri="{FF2B5EF4-FFF2-40B4-BE49-F238E27FC236}">
                <a16:creationId xmlns:a16="http://schemas.microsoft.com/office/drawing/2014/main" id="{C0A5CFB7-AB08-402F-A488-07B19E9AD9F7}"/>
              </a:ext>
            </a:extLst>
          </p:cNvPr>
          <p:cNvSpPr txBox="1"/>
          <p:nvPr/>
        </p:nvSpPr>
        <p:spPr>
          <a:xfrm rot="16200000">
            <a:off x="-145372" y="763334"/>
            <a:ext cx="1333077" cy="253916"/>
          </a:xfrm>
          <a:prstGeom prst="rect">
            <a:avLst/>
          </a:prstGeom>
          <a:noFill/>
        </p:spPr>
        <p:txBody>
          <a:bodyPr wrap="square" lIns="68580" tIns="34290" rIns="68580" bIns="34290" rtlCol="0">
            <a:noAutofit/>
          </a:bodyPr>
          <a:lstStyle/>
          <a:p>
            <a:pPr algn="ctr"/>
            <a:r>
              <a:rPr lang="en-US" sz="1500" dirty="0">
                <a:solidFill>
                  <a:schemeClr val="bg1"/>
                </a:solidFill>
              </a:rPr>
              <a:t>Prevent</a:t>
            </a:r>
          </a:p>
        </p:txBody>
      </p:sp>
      <p:sp>
        <p:nvSpPr>
          <p:cNvPr id="35" name="Rectangle 17">
            <a:extLst>
              <a:ext uri="{FF2B5EF4-FFF2-40B4-BE49-F238E27FC236}">
                <a16:creationId xmlns:a16="http://schemas.microsoft.com/office/drawing/2014/main" id="{52258D6B-D1CE-4063-85C9-AFC0CFF35F8C}"/>
              </a:ext>
            </a:extLst>
          </p:cNvPr>
          <p:cNvSpPr>
            <a:spLocks noChangeArrowheads="1"/>
          </p:cNvSpPr>
          <p:nvPr/>
        </p:nvSpPr>
        <p:spPr bwMode="auto">
          <a:xfrm>
            <a:off x="284705" y="4430998"/>
            <a:ext cx="1917958"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Learnings</a:t>
            </a:r>
          </a:p>
        </p:txBody>
      </p:sp>
      <p:sp>
        <p:nvSpPr>
          <p:cNvPr id="36" name="Rectangle 17">
            <a:extLst>
              <a:ext uri="{FF2B5EF4-FFF2-40B4-BE49-F238E27FC236}">
                <a16:creationId xmlns:a16="http://schemas.microsoft.com/office/drawing/2014/main" id="{6EF339D8-4E46-422C-8BFC-03E46E35F858}"/>
              </a:ext>
            </a:extLst>
          </p:cNvPr>
          <p:cNvSpPr>
            <a:spLocks noChangeArrowheads="1"/>
          </p:cNvSpPr>
          <p:nvPr/>
        </p:nvSpPr>
        <p:spPr bwMode="auto">
          <a:xfrm>
            <a:off x="303599" y="3409696"/>
            <a:ext cx="1917958"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Initial Findings</a:t>
            </a:r>
          </a:p>
        </p:txBody>
      </p:sp>
      <p:sp>
        <p:nvSpPr>
          <p:cNvPr id="37" name="Rectangle 1">
            <a:extLst>
              <a:ext uri="{FF2B5EF4-FFF2-40B4-BE49-F238E27FC236}">
                <a16:creationId xmlns:a16="http://schemas.microsoft.com/office/drawing/2014/main" id="{AE8273E9-CD3B-4A1D-88F1-31D29526B062}"/>
              </a:ext>
            </a:extLst>
          </p:cNvPr>
          <p:cNvSpPr>
            <a:spLocks noChangeArrowheads="1"/>
          </p:cNvSpPr>
          <p:nvPr/>
        </p:nvSpPr>
        <p:spPr bwMode="auto">
          <a:xfrm>
            <a:off x="284705" y="3803073"/>
            <a:ext cx="681039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indent="-285750">
              <a:buFont typeface="Arial" panose="020B0604020202020204" pitchFamily="34" charset="0"/>
              <a:buChar char="•"/>
            </a:pPr>
            <a:r>
              <a:rPr lang="en-US" sz="1400" dirty="0">
                <a:solidFill>
                  <a:srgbClr val="000000"/>
                </a:solidFill>
                <a:latin typeface="Calibri" pitchFamily="34" charset="0"/>
                <a:cs typeface="Calibri" pitchFamily="34" charset="0"/>
              </a:rPr>
              <a:t>Failure in connection of the horse head latch pin on the walking beam.</a:t>
            </a:r>
          </a:p>
          <a:p>
            <a:pPr marL="285750" indent="-285750">
              <a:buFont typeface="Arial" panose="020B0604020202020204" pitchFamily="34" charset="0"/>
              <a:buChar char="•"/>
            </a:pPr>
            <a:r>
              <a:rPr lang="en-US" sz="1400" dirty="0">
                <a:solidFill>
                  <a:srgbClr val="000000"/>
                </a:solidFill>
                <a:latin typeface="Calibri" pitchFamily="34" charset="0"/>
                <a:cs typeface="Calibri" pitchFamily="34" charset="0"/>
              </a:rPr>
              <a:t>No means available to ensure that the latch securing pin is seated in position.</a:t>
            </a:r>
          </a:p>
        </p:txBody>
      </p:sp>
      <p:sp>
        <p:nvSpPr>
          <p:cNvPr id="38" name="Rectangle 1">
            <a:extLst>
              <a:ext uri="{FF2B5EF4-FFF2-40B4-BE49-F238E27FC236}">
                <a16:creationId xmlns:a16="http://schemas.microsoft.com/office/drawing/2014/main" id="{4D4D9B9C-D08B-49B5-A2A2-29777BE26A27}"/>
              </a:ext>
            </a:extLst>
          </p:cNvPr>
          <p:cNvSpPr>
            <a:spLocks noChangeArrowheads="1"/>
          </p:cNvSpPr>
          <p:nvPr/>
        </p:nvSpPr>
        <p:spPr bwMode="auto">
          <a:xfrm>
            <a:off x="284704" y="4859299"/>
            <a:ext cx="6810391"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How do you ensure that you are outside line of fire?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How do you ensure that all crew are aware of the relevant SOP to be followed?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0000"/>
                </a:solidFill>
                <a:latin typeface="Calibri" pitchFamily="34" charset="0"/>
                <a:cs typeface="Calibri" pitchFamily="34" charset="0"/>
              </a:rPr>
              <a:t>How do you confirm the bolts/pins are in position prior starting the task?</a:t>
            </a:r>
            <a:endParaRPr kumimoji="0" lang="en-US"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2" name="TextBox 1">
            <a:extLst>
              <a:ext uri="{FF2B5EF4-FFF2-40B4-BE49-F238E27FC236}">
                <a16:creationId xmlns:a16="http://schemas.microsoft.com/office/drawing/2014/main" id="{D6D21A8C-30CC-4548-8EF8-499FFD5D7726}"/>
              </a:ext>
            </a:extLst>
          </p:cNvPr>
          <p:cNvSpPr txBox="1"/>
          <p:nvPr/>
        </p:nvSpPr>
        <p:spPr>
          <a:xfrm>
            <a:off x="1777396" y="5993749"/>
            <a:ext cx="5914322" cy="369332"/>
          </a:xfrm>
          <a:prstGeom prst="rect">
            <a:avLst/>
          </a:prstGeom>
          <a:solidFill>
            <a:schemeClr val="accent5"/>
          </a:solidFill>
        </p:spPr>
        <p:txBody>
          <a:bodyPr wrap="square" rtlCol="0">
            <a:spAutoFit/>
          </a:bodyPr>
          <a:lstStyle/>
          <a:p>
            <a:pPr lvl="0" algn="ctr" fontAlgn="base">
              <a:spcBef>
                <a:spcPct val="0"/>
              </a:spcBef>
              <a:spcAft>
                <a:spcPct val="0"/>
              </a:spcAft>
            </a:pPr>
            <a:r>
              <a:rPr lang="en-US" sz="1800" b="1" dirty="0">
                <a:solidFill>
                  <a:srgbClr val="FFFF00"/>
                </a:solidFill>
                <a:latin typeface="Tahoma" pitchFamily="34" charset="0"/>
                <a:ea typeface="MS PGothic" pitchFamily="34" charset="-128"/>
              </a:rPr>
              <a:t>Always ensure critical checks are performed</a:t>
            </a:r>
          </a:p>
        </p:txBody>
      </p:sp>
      <p:pic>
        <p:nvPicPr>
          <p:cNvPr id="5" name="Picture 4" descr="Logo&#10;&#10;Description automatically generated">
            <a:extLst>
              <a:ext uri="{FF2B5EF4-FFF2-40B4-BE49-F238E27FC236}">
                <a16:creationId xmlns:a16="http://schemas.microsoft.com/office/drawing/2014/main" id="{9B097645-209D-4B2F-B121-5A6FFC203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78" y="-88150"/>
            <a:ext cx="1800761" cy="1405756"/>
          </a:xfrm>
          <a:prstGeom prst="rect">
            <a:avLst/>
          </a:prstGeom>
        </p:spPr>
      </p:pic>
      <p:sp>
        <p:nvSpPr>
          <p:cNvPr id="17" name="Oval 16">
            <a:extLst>
              <a:ext uri="{FF2B5EF4-FFF2-40B4-BE49-F238E27FC236}">
                <a16:creationId xmlns:a16="http://schemas.microsoft.com/office/drawing/2014/main" id="{B759CF61-3A9B-920C-36A8-758545230988}"/>
              </a:ext>
            </a:extLst>
          </p:cNvPr>
          <p:cNvSpPr/>
          <p:nvPr/>
        </p:nvSpPr>
        <p:spPr>
          <a:xfrm rot="20190831">
            <a:off x="6903349" y="4831167"/>
            <a:ext cx="236402" cy="5736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eam Pump 3D Model $99 - .max .3ds .fbx .obj - Free3D">
            <a:extLst>
              <a:ext uri="{FF2B5EF4-FFF2-40B4-BE49-F238E27FC236}">
                <a16:creationId xmlns:a16="http://schemas.microsoft.com/office/drawing/2014/main" id="{D85DD750-1CF1-9C29-B814-387F2E2EFE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985" t="11346" r="9261" b="12510"/>
          <a:stretch/>
        </p:blipFill>
        <p:spPr bwMode="auto">
          <a:xfrm>
            <a:off x="8616940" y="4198504"/>
            <a:ext cx="3367254" cy="18639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1" name="Freeform 132">
            <a:extLst>
              <a:ext uri="{FF2B5EF4-FFF2-40B4-BE49-F238E27FC236}">
                <a16:creationId xmlns:a16="http://schemas.microsoft.com/office/drawing/2014/main" id="{7AC66D10-D122-C899-5507-234E8A6E92E9}"/>
              </a:ext>
            </a:extLst>
          </p:cNvPr>
          <p:cNvSpPr>
            <a:spLocks/>
          </p:cNvSpPr>
          <p:nvPr/>
        </p:nvSpPr>
        <p:spPr bwMode="auto">
          <a:xfrm>
            <a:off x="11558012" y="5690657"/>
            <a:ext cx="498255" cy="474174"/>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defTabSz="778472" eaLnBrk="0" fontAlgn="base" hangingPunct="0">
              <a:spcBef>
                <a:spcPct val="0"/>
              </a:spcBef>
              <a:spcAft>
                <a:spcPct val="0"/>
              </a:spcAft>
              <a:defRPr/>
            </a:pPr>
            <a:endParaRPr lang="en-US" sz="2043" dirty="0">
              <a:solidFill>
                <a:srgbClr val="000000"/>
              </a:solidFill>
              <a:latin typeface="Times New Roman" pitchFamily="18" charset="0"/>
            </a:endParaRPr>
          </a:p>
        </p:txBody>
      </p:sp>
      <p:sp>
        <p:nvSpPr>
          <p:cNvPr id="23" name="Oval 22">
            <a:extLst>
              <a:ext uri="{FF2B5EF4-FFF2-40B4-BE49-F238E27FC236}">
                <a16:creationId xmlns:a16="http://schemas.microsoft.com/office/drawing/2014/main" id="{B2293868-74F2-C395-189E-EAF3FF30622F}"/>
              </a:ext>
            </a:extLst>
          </p:cNvPr>
          <p:cNvSpPr/>
          <p:nvPr/>
        </p:nvSpPr>
        <p:spPr>
          <a:xfrm>
            <a:off x="11134165" y="4202226"/>
            <a:ext cx="585552" cy="58478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7DDC530-D744-5427-9FAC-9B7D9F06BA71}"/>
              </a:ext>
            </a:extLst>
          </p:cNvPr>
          <p:cNvPicPr>
            <a:picLocks noChangeAspect="1"/>
          </p:cNvPicPr>
          <p:nvPr/>
        </p:nvPicPr>
        <p:blipFill>
          <a:blip r:embed="rId5"/>
          <a:stretch>
            <a:fillRect/>
          </a:stretch>
        </p:blipFill>
        <p:spPr>
          <a:xfrm>
            <a:off x="8616940" y="2116656"/>
            <a:ext cx="3367254" cy="1948027"/>
          </a:xfrm>
          <a:prstGeom prst="rect">
            <a:avLst/>
          </a:prstGeom>
          <a:ln>
            <a:noFill/>
          </a:ln>
          <a:effectLst>
            <a:outerShdw blurRad="292100" dist="139700" dir="2700000" algn="tl" rotWithShape="0">
              <a:srgbClr val="333333">
                <a:alpha val="65000"/>
              </a:srgbClr>
            </a:outerShdw>
          </a:effectLst>
        </p:spPr>
      </p:pic>
      <p:grpSp>
        <p:nvGrpSpPr>
          <p:cNvPr id="3" name="Group 131">
            <a:extLst>
              <a:ext uri="{FF2B5EF4-FFF2-40B4-BE49-F238E27FC236}">
                <a16:creationId xmlns:a16="http://schemas.microsoft.com/office/drawing/2014/main" id="{D307952B-4367-5072-10BD-09D49DBBBF9C}"/>
              </a:ext>
            </a:extLst>
          </p:cNvPr>
          <p:cNvGrpSpPr>
            <a:grpSpLocks/>
          </p:cNvGrpSpPr>
          <p:nvPr/>
        </p:nvGrpSpPr>
        <p:grpSpPr bwMode="auto">
          <a:xfrm>
            <a:off x="11719717" y="3581450"/>
            <a:ext cx="336550" cy="544513"/>
            <a:chOff x="3504" y="544"/>
            <a:chExt cx="2287" cy="1855"/>
          </a:xfrm>
        </p:grpSpPr>
        <p:sp>
          <p:nvSpPr>
            <p:cNvPr id="6" name="Line 129">
              <a:extLst>
                <a:ext uri="{FF2B5EF4-FFF2-40B4-BE49-F238E27FC236}">
                  <a16:creationId xmlns:a16="http://schemas.microsoft.com/office/drawing/2014/main" id="{C7B2CDDE-E0C6-4EF7-0EB1-FDF4F43A9893}"/>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Line 130">
              <a:extLst>
                <a:ext uri="{FF2B5EF4-FFF2-40B4-BE49-F238E27FC236}">
                  <a16:creationId xmlns:a16="http://schemas.microsoft.com/office/drawing/2014/main" id="{513104D7-33BC-4015-1D62-209850F996D4}"/>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296422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Id xmlns="4880e4f8-4b7d-4bdd-91e3-e10d47036eca">92769</DocId>
    <Language xmlns="4880e4f8-4b7d-4bdd-91e3-e10d47036eca">English</Language>
    <wic_System_Copyright xmlns="http://schemas.microsoft.com/sharepoint/v3/fields" xsi:nil="true"/>
    <ImageCreateDate xmlns="4880E4F8-4B7D-4BDD-91E3-E10D47036EC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6A200A-0C50-4FB8-84C1-C4D54398C911}">
  <ds:schemaRefs>
    <ds:schemaRef ds:uri="http://schemas.microsoft.com/office/2006/metadata/properties"/>
    <ds:schemaRef ds:uri="http://schemas.microsoft.com/office/infopath/2007/PartnerControls"/>
    <ds:schemaRef ds:uri="4880e4f8-4b7d-4bdd-91e3-e10d47036eca"/>
    <ds:schemaRef ds:uri="http://schemas.microsoft.com/sharepoint/v3/fields"/>
    <ds:schemaRef ds:uri="4880E4F8-4B7D-4BDD-91E3-E10D47036ECA"/>
  </ds:schemaRefs>
</ds:datastoreItem>
</file>

<file path=customXml/itemProps2.xml><?xml version="1.0" encoding="utf-8"?>
<ds:datastoreItem xmlns:ds="http://schemas.openxmlformats.org/officeDocument/2006/customXml" ds:itemID="{6EB445A0-8E7B-49AA-A309-6C7E92BCB261}">
  <ds:schemaRefs>
    <ds:schemaRef ds:uri="http://schemas.microsoft.com/sharepoint/v3/contenttype/forms"/>
  </ds:schemaRefs>
</ds:datastoreItem>
</file>

<file path=customXml/itemProps3.xml><?xml version="1.0" encoding="utf-8"?>
<ds:datastoreItem xmlns:ds="http://schemas.openxmlformats.org/officeDocument/2006/customXml" ds:itemID="{4F58CA15-6393-4311-B4FC-5AE9A1C5F8B9}"/>
</file>

<file path=docProps/app.xml><?xml version="1.0" encoding="utf-8"?>
<Properties xmlns="http://schemas.openxmlformats.org/officeDocument/2006/extended-properties" xmlns:vt="http://schemas.openxmlformats.org/officeDocument/2006/docPropsVTypes">
  <TotalTime>265</TotalTime>
  <Words>358</Words>
  <Application>Microsoft Office PowerPoint</Application>
  <PresentationFormat>Widescreen</PresentationFormat>
  <Paragraphs>38</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Gill Sans</vt:lpstr>
      <vt:lpstr>Gill Sans Light</vt:lpstr>
      <vt:lpstr>Tahoma</vt:lpstr>
      <vt:lpstr>Times New Roman</vt:lpstr>
      <vt:lpstr>Wingdings</vt:lpstr>
      <vt:lpstr>1_Office Theme</vt:lpstr>
      <vt:lpstr>Learning From Incident -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LTI#10- ATE- Fractured Leg</dc:title>
  <dc:creator>Balushi, Sumaiya MSE36</dc:creator>
  <cp:lastModifiedBy>Konduru, Raju IDI63X</cp:lastModifiedBy>
  <cp:revision>25</cp:revision>
  <cp:lastPrinted>2023-06-05T06:55:23Z</cp:lastPrinted>
  <dcterms:created xsi:type="dcterms:W3CDTF">2023-01-18T05:52:34Z</dcterms:created>
  <dcterms:modified xsi:type="dcterms:W3CDTF">2024-03-27T05:07:04Z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