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3792" autoAdjust="0"/>
  </p:normalViewPr>
  <p:slideViewPr>
    <p:cSldViewPr snapToGrid="0">
      <p:cViewPr varScale="1">
        <p:scale>
          <a:sx n="114" d="100"/>
          <a:sy n="114" d="100"/>
        </p:scale>
        <p:origin x="111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14/08/2024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14/08/2024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14/08/2024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14/08/2024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14/08/2024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14/08/2024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14/08/2024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14/08/2024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14/08/2024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14/08/2024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14/08/2024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678098" y="124760"/>
            <a:ext cx="9629463"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582207" y="1764019"/>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2008116077"/>
              </p:ext>
            </p:extLst>
          </p:nvPr>
        </p:nvGraphicFramePr>
        <p:xfrm>
          <a:off x="1678099" y="652650"/>
          <a:ext cx="9629463" cy="609600"/>
        </p:xfrm>
        <a:graphic>
          <a:graphicData uri="http://schemas.openxmlformats.org/drawingml/2006/table">
            <a:tbl>
              <a:tblPr firstRow="1" bandRow="1">
                <a:tableStyleId>{5C22544A-7EE6-4342-B048-85BDC9FD1C3A}</a:tableStyleId>
              </a:tblPr>
              <a:tblGrid>
                <a:gridCol w="1236475">
                  <a:extLst>
                    <a:ext uri="{9D8B030D-6E8A-4147-A177-3AD203B41FA5}">
                      <a16:colId xmlns:a16="http://schemas.microsoft.com/office/drawing/2014/main" val="4136576419"/>
                    </a:ext>
                  </a:extLst>
                </a:gridCol>
                <a:gridCol w="1138071">
                  <a:extLst>
                    <a:ext uri="{9D8B030D-6E8A-4147-A177-3AD203B41FA5}">
                      <a16:colId xmlns:a16="http://schemas.microsoft.com/office/drawing/2014/main" val="425046032"/>
                    </a:ext>
                  </a:extLst>
                </a:gridCol>
                <a:gridCol w="1160050">
                  <a:extLst>
                    <a:ext uri="{9D8B030D-6E8A-4147-A177-3AD203B41FA5}">
                      <a16:colId xmlns:a16="http://schemas.microsoft.com/office/drawing/2014/main" val="4255786960"/>
                    </a:ext>
                  </a:extLst>
                </a:gridCol>
                <a:gridCol w="2421122">
                  <a:extLst>
                    <a:ext uri="{9D8B030D-6E8A-4147-A177-3AD203B41FA5}">
                      <a16:colId xmlns:a16="http://schemas.microsoft.com/office/drawing/2014/main" val="2009492886"/>
                    </a:ext>
                  </a:extLst>
                </a:gridCol>
                <a:gridCol w="1169510">
                  <a:extLst>
                    <a:ext uri="{9D8B030D-6E8A-4147-A177-3AD203B41FA5}">
                      <a16:colId xmlns:a16="http://schemas.microsoft.com/office/drawing/2014/main" val="1090560065"/>
                    </a:ext>
                  </a:extLst>
                </a:gridCol>
                <a:gridCol w="2504235">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1169216</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10.08.2024, 18:20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Lekhwair</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LTI#11</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 (crush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Erection of new vent stack</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678098" y="1326591"/>
            <a:ext cx="962946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All</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2576467" y="6559333"/>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582207" y="3160475"/>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94208" y="6143193"/>
            <a:ext cx="8694898" cy="338554"/>
          </a:xfrm>
          <a:prstGeom prst="rect">
            <a:avLst/>
          </a:prstGeom>
          <a:solidFill>
            <a:schemeClr val="accent5"/>
          </a:solidFill>
        </p:spPr>
        <p:txBody>
          <a:bodyPr wrap="square" rtlCol="0">
            <a:spAutoFit/>
          </a:bodyPr>
          <a:lstStyle/>
          <a:p>
            <a:pPr marR="29360" algn="ctr"/>
            <a:r>
              <a:rPr lang="en-US" sz="1600" b="1" dirty="0">
                <a:solidFill>
                  <a:srgbClr val="FFFF00"/>
                </a:solidFill>
                <a:latin typeface="Tahoma" pitchFamily="34" charset="0"/>
                <a:ea typeface="MS PGothic" pitchFamily="34" charset="-128"/>
              </a:rPr>
              <a:t>Be aware of your hand positions and ALWAYS avoid the line of fire!</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58" y="376253"/>
            <a:ext cx="1388930" cy="1084262"/>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675195" y="3573489"/>
            <a:ext cx="7179287" cy="646331"/>
          </a:xfrm>
          <a:prstGeom prst="rect">
            <a:avLst/>
          </a:prstGeom>
          <a:noFill/>
        </p:spPr>
        <p:txBody>
          <a:bodyPr wrap="square">
            <a:spAutoFit/>
          </a:bodyPr>
          <a:lstStyle/>
          <a:p>
            <a:pPr marL="171450" marR="5210" indent="-171450" algn="just">
              <a:buFont typeface="Arial" panose="020B0604020202020204" pitchFamily="34" charset="0"/>
              <a:buChar char="•"/>
            </a:pPr>
            <a:r>
              <a:rPr lang="en-US" sz="1200" dirty="0"/>
              <a:t>The worker was heavily focused on completing the task, not realizing his hand was in the line of fire.</a:t>
            </a:r>
          </a:p>
          <a:p>
            <a:pPr marL="171450" marR="5210" indent="-171450" algn="just">
              <a:buFont typeface="Arial" panose="020B0604020202020204" pitchFamily="34" charset="0"/>
              <a:buChar char="•"/>
            </a:pPr>
            <a:r>
              <a:rPr lang="en-US" sz="1200" dirty="0"/>
              <a:t>The correct method for re-aligning the bolts and base plate holes was not followed. </a:t>
            </a:r>
          </a:p>
          <a:p>
            <a:pPr marL="171450" marR="5210" indent="-171450" algn="just">
              <a:buFont typeface="Arial" panose="020B0604020202020204" pitchFamily="34" charset="0"/>
              <a:buChar char="•"/>
            </a:pPr>
            <a:r>
              <a:rPr lang="en-US" sz="1200" dirty="0"/>
              <a:t>Lack of the intervention by the crew.</a:t>
            </a:r>
          </a:p>
        </p:txBody>
      </p:sp>
      <p:sp>
        <p:nvSpPr>
          <p:cNvPr id="19" name="TextBox 18">
            <a:extLst>
              <a:ext uri="{FF2B5EF4-FFF2-40B4-BE49-F238E27FC236}">
                <a16:creationId xmlns:a16="http://schemas.microsoft.com/office/drawing/2014/main" id="{DC694FA2-FD8D-08C8-4637-D9737BFCF521}"/>
              </a:ext>
            </a:extLst>
          </p:cNvPr>
          <p:cNvSpPr txBox="1"/>
          <p:nvPr/>
        </p:nvSpPr>
        <p:spPr>
          <a:xfrm>
            <a:off x="719846" y="4821610"/>
            <a:ext cx="7985917" cy="1200329"/>
          </a:xfrm>
          <a:prstGeom prst="rect">
            <a:avLst/>
          </a:prstGeom>
          <a:noFill/>
        </p:spPr>
        <p:txBody>
          <a:bodyPr wrap="square">
            <a:spAutoFit/>
          </a:bodyPr>
          <a:lstStyle/>
          <a:p>
            <a:pPr marL="171450" indent="-171450" algn="just">
              <a:buFont typeface="Arial" panose="020B0604020202020204" pitchFamily="34" charset="0"/>
              <a:buChar char="•"/>
            </a:pPr>
            <a:r>
              <a:rPr lang="en-US" sz="1200" dirty="0">
                <a:ea typeface="MS PGothic" panose="020B0600070205080204" pitchFamily="34" charset="-128"/>
              </a:rPr>
              <a:t>Do you look for possible pinch points before you start a task?</a:t>
            </a:r>
          </a:p>
          <a:p>
            <a:pPr marL="171450" indent="-171450" algn="just">
              <a:buFont typeface="Arial" panose="020B0604020202020204" pitchFamily="34" charset="0"/>
              <a:buChar char="•"/>
            </a:pPr>
            <a:r>
              <a:rPr lang="en-US" sz="1200" dirty="0">
                <a:ea typeface="MS PGothic" panose="020B0600070205080204" pitchFamily="34" charset="-128"/>
              </a:rPr>
              <a:t>Do you plan your actions and determine the necessary steps to work safely and avoid the line of fire?</a:t>
            </a:r>
          </a:p>
          <a:p>
            <a:pPr marL="171450" indent="-171450" algn="just">
              <a:buFont typeface="Arial" panose="020B0604020202020204" pitchFamily="34" charset="0"/>
              <a:buChar char="•"/>
            </a:pPr>
            <a:r>
              <a:rPr lang="en-US" sz="1200" dirty="0">
                <a:ea typeface="MS PGothic" panose="020B0600070205080204" pitchFamily="34" charset="-128"/>
              </a:rPr>
              <a:t>What measures do you take to ensure you are not distracted at work – many accidents occur you are not giving your full attention to the task? </a:t>
            </a:r>
          </a:p>
          <a:p>
            <a:pPr marL="171450" indent="-171450" algn="just">
              <a:buFont typeface="Arial" panose="020B0604020202020204" pitchFamily="34" charset="0"/>
              <a:buChar char="•"/>
            </a:pPr>
            <a:r>
              <a:rPr lang="en-US" sz="1200" dirty="0">
                <a:ea typeface="MS PGothic" panose="020B0600070205080204" pitchFamily="34" charset="-128"/>
              </a:rPr>
              <a:t>Do you engage in any work task when you place hands or fingers where you cannot see them.  What precautions do you take to avoid this?</a:t>
            </a: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648125" y="2128265"/>
            <a:ext cx="786862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1200" b="0" i="0" u="none" strike="noStrike" kern="1200" cap="none" spc="0" normalizeH="0" baseline="0" noProof="0" dirty="0">
                <a:ln>
                  <a:noFill/>
                </a:ln>
                <a:solidFill>
                  <a:srgbClr val="212121"/>
                </a:solidFill>
                <a:effectLst/>
                <a:uLnTx/>
                <a:uFillTx/>
                <a:latin typeface="Calibri" panose="020F0502020204030204" pitchFamily="34" charset="0"/>
                <a:ea typeface="+mn-ea"/>
                <a:cs typeface="+mn-cs"/>
              </a:rPr>
              <a:t>On 10.08.2024 at 18.20 during the erection of vent stack, a mechanical crew were trying to align the structure with the base plate's bolts.  A Mechanical Fitter was holding a wooden piece underneath the base plate to align with one of the bolts while another crew member was hammering the wooden piece align the bolt with the hole. Unfortunately, the Mechanical Fitter placed his fingers in the line of fire under the wooden piece, which he was holding in position, resulting in a finger crush injury on the right-hand ring and little finger when the vent stack was seated. </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598269" y="4335526"/>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472153" y="5400971"/>
            <a:ext cx="330102" cy="24218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20" name="Picture 19" descr="A cartoon character holding pipes&#10;&#10;Description automatically generated">
            <a:extLst>
              <a:ext uri="{FF2B5EF4-FFF2-40B4-BE49-F238E27FC236}">
                <a16:creationId xmlns:a16="http://schemas.microsoft.com/office/drawing/2014/main" id="{4F778D2D-B6C5-FC60-A245-3FFEC28A5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5702" y="332143"/>
            <a:ext cx="1116298" cy="1116298"/>
          </a:xfrm>
          <a:prstGeom prst="rect">
            <a:avLst/>
          </a:prstGeom>
        </p:spPr>
      </p:pic>
      <p:pic>
        <p:nvPicPr>
          <p:cNvPr id="11" name="Picture 10">
            <a:extLst>
              <a:ext uri="{FF2B5EF4-FFF2-40B4-BE49-F238E27FC236}">
                <a16:creationId xmlns:a16="http://schemas.microsoft.com/office/drawing/2014/main" id="{C2B6759D-5B08-6F27-29B7-BA74EAD447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01370" y="2005161"/>
            <a:ext cx="1419496" cy="1382861"/>
          </a:xfrm>
          <a:prstGeom prst="rect">
            <a:avLst/>
          </a:prstGeom>
        </p:spPr>
      </p:pic>
      <p:pic>
        <p:nvPicPr>
          <p:cNvPr id="16" name="Picture 15">
            <a:extLst>
              <a:ext uri="{FF2B5EF4-FFF2-40B4-BE49-F238E27FC236}">
                <a16:creationId xmlns:a16="http://schemas.microsoft.com/office/drawing/2014/main" id="{BC371700-3277-690C-2AED-BB48DB5E1A0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05764" y="2043153"/>
            <a:ext cx="1844155" cy="1375928"/>
          </a:xfrm>
          <a:prstGeom prst="rect">
            <a:avLst/>
          </a:prstGeom>
        </p:spPr>
      </p:pic>
      <p:sp>
        <p:nvSpPr>
          <p:cNvPr id="17" name="Arrow: Up 16">
            <a:extLst>
              <a:ext uri="{FF2B5EF4-FFF2-40B4-BE49-F238E27FC236}">
                <a16:creationId xmlns:a16="http://schemas.microsoft.com/office/drawing/2014/main" id="{37726A6D-B38B-488C-FF7F-0F59584FC438}"/>
              </a:ext>
            </a:extLst>
          </p:cNvPr>
          <p:cNvSpPr/>
          <p:nvPr/>
        </p:nvSpPr>
        <p:spPr>
          <a:xfrm>
            <a:off x="9505106" y="3021531"/>
            <a:ext cx="287383" cy="710659"/>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0610404" y="3264908"/>
            <a:ext cx="256981" cy="296129"/>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pic>
        <p:nvPicPr>
          <p:cNvPr id="23" name="Picture 22">
            <a:extLst>
              <a:ext uri="{FF2B5EF4-FFF2-40B4-BE49-F238E27FC236}">
                <a16:creationId xmlns:a16="http://schemas.microsoft.com/office/drawing/2014/main" id="{C335F78F-27F5-2465-5E26-1D493D8455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593005" y="4075467"/>
            <a:ext cx="1766239" cy="1655535"/>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92879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A09639-B86C-46F8-A1F2-C5CEEA7D0553}"/>
</file>

<file path=customXml/itemProps2.xml><?xml version="1.0" encoding="utf-8"?>
<ds:datastoreItem xmlns:ds="http://schemas.openxmlformats.org/officeDocument/2006/customXml" ds:itemID="{42F8EBC0-8F94-47F8-BCC7-453F16FE13FB}">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3.xml><?xml version="1.0" encoding="utf-8"?>
<ds:datastoreItem xmlns:ds="http://schemas.openxmlformats.org/officeDocument/2006/customXml" ds:itemID="{EF067E25-7DA8-4919-88CE-AC8DB4D05B41}">
  <ds:schemaRefs>
    <ds:schemaRef ds:uri="http://schemas.microsoft.com/sharepoint/v3/contenttype/forms"/>
  </ds:schemaRefs>
</ds:datastoreItem>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otalTime>1790</TotalTime>
  <Words>491</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LTI-11 - 1169216 -Mechanical fitter suffered crush fingers injury - 1st Alert.pptx </dc:title>
  <dc:creator>Balushi, Sumaiya MSE36</dc:creator>
  <cp:lastModifiedBy>Masroori, Ahmed MSE31</cp:lastModifiedBy>
  <cp:revision>86</cp:revision>
  <dcterms:created xsi:type="dcterms:W3CDTF">2023-01-18T05:52:34Z</dcterms:created>
  <dcterms:modified xsi:type="dcterms:W3CDTF">2024-08-14T14:12:08Z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