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62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Masroori, Ahmed MSE31" initials="MAM" lastIdx="1" clrIdx="1">
    <p:extLst>
      <p:ext uri="{19B8F6BF-5375-455C-9EA6-DF929625EA0E}">
        <p15:presenceInfo xmlns:p15="http://schemas.microsoft.com/office/powerpoint/2012/main" userId="S::Ahmed.Masroori@pdo.co.om::4427bace-79f4-43ea-b07d-3a919beb88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2364" autoAdjust="0"/>
  </p:normalViewPr>
  <p:slideViewPr>
    <p:cSldViewPr snapToGrid="0" snapToObjects="1">
      <p:cViewPr varScale="1">
        <p:scale>
          <a:sx n="90" d="100"/>
          <a:sy n="90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26/10/2022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736229" y="6204624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33633-02A6-4DB2-ADE3-BBAA1CFEFAA8}"/>
              </a:ext>
            </a:extLst>
          </p:cNvPr>
          <p:cNvSpPr/>
          <p:nvPr userDrawn="1"/>
        </p:nvSpPr>
        <p:spPr>
          <a:xfrm>
            <a:off x="189245" y="0"/>
            <a:ext cx="12021178" cy="461665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b="1" dirty="0">
                <a:latin typeface="Calibri" panose="020F0502020204030204" pitchFamily="34" charset="0"/>
                <a:ea typeface="MS PGothic" pitchFamily="34" charset="-128"/>
                <a:cs typeface="+mj-cs"/>
              </a:rPr>
              <a:t>LTI # 11, Puncture Wound AIP LEK- 09-April-2022</a:t>
            </a: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2" y="1642893"/>
            <a:ext cx="8380711" cy="4401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What happened? </a:t>
            </a:r>
          </a:p>
          <a:p>
            <a:pPr marL="114300" lvl="0" indent="-114300" algn="just">
              <a:defRPr/>
            </a:pPr>
            <a:endParaRPr lang="en-US" sz="16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just"/>
            <a:r>
              <a:rPr lang="en-GB" sz="1300" dirty="0"/>
              <a:t>On April 9th, 2022, at 10:35 </a:t>
            </a:r>
            <a:r>
              <a:rPr lang="en-GB" sz="1300" dirty="0" err="1"/>
              <a:t>Hrs</a:t>
            </a:r>
            <a:r>
              <a:rPr lang="en-GB" sz="1300" dirty="0"/>
              <a:t>, a Carpenter (AIP Sub-contractor – Al </a:t>
            </a:r>
            <a:r>
              <a:rPr lang="en-GB" sz="1300" dirty="0" err="1"/>
              <a:t>Fouj</a:t>
            </a:r>
            <a:r>
              <a:rPr lang="en-GB" sz="1300" dirty="0"/>
              <a:t>) deployed to spread polyethylene sheet </a:t>
            </a:r>
            <a:r>
              <a:rPr lang="en-GB" sz="1300" dirty="0">
                <a:solidFill>
                  <a:srgbClr val="000000"/>
                </a:solidFill>
              </a:rPr>
              <a:t>on ground (to offload the pre-cast foundation) closer to a foundation pit, stepped backward toward the pit while placing the sheet and fell into the pit (</a:t>
            </a:r>
            <a:r>
              <a:rPr lang="en-GB" sz="1300" dirty="0"/>
              <a:t>1.5m</a:t>
            </a:r>
            <a:r>
              <a:rPr lang="en-GB" sz="1300" dirty="0">
                <a:solidFill>
                  <a:srgbClr val="000000"/>
                </a:solidFill>
              </a:rPr>
              <a:t> deep) over a rebar (steel rod with mushroom rebar cap), resulting in injury on his left buttock near the coccyx area.</a:t>
            </a:r>
            <a:endParaRPr lang="en-US" sz="13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marL="174625" indent="-139700">
              <a:buFont typeface="Arial" panose="020B0604020202020204" pitchFamily="34" charset="0"/>
              <a:buChar char="•"/>
            </a:pPr>
            <a:r>
              <a:rPr lang="en-GB" sz="1300" dirty="0">
                <a:cs typeface="Calibri" panose="020F0502020204030204" pitchFamily="34" charset="0"/>
              </a:rPr>
              <a:t>The supervisor made the decision to unload the precast foundation inside the barricaded area.</a:t>
            </a:r>
          </a:p>
          <a:p>
            <a:pPr marL="174625" indent="-139700">
              <a:buFont typeface="Arial" panose="020B0604020202020204" pitchFamily="34" charset="0"/>
              <a:buChar char="•"/>
            </a:pPr>
            <a:r>
              <a:rPr lang="en-GB" sz="1300" dirty="0">
                <a:cs typeface="Calibri" panose="020F0502020204030204" pitchFamily="34" charset="0"/>
              </a:rPr>
              <a:t>Inadequate attention to the hazards posed by the surroundings while working close to open pit.</a:t>
            </a:r>
          </a:p>
          <a:p>
            <a:pPr marL="174625" indent="-139700">
              <a:buFont typeface="Arial" panose="020B0604020202020204" pitchFamily="34" charset="0"/>
              <a:buChar char="•"/>
            </a:pPr>
            <a:r>
              <a:rPr lang="en-GB" sz="1300" dirty="0">
                <a:cs typeface="Calibri" panose="020F0502020204030204" pitchFamily="34" charset="0"/>
              </a:rPr>
              <a:t>PTW Holder / crew members did not intervene/observe the carpenter's risky movement.</a:t>
            </a:r>
          </a:p>
          <a:p>
            <a:pPr marL="114300" indent="-114300" algn="just">
              <a:defRPr/>
            </a:pPr>
            <a:endParaRPr lang="en-US" sz="1500" b="1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ea typeface="宋体" panose="02010600030101010101" pitchFamily="2" charset="-122"/>
              </a:rPr>
              <a:t>Your learning from this incident</a:t>
            </a:r>
          </a:p>
          <a:p>
            <a:pPr marL="114300" indent="-114300" algn="just">
              <a:defRPr/>
            </a:pPr>
            <a:endParaRPr lang="en-US" sz="1500" dirty="0">
              <a:solidFill>
                <a:srgbClr val="0000FF"/>
              </a:solidFill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Calibri" pitchFamily="34" charset="0"/>
              </a:rPr>
              <a:t>Always keep safe distance from edge of excavations</a:t>
            </a:r>
            <a:endParaRPr lang="en-US" sz="13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Calibri" pitchFamily="34" charset="0"/>
              </a:rPr>
              <a:t>Always be cautious of your surroundings and the hazards involved </a:t>
            </a:r>
            <a:endParaRPr lang="en-US" sz="13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Calibri" pitchFamily="34" charset="0"/>
              </a:rPr>
              <a:t>Always be mindful and observant of the warning signs and barricades in the area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Calibri" pitchFamily="34" charset="0"/>
              </a:rPr>
              <a:t>Always ensure barricades are close to the excavation (1m) without any extra space for other activities.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cs typeface="Calibri" pitchFamily="34" charset="0"/>
              </a:rPr>
              <a:t>Always cut the rebar used as form work support to required length avoiding excess projection</a:t>
            </a:r>
            <a:r>
              <a:rPr lang="en-US" sz="1500" dirty="0">
                <a:cs typeface="Calibri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52016" y="1024376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1812984" y="6262505"/>
            <a:ext cx="49918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Keep away from the edge of excavations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EAA688E-7480-471B-8CF4-A7543A06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21" y="604003"/>
            <a:ext cx="115066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400" b="1" dirty="0">
                <a:solidFill>
                  <a:prstClr val="black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09-03-2022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LTI#11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Slip &amp; fall     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B3P</a:t>
            </a:r>
            <a:endParaRPr lang="en-US" sz="1600" b="1" strike="sngStrike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77F6C-5700-477F-9173-F532B2B1AE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598" y="3865469"/>
            <a:ext cx="3012789" cy="2035706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64265" y="567257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D198B-FB9A-43CA-BF33-35BDA55ADE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529" y="1653528"/>
            <a:ext cx="3091936" cy="2035706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709000" y="3212433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2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967405"/>
            <a:ext cx="113822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/>
              <a:t>Confirm the following:</a:t>
            </a:r>
            <a:endParaRPr lang="en-US" dirty="0"/>
          </a:p>
          <a:p>
            <a:pPr algn="just">
              <a:lnSpc>
                <a:spcPct val="150000"/>
              </a:lnSpc>
              <a:defRPr/>
            </a:pPr>
            <a:endParaRPr lang="en-US" strike="sngStrike" dirty="0">
              <a:solidFill>
                <a:srgbClr val="000000"/>
              </a:solidFill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cs typeface="Calibri" pitchFamily="34" charset="0"/>
              </a:rPr>
              <a:t>Do you ensure that the excavations are properly barricaded, and sign posted?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cs typeface="Calibri" pitchFamily="34" charset="0"/>
              </a:rPr>
              <a:t>Do you ensure that your workers stay away from edge of excavations?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cs typeface="Calibri" pitchFamily="34" charset="0"/>
              </a:rPr>
              <a:t>Do you ensure that the hazards involved have been effectively assessed and captured in the TBT discussion prior to deploying the crew for the task?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cs typeface="Calibri" pitchFamily="34" charset="0"/>
              </a:rPr>
              <a:t>Do you ensure that your workers are well aware of the emergency protocol?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cs typeface="Calibri" pitchFamily="34" charset="0"/>
              </a:rPr>
              <a:t>Do you ensure that the workers are aware of their authority to stop unsafe work practices?</a:t>
            </a:r>
            <a:endParaRPr lang="en-US" sz="1600" dirty="0">
              <a:sym typeface="Wingdings" pitchFamily="2" charset="2"/>
            </a:endParaRPr>
          </a:p>
          <a:p>
            <a:pPr>
              <a:defRPr/>
            </a:pPr>
            <a:endParaRPr lang="en-US" dirty="0">
              <a:solidFill>
                <a:srgbClr val="0033CC"/>
              </a:solidFill>
              <a:sym typeface="Wingdings" pitchFamily="2" charset="2"/>
            </a:endParaRPr>
          </a:p>
          <a:p>
            <a:pPr>
              <a:defRPr/>
            </a:pPr>
            <a:endParaRPr lang="en-US" dirty="0">
              <a:solidFill>
                <a:srgbClr val="0033CC"/>
              </a:solidFill>
              <a:sym typeface="Wingdings" pitchFamily="2" charset="2"/>
            </a:endParaRPr>
          </a:p>
          <a:p>
            <a:pPr>
              <a:defRPr/>
            </a:pPr>
            <a:r>
              <a:rPr lang="en-US" sz="900" i="1" dirty="0">
                <a:solidFill>
                  <a:schemeClr val="accent1"/>
                </a:solidFill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900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BC94272-B8C0-4C22-8B06-6C9B8AB7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21" y="604003"/>
            <a:ext cx="115066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400" b="1" dirty="0">
                <a:solidFill>
                  <a:prstClr val="black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09-03-2022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LTI#11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Slip &amp; fall     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B3P</a:t>
            </a:r>
            <a:endParaRPr lang="en-US" sz="1600" b="1" strike="sngStrik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462888-6EFE-49DE-8A60-51031AB54FBA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04fa3ecf-9bdf-4c9d-8cca-241e4abd5e2b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b684142b-5e04-4419-8fba-a809f988a6a7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26872</TotalTime>
  <Words>637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LTI#11 Final PSOT DPM IRC</dc:title>
  <dc:creator>nazar@umsoman.com</dc:creator>
  <cp:lastModifiedBy>Balushi, Sumaiya MSE36</cp:lastModifiedBy>
  <cp:revision>603</cp:revision>
  <dcterms:created xsi:type="dcterms:W3CDTF">2018-09-24T07:27:56Z</dcterms:created>
  <dcterms:modified xsi:type="dcterms:W3CDTF">2022-10-26T07:32:36Z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