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28" autoAdjust="0"/>
    <p:restoredTop sz="95118" autoAdjust="0"/>
  </p:normalViewPr>
  <p:slideViewPr>
    <p:cSldViewPr>
      <p:cViewPr varScale="1">
        <p:scale>
          <a:sx n="101" d="100"/>
          <a:sy n="101" d="100"/>
        </p:scale>
        <p:origin x="80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3"/>
            <a:ext cx="4985824" cy="4466268"/>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75206" y="990600"/>
            <a:ext cx="6150627" cy="4085734"/>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01.03.2021                                  Incident type: LTI#11 ( chemical burn)</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r>
              <a:rPr lang="en-US" sz="1600" i="0" dirty="0">
                <a:latin typeface="Calibri" panose="020F0502020204030204" pitchFamily="34" charset="0"/>
                <a:cs typeface="Calibri" panose="020F0502020204030204" pitchFamily="34" charset="0"/>
              </a:rPr>
              <a:t> </a:t>
            </a:r>
            <a:r>
              <a:rPr lang="en-US" sz="1200" i="0" dirty="0">
                <a:latin typeface="Calibri" panose="020F0502020204030204" pitchFamily="34" charset="0"/>
                <a:cs typeface="Calibri" panose="020F0502020204030204" pitchFamily="34" charset="0"/>
              </a:rPr>
              <a:t>On 27</a:t>
            </a:r>
            <a:r>
              <a:rPr lang="en-US" sz="1200" i="0" baseline="30000" dirty="0">
                <a:latin typeface="Calibri" panose="020F0502020204030204" pitchFamily="34" charset="0"/>
                <a:cs typeface="Calibri" panose="020F0502020204030204" pitchFamily="34" charset="0"/>
              </a:rPr>
              <a:t>th</a:t>
            </a:r>
            <a:r>
              <a:rPr lang="en-US" sz="1200" i="0" dirty="0">
                <a:latin typeface="Calibri" panose="020F0502020204030204" pitchFamily="34" charset="0"/>
                <a:cs typeface="Calibri" panose="020F0502020204030204" pitchFamily="34" charset="0"/>
              </a:rPr>
              <a:t> May 2021 at around 9:00am, the Operation was circulating hole through 4-1/2” tubing at bottom prior to cementation. Mud engineer instructed mud tester to mix the caustic soda and Biocide on intermediate tank no.2 prior to backloading the mud to the mud plant. While the mud tester was attempting to mix the biocide with pre-existing caustic soda into the caustic soda device, the reaction between the two chemicals resulted in splashing the fluid on his face and body causing multiple burn injuries. First aid was administrated by Rig medic and then referred to Nizwa Hospital by PDO doctor for further medical examination</a:t>
            </a:r>
            <a:endParaRPr lang="en-US" sz="120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Always ensure to conduct effective TBT to identify all hazards/controls before starting the task</a:t>
            </a:r>
          </a:p>
          <a:p>
            <a:pPr marL="171450" indent="-171450">
              <a:buFont typeface="Arial" panose="020B0604020202020204" pitchFamily="34" charset="0"/>
              <a:buChar char="•"/>
            </a:pPr>
            <a:r>
              <a:rPr lang="en-US" sz="1200" dirty="0">
                <a:latin typeface="Calibri" panose="020F0502020204030204" pitchFamily="34" charset="0"/>
                <a:cs typeface="Calibri" panose="020F0502020204030204" pitchFamily="34" charset="0"/>
              </a:rPr>
              <a:t>Always ensure to raise PTW for hazardous mixing chemical activity. </a:t>
            </a:r>
            <a:endParaRPr lang="en-US" sz="1200" i="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Always ensure to follow the correct mixing  procedure for the task.</a:t>
            </a:r>
          </a:p>
          <a:p>
            <a:pPr marL="17145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Always ensure to use the correct PPE for handling chemical. </a:t>
            </a:r>
          </a:p>
          <a:p>
            <a:pPr marL="171450" indent="-171450">
              <a:buFont typeface="Arial" panose="020B0604020202020204" pitchFamily="34" charset="0"/>
              <a:buChar char="•"/>
            </a:pPr>
            <a:r>
              <a:rPr lang="en-US" sz="1200" i="0" dirty="0">
                <a:latin typeface="Calibri" panose="020F0502020204030204" pitchFamily="34" charset="0"/>
                <a:cs typeface="Calibri" panose="020F0502020204030204" pitchFamily="34" charset="0"/>
              </a:rPr>
              <a:t>Always ensure to mix Caustic soda  well in the tank with agitators before adding Biocide or any other chemicals.</a:t>
            </a:r>
          </a:p>
          <a:p>
            <a:pPr marL="0" indent="0"/>
            <a:endParaRPr lang="en-US" sz="800" i="0" dirty="0"/>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407306" y="5631931"/>
            <a:ext cx="5686425" cy="369332"/>
          </a:xfrm>
          <a:prstGeom prst="rect">
            <a:avLst/>
          </a:prstGeom>
          <a:solidFill>
            <a:schemeClr val="accent2"/>
          </a:solidFill>
          <a:ln w="9525">
            <a:noFill/>
            <a:miter lim="800000"/>
            <a:headEnd/>
            <a:tailEnd/>
          </a:ln>
        </p:spPr>
        <p:txBody>
          <a:bodyPr wrap="square">
            <a:spAutoFit/>
          </a:bodyPr>
          <a:lstStyle/>
          <a:p>
            <a:pPr algn="ctr"/>
            <a:r>
              <a:rPr lang="en-US" sz="1800" dirty="0">
                <a:solidFill>
                  <a:srgbClr val="FFFF00"/>
                </a:solidFill>
                <a:latin typeface="Calibri" panose="020F0502020204030204" pitchFamily="34" charset="0"/>
                <a:cs typeface="Calibri" panose="020F0502020204030204" pitchFamily="34" charset="0"/>
              </a:rPr>
              <a:t>Never Mix Caustic Soda With Other Chemical </a:t>
            </a:r>
            <a:endParaRPr lang="en-US" sz="1800" b="1" dirty="0">
              <a:solidFill>
                <a:srgbClr val="FFFF00"/>
              </a:solidFill>
              <a:latin typeface="Calibri" panose="020F0502020204030204" pitchFamily="34" charset="0"/>
              <a:cs typeface="Calibri" panose="020F0502020204030204"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3" name="Text Placeholder 4">
            <a:extLst>
              <a:ext uri="{FF2B5EF4-FFF2-40B4-BE49-F238E27FC236}">
                <a16:creationId xmlns:a16="http://schemas.microsoft.com/office/drawing/2014/main" id="{B282BE4A-7D1E-40C0-B8AA-00953E0280B9}"/>
              </a:ext>
            </a:extLst>
          </p:cNvPr>
          <p:cNvSpPr txBox="1">
            <a:spLocks/>
          </p:cNvSpPr>
          <p:nvPr/>
        </p:nvSpPr>
        <p:spPr>
          <a:xfrm>
            <a:off x="6524896" y="3530224"/>
            <a:ext cx="2476500" cy="30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000" i="0" dirty="0">
                <a:latin typeface="Calibri" panose="020F0502020204030204" pitchFamily="34" charset="0"/>
                <a:cs typeface="Calibri" panose="020F0502020204030204" pitchFamily="34" charset="0"/>
              </a:rPr>
              <a:t>Mixing Biocide closely to the caustic Soda </a:t>
            </a:r>
          </a:p>
        </p:txBody>
      </p:sp>
      <p:sp>
        <p:nvSpPr>
          <p:cNvPr id="24" name="Text Placeholder 4">
            <a:extLst>
              <a:ext uri="{FF2B5EF4-FFF2-40B4-BE49-F238E27FC236}">
                <a16:creationId xmlns:a16="http://schemas.microsoft.com/office/drawing/2014/main" id="{ADB6B0D3-4D80-4B62-B323-33298ECCFDB9}"/>
              </a:ext>
            </a:extLst>
          </p:cNvPr>
          <p:cNvSpPr txBox="1">
            <a:spLocks/>
          </p:cNvSpPr>
          <p:nvPr/>
        </p:nvSpPr>
        <p:spPr>
          <a:xfrm>
            <a:off x="6486301" y="5767320"/>
            <a:ext cx="2476500" cy="304800"/>
          </a:xfrm>
          <a:prstGeom prst="rect">
            <a:avLst/>
          </a:prstGeom>
        </p:spPr>
        <p:txBody>
          <a:bodyPr anchor="ctr"/>
          <a:lstStyle>
            <a:lvl1pPr marL="342900" indent="-342900" algn="r" defTabSz="914400" rtl="0" eaLnBrk="1" latinLnBrk="0" hangingPunct="1">
              <a:spcBef>
                <a:spcPct val="20000"/>
              </a:spcBef>
              <a:buFont typeface="Arial" pitchFamily="34" charset="0"/>
              <a:buNone/>
              <a:defRPr sz="11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000" i="0" dirty="0">
                <a:latin typeface="Calibri" panose="020F0502020204030204" pitchFamily="34" charset="0"/>
                <a:cs typeface="Calibri" panose="020F0502020204030204" pitchFamily="34" charset="0"/>
              </a:rPr>
              <a:t>Ensure to mix </a:t>
            </a:r>
            <a:r>
              <a:rPr lang="en-US" sz="1050" i="0" dirty="0">
                <a:latin typeface="Calibri" panose="020F0502020204030204" pitchFamily="34" charset="0"/>
                <a:cs typeface="Calibri" panose="020F0502020204030204" pitchFamily="34" charset="0"/>
              </a:rPr>
              <a:t>chemical safely. </a:t>
            </a:r>
          </a:p>
        </p:txBody>
      </p:sp>
      <p:pic>
        <p:nvPicPr>
          <p:cNvPr id="3" name="Picture 2">
            <a:extLst>
              <a:ext uri="{FF2B5EF4-FFF2-40B4-BE49-F238E27FC236}">
                <a16:creationId xmlns:a16="http://schemas.microsoft.com/office/drawing/2014/main" id="{E22E3F1A-A745-4DC5-BA25-3162037123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1570" y="1489313"/>
            <a:ext cx="2678142" cy="2046048"/>
          </a:xfrm>
          <a:prstGeom prst="rect">
            <a:avLst/>
          </a:prstGeom>
        </p:spPr>
      </p:pic>
      <p:grpSp>
        <p:nvGrpSpPr>
          <p:cNvPr id="17" name="Group 131">
            <a:extLst>
              <a:ext uri="{FF2B5EF4-FFF2-40B4-BE49-F238E27FC236}">
                <a16:creationId xmlns:a16="http://schemas.microsoft.com/office/drawing/2014/main" id="{6F5556AB-0837-45CB-8277-17D23A053E75}"/>
              </a:ext>
            </a:extLst>
          </p:cNvPr>
          <p:cNvGrpSpPr>
            <a:grpSpLocks/>
          </p:cNvGrpSpPr>
          <p:nvPr/>
        </p:nvGrpSpPr>
        <p:grpSpPr bwMode="auto">
          <a:xfrm>
            <a:off x="8649756" y="2977480"/>
            <a:ext cx="336550" cy="544513"/>
            <a:chOff x="3504" y="544"/>
            <a:chExt cx="2287" cy="1855"/>
          </a:xfrm>
        </p:grpSpPr>
        <p:sp>
          <p:nvSpPr>
            <p:cNvPr id="18" name="Line 129">
              <a:extLst>
                <a:ext uri="{FF2B5EF4-FFF2-40B4-BE49-F238E27FC236}">
                  <a16:creationId xmlns:a16="http://schemas.microsoft.com/office/drawing/2014/main" id="{1827193C-7304-4ABA-820E-508E79D5F679}"/>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9" name="Line 130">
              <a:extLst>
                <a:ext uri="{FF2B5EF4-FFF2-40B4-BE49-F238E27FC236}">
                  <a16:creationId xmlns:a16="http://schemas.microsoft.com/office/drawing/2014/main" id="{DE8BA00F-4C50-4C8E-BCE9-2A318D873368}"/>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5" name="Picture 4" descr="A person standing in a construction site&#10;&#10;Description automatically generated with low confidence">
            <a:extLst>
              <a:ext uri="{FF2B5EF4-FFF2-40B4-BE49-F238E27FC236}">
                <a16:creationId xmlns:a16="http://schemas.microsoft.com/office/drawing/2014/main" id="{17CA5689-CECC-420E-832D-FCAF70D6B8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96433" y="3923317"/>
            <a:ext cx="2678142" cy="1875682"/>
          </a:xfrm>
          <a:prstGeom prst="rect">
            <a:avLst/>
          </a:prstGeom>
        </p:spPr>
      </p:pic>
      <p:pic>
        <p:nvPicPr>
          <p:cNvPr id="20" name="Picture 19">
            <a:extLst>
              <a:ext uri="{FF2B5EF4-FFF2-40B4-BE49-F238E27FC236}">
                <a16:creationId xmlns:a16="http://schemas.microsoft.com/office/drawing/2014/main" id="{95BEF6ED-411D-425E-A5F9-3EAC39FC6DEA}"/>
              </a:ext>
            </a:extLst>
          </p:cNvPr>
          <p:cNvPicPr>
            <a:picLocks noChangeAspect="1"/>
          </p:cNvPicPr>
          <p:nvPr/>
        </p:nvPicPr>
        <p:blipFill>
          <a:blip r:embed="rId5"/>
          <a:stretch>
            <a:fillRect/>
          </a:stretch>
        </p:blipFill>
        <p:spPr>
          <a:xfrm>
            <a:off x="8577023" y="5311280"/>
            <a:ext cx="566977" cy="56697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15288" y="1240295"/>
            <a:ext cx="8351838" cy="3724096"/>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sym typeface="Wingdings" pitchFamily="2" charset="2"/>
              </a:rPr>
              <a:t>Do you ensure effective TBT is conducted?</a:t>
            </a: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sym typeface="Wingdings" pitchFamily="2" charset="2"/>
              </a:rPr>
              <a:t>Do you ensure effective PTW system is in place?  </a:t>
            </a: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sym typeface="Wingdings" pitchFamily="2" charset="2"/>
              </a:rPr>
              <a:t>Do you ensure your crew identify all hazards before starting the task?</a:t>
            </a: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sym typeface="Wingdings" pitchFamily="2" charset="2"/>
              </a:rPr>
              <a:t>Do you ensure your crew follow the correct procedure for the task? </a:t>
            </a: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sym typeface="Wingdings" pitchFamily="2" charset="2"/>
              </a:rPr>
              <a:t>Do you ensure you place your body away from line of fire</a:t>
            </a:r>
            <a:r>
              <a:rPr lang="en-US" sz="1400" dirty="0">
                <a:solidFill>
                  <a:srgbClr val="0033CC"/>
                </a:solidFill>
                <a:latin typeface="Calibri" panose="020F0502020204030204" pitchFamily="34" charset="0"/>
                <a:cs typeface="Calibri" panose="020F0502020204030204" pitchFamily="34" charset="0"/>
              </a:rPr>
              <a:t>?</a:t>
            </a:r>
          </a:p>
          <a:p>
            <a:pPr marL="342900" indent="-342900" eaLnBrk="1" hangingPunct="1">
              <a:buFont typeface="+mj-lt"/>
              <a:buAutoNum type="arabicPeriod"/>
              <a:defRPr/>
            </a:pPr>
            <a:r>
              <a:rPr lang="en-US" sz="1400" dirty="0">
                <a:solidFill>
                  <a:srgbClr val="0033CC"/>
                </a:solidFill>
                <a:latin typeface="Calibri" panose="020F0502020204030204" pitchFamily="34" charset="0"/>
                <a:cs typeface="Calibri" panose="020F0502020204030204" pitchFamily="34" charset="0"/>
              </a:rPr>
              <a:t>Do you  ensure your crew at site are using the correct PPE for handling chemicals?</a:t>
            </a:r>
          </a:p>
          <a:p>
            <a:pPr eaLnBrk="1" hangingPunct="1">
              <a:defRPr/>
            </a:pPr>
            <a:endParaRPr lang="en-US" sz="1400" dirty="0">
              <a:solidFill>
                <a:schemeClr val="accent2"/>
              </a:solidFill>
              <a:latin typeface="Calibri" panose="020F0502020204030204" pitchFamily="34" charset="0"/>
            </a:endParaRPr>
          </a:p>
          <a:p>
            <a:pPr marL="342900" indent="-342900" eaLnBrk="1" hangingPunct="1">
              <a:buFont typeface="+mj-lt"/>
              <a:buAutoNum type="arabicPeriod"/>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15288" y="870407"/>
            <a:ext cx="4953600" cy="430887"/>
          </a:xfrm>
          <a:prstGeom prst="rect">
            <a:avLst/>
          </a:prstGeom>
          <a:noFill/>
          <a:ln w="9525">
            <a:noFill/>
            <a:miter lim="800000"/>
            <a:headEnd/>
            <a:tailEnd/>
          </a:ln>
        </p:spPr>
        <p:txBody>
          <a:bodyPr wrap="none">
            <a:spAutoFit/>
          </a:bodyPr>
          <a:lstStyle/>
          <a:p>
            <a:pPr marL="114300" indent="-114300" algn="just"/>
            <a:r>
              <a:rPr lang="en-GB" sz="1100" b="1" dirty="0">
                <a:solidFill>
                  <a:srgbClr val="333399"/>
                </a:solidFill>
                <a:latin typeface="Tahoma" pitchFamily="34" charset="0"/>
              </a:rPr>
              <a:t>Date: 01.03.2021                                               Incident type: LTI#11</a:t>
            </a:r>
          </a:p>
          <a:p>
            <a:pPr marL="114300" indent="-114300" algn="just"/>
            <a:endParaRPr lang="en-US" sz="1100" b="1" dirty="0">
              <a:solidFill>
                <a:srgbClr val="FF0000"/>
              </a:solidFill>
              <a:latin typeface="Tahoma"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92648</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17CDCFD-C2C6-4ECC-85D9-E8AEE3BFF834}">
  <ds:schemaRefs>
    <ds:schemaRef ds:uri="http://purl.org/dc/terms/"/>
    <ds:schemaRef ds:uri="http://purl.org/dc/elements/1.1/"/>
    <ds:schemaRef ds:uri="http://purl.org/dc/dcmitype/"/>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D815A7B9-94D5-4AC8-92B1-F3832AE5510C}"/>
</file>

<file path=docProps/app.xml><?xml version="1.0" encoding="utf-8"?>
<Properties xmlns="http://schemas.openxmlformats.org/officeDocument/2006/extended-properties" xmlns:vt="http://schemas.openxmlformats.org/officeDocument/2006/docPropsVTypes">
  <Template/>
  <TotalTime>11615</TotalTime>
  <Words>572</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LTI#11 NDSC Final Post UWD IRC </dc:title>
  <dc:creator>MU93647</dc:creator>
  <cp:lastModifiedBy>Balushi, Sumaiya MSE36</cp:lastModifiedBy>
  <cp:revision>923</cp:revision>
  <cp:lastPrinted>2021-03-25T07:53:05Z</cp:lastPrinted>
  <dcterms:created xsi:type="dcterms:W3CDTF">2001-05-03T06:07:08Z</dcterms:created>
  <dcterms:modified xsi:type="dcterms:W3CDTF">2022-08-09T09:26:59Z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