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24" autoAdjust="0"/>
    <p:restoredTop sz="95338" autoAdjust="0"/>
  </p:normalViewPr>
  <p:slideViewPr>
    <p:cSldViewPr snapToGrid="0">
      <p:cViewPr varScale="1">
        <p:scale>
          <a:sx n="114" d="100"/>
          <a:sy n="114" d="100"/>
        </p:scale>
        <p:origin x="10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DFF32596-C49D-488B-A47F-5EF8FB98DFCB}"/>
    <pc:docChg chg="modSld">
      <pc:chgData name="Konduru, Raju IDI63X" userId="d8c4c54e-792b-4728-ba18-36787d9218e6" providerId="ADAL" clId="{DFF32596-C49D-488B-A47F-5EF8FB98DFCB}" dt="2024-03-27T05:06:37.119" v="1" actId="6549"/>
      <pc:docMkLst>
        <pc:docMk/>
      </pc:docMkLst>
      <pc:sldChg chg="modSp mod">
        <pc:chgData name="Konduru, Raju IDI63X" userId="d8c4c54e-792b-4728-ba18-36787d9218e6" providerId="ADAL" clId="{DFF32596-C49D-488B-A47F-5EF8FB98DFCB}" dt="2024-03-27T05:06:37.119" v="1" actId="6549"/>
        <pc:sldMkLst>
          <pc:docMk/>
          <pc:sldMk cId="2964227638" sldId="270"/>
        </pc:sldMkLst>
        <pc:graphicFrameChg chg="modGraphic">
          <ac:chgData name="Konduru, Raju IDI63X" userId="d8c4c54e-792b-4728-ba18-36787d9218e6" providerId="ADAL" clId="{DFF32596-C49D-488B-A47F-5EF8FB98DFCB}" dt="2024-03-27T05:06:37.119"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main learning point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7" y="-1017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94208" y="1963886"/>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94208" y="2264354"/>
            <a:ext cx="830178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1400" dirty="0">
                <a:solidFill>
                  <a:srgbClr val="000000"/>
                </a:solidFill>
                <a:latin typeface="Calibri" pitchFamily="34" charset="0"/>
                <a:cs typeface="Calibri" pitchFamily="34" charset="0"/>
              </a:rPr>
              <a:t>During installation of a torque valve and while the Roustabout was attempting to maintain the position of the low torque valve, at approximately 30cm from the ground, it suddenly disconnected and dropped trapping the Roustabout’s right-hand finger between the torque valve and the ground and resulting in crush injury to his right-hand ring finger.</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980220966"/>
              </p:ext>
            </p:extLst>
          </p:nvPr>
        </p:nvGraphicFramePr>
        <p:xfrm>
          <a:off x="1916637" y="509692"/>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r>
                        <a:rPr lang="en-US" sz="1300" b="0" kern="1200" dirty="0">
                          <a:solidFill>
                            <a:schemeClr val="dk1"/>
                          </a:solidFill>
                          <a:latin typeface="+mn-lt"/>
                          <a:ea typeface="+mn-ea"/>
                          <a:cs typeface="+mn-cs"/>
                        </a:rPr>
                        <a:t>1155190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algn="l" defTabSz="914400" rtl="0" eaLnBrk="1" latinLnBrk="0" hangingPunct="1"/>
                      <a:r>
                        <a:rPr lang="en-US" sz="1300" b="0" kern="1200" dirty="0">
                          <a:solidFill>
                            <a:schemeClr val="dk1"/>
                          </a:solidFill>
                          <a:latin typeface="+mn-lt"/>
                          <a:ea typeface="+mn-ea"/>
                          <a:cs typeface="+mn-cs"/>
                        </a:rPr>
                        <a:t>09.06.2023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algn="l" defTabSz="914400" rtl="0" eaLnBrk="1" latinLnBrk="0" hangingPunct="1"/>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LTI#11</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r>
                        <a:rPr lang="en-US" sz="1300" b="0" dirty="0"/>
                        <a:t>19:15 hrs</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Lekhwair</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Fixing low torque valve</a:t>
                      </a: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2010839" y="1513100"/>
            <a:ext cx="861437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94208" y="4420027"/>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94208" y="3278528"/>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394208" y="3564584"/>
            <a:ext cx="795213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400" dirty="0">
                <a:solidFill>
                  <a:srgbClr val="000000"/>
                </a:solidFill>
                <a:latin typeface="Calibri" pitchFamily="34" charset="0"/>
                <a:cs typeface="Calibri" pitchFamily="34" charset="0"/>
              </a:rPr>
              <a:t>Failure to identify the hazard related to disconnection of the low torque valve from its position.</a:t>
            </a:r>
          </a:p>
          <a:p>
            <a:pPr marL="285750" indent="-285750">
              <a:buFont typeface="Arial" panose="020B0604020202020204" pitchFamily="34" charset="0"/>
              <a:buChar char="•"/>
            </a:pPr>
            <a:r>
              <a:rPr lang="en-US" sz="1400" dirty="0">
                <a:solidFill>
                  <a:srgbClr val="000000"/>
                </a:solidFill>
                <a:latin typeface="Calibri" pitchFamily="34" charset="0"/>
                <a:cs typeface="Calibri" pitchFamily="34" charset="0"/>
              </a:rPr>
              <a:t>Failure to remove hands from line of fire.</a:t>
            </a:r>
          </a:p>
          <a:p>
            <a:pPr marL="285750" indent="-285750">
              <a:buFont typeface="Arial" panose="020B0604020202020204" pitchFamily="34" charset="0"/>
              <a:buChar char="•"/>
            </a:pPr>
            <a:r>
              <a:rPr lang="en-US" sz="1400" dirty="0">
                <a:solidFill>
                  <a:srgbClr val="000000"/>
                </a:solidFill>
                <a:latin typeface="Calibri" pitchFamily="34" charset="0"/>
                <a:cs typeface="Calibri" pitchFamily="34" charset="0"/>
              </a:rPr>
              <a:t>Failure to ensure all tools required are available prior starting the task.</a:t>
            </a: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94207" y="4804923"/>
            <a:ext cx="795213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proper planning before starting the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Do you ensure to follow the correct manual handling practices during the task?</a:t>
            </a: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to conduct a dynamic risk assessment of potential hazards when conditions change?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How do you ensure active intervention during unsafe acts? </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 name="TextBox 1">
            <a:extLst>
              <a:ext uri="{FF2B5EF4-FFF2-40B4-BE49-F238E27FC236}">
                <a16:creationId xmlns:a16="http://schemas.microsoft.com/office/drawing/2014/main" id="{D6D21A8C-30CC-4548-8EF8-499FFD5D7726}"/>
              </a:ext>
            </a:extLst>
          </p:cNvPr>
          <p:cNvSpPr txBox="1"/>
          <p:nvPr/>
        </p:nvSpPr>
        <p:spPr>
          <a:xfrm>
            <a:off x="647608" y="6096458"/>
            <a:ext cx="8301789" cy="369332"/>
          </a:xfrm>
          <a:prstGeom prst="rect">
            <a:avLst/>
          </a:prstGeom>
          <a:solidFill>
            <a:schemeClr val="accent5"/>
          </a:solidFill>
        </p:spPr>
        <p:txBody>
          <a:bodyPr wrap="square" rtlCol="0">
            <a:spAutoFit/>
          </a:bodyPr>
          <a:lstStyle/>
          <a:p>
            <a:pPr lvl="0" algn="ctr" fontAlgn="base">
              <a:spcBef>
                <a:spcPct val="0"/>
              </a:spcBef>
              <a:spcAft>
                <a:spcPct val="0"/>
              </a:spcAft>
            </a:pPr>
            <a:r>
              <a:rPr lang="en-US" sz="1800" b="1" dirty="0">
                <a:solidFill>
                  <a:srgbClr val="FFFF00"/>
                </a:solidFill>
                <a:latin typeface="Tahoma" pitchFamily="34" charset="0"/>
                <a:ea typeface="MS PGothic" pitchFamily="34" charset="-128"/>
              </a:rPr>
              <a:t>Be aware from LOF situations and always know your hand position </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pic>
        <p:nvPicPr>
          <p:cNvPr id="15" name="Picture 14" descr="A picture containing clothing, person, cartoon, box&#10;&#10;Description automatically generated">
            <a:extLst>
              <a:ext uri="{FF2B5EF4-FFF2-40B4-BE49-F238E27FC236}">
                <a16:creationId xmlns:a16="http://schemas.microsoft.com/office/drawing/2014/main" id="{AC06B9B7-5474-7B2C-752A-7E2205D1AD5E}"/>
              </a:ext>
            </a:extLst>
          </p:cNvPr>
          <p:cNvPicPr>
            <a:picLocks noChangeAspect="1"/>
          </p:cNvPicPr>
          <p:nvPr/>
        </p:nvPicPr>
        <p:blipFill rotWithShape="1">
          <a:blip r:embed="rId4">
            <a:extLst>
              <a:ext uri="{28A0092B-C50C-407E-A947-70E740481C1C}">
                <a14:useLocalDpi xmlns:a14="http://schemas.microsoft.com/office/drawing/2010/main" val="0"/>
              </a:ext>
            </a:extLst>
          </a:blip>
          <a:srcRect l="18113" r="23275" b="4035"/>
          <a:stretch/>
        </p:blipFill>
        <p:spPr>
          <a:xfrm>
            <a:off x="10816401" y="-10178"/>
            <a:ext cx="1217578" cy="1993540"/>
          </a:xfrm>
          <a:prstGeom prst="rect">
            <a:avLst/>
          </a:prstGeom>
        </p:spPr>
      </p:pic>
      <p:pic>
        <p:nvPicPr>
          <p:cNvPr id="10" name="Picture 9" descr="A picture containing ground, clothing, footwear, person&#10;&#10;Description automatically generated">
            <a:extLst>
              <a:ext uri="{FF2B5EF4-FFF2-40B4-BE49-F238E27FC236}">
                <a16:creationId xmlns:a16="http://schemas.microsoft.com/office/drawing/2014/main" id="{9A718ADF-3685-0C94-270C-EAD0312132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582"/>
          <a:stretch/>
        </p:blipFill>
        <p:spPr>
          <a:xfrm>
            <a:off x="8813633" y="2102957"/>
            <a:ext cx="3202834" cy="1993539"/>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647982" y="3634213"/>
            <a:ext cx="336550" cy="544513"/>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1" name="Picture 10">
            <a:extLst>
              <a:ext uri="{FF2B5EF4-FFF2-40B4-BE49-F238E27FC236}">
                <a16:creationId xmlns:a16="http://schemas.microsoft.com/office/drawing/2014/main" id="{2C4D6C83-D27A-90AF-B52F-3FE8D1E3E5B4}"/>
              </a:ext>
            </a:extLst>
          </p:cNvPr>
          <p:cNvPicPr>
            <a:picLocks noChangeAspect="1"/>
          </p:cNvPicPr>
          <p:nvPr/>
        </p:nvPicPr>
        <p:blipFill>
          <a:blip r:embed="rId6"/>
          <a:stretch>
            <a:fillRect/>
          </a:stretch>
        </p:blipFill>
        <p:spPr>
          <a:xfrm>
            <a:off x="8813633" y="4297178"/>
            <a:ext cx="3170899" cy="1598598"/>
          </a:xfrm>
          <a:prstGeom prst="rect">
            <a:avLst/>
          </a:prstGeom>
        </p:spPr>
      </p:pic>
      <p:sp>
        <p:nvSpPr>
          <p:cNvPr id="21" name="Freeform 132">
            <a:extLst>
              <a:ext uri="{FF2B5EF4-FFF2-40B4-BE49-F238E27FC236}">
                <a16:creationId xmlns:a16="http://schemas.microsoft.com/office/drawing/2014/main" id="{7AC66D10-D122-C899-5507-234E8A6E92E9}"/>
              </a:ext>
            </a:extLst>
          </p:cNvPr>
          <p:cNvSpPr>
            <a:spLocks/>
          </p:cNvSpPr>
          <p:nvPr/>
        </p:nvSpPr>
        <p:spPr bwMode="auto">
          <a:xfrm>
            <a:off x="11560139" y="5521943"/>
            <a:ext cx="498255" cy="474174"/>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sp>
        <p:nvSpPr>
          <p:cNvPr id="12" name="Arrow: Up-Down 11">
            <a:extLst>
              <a:ext uri="{FF2B5EF4-FFF2-40B4-BE49-F238E27FC236}">
                <a16:creationId xmlns:a16="http://schemas.microsoft.com/office/drawing/2014/main" id="{477875EE-37D6-3913-5B82-6856252E971D}"/>
              </a:ext>
            </a:extLst>
          </p:cNvPr>
          <p:cNvSpPr/>
          <p:nvPr/>
        </p:nvSpPr>
        <p:spPr>
          <a:xfrm>
            <a:off x="10010274" y="3048381"/>
            <a:ext cx="144379" cy="585832"/>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C691AC9-C0D5-5913-74D9-D7AD1C9120D6}"/>
              </a:ext>
            </a:extLst>
          </p:cNvPr>
          <p:cNvSpPr txBox="1"/>
          <p:nvPr/>
        </p:nvSpPr>
        <p:spPr>
          <a:xfrm>
            <a:off x="10031077" y="3502268"/>
            <a:ext cx="1457889" cy="461665"/>
          </a:xfrm>
          <a:prstGeom prst="rect">
            <a:avLst/>
          </a:prstGeom>
          <a:noFill/>
        </p:spPr>
        <p:txBody>
          <a:bodyPr wrap="square" rtlCol="0">
            <a:spAutoFit/>
          </a:bodyPr>
          <a:lstStyle/>
          <a:p>
            <a:pPr algn="ctr"/>
            <a:r>
              <a:rPr lang="en-US" sz="1200" b="1" dirty="0">
                <a:solidFill>
                  <a:schemeClr val="bg1"/>
                </a:solidFill>
              </a:rPr>
              <a:t>1ft height from ground</a:t>
            </a:r>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92770</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CA6705-48EB-442A-864C-ABFA11836B55}">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C9C39ADE-CDE9-4961-8B52-360DDD823339}">
  <ds:schemaRefs>
    <ds:schemaRef ds:uri="http://schemas.microsoft.com/sharepoint/v3/contenttype/forms"/>
  </ds:schemaRefs>
</ds:datastoreItem>
</file>

<file path=customXml/itemProps3.xml><?xml version="1.0" encoding="utf-8"?>
<ds:datastoreItem xmlns:ds="http://schemas.openxmlformats.org/officeDocument/2006/customXml" ds:itemID="{68D4C7DC-4AB5-41AE-B48D-2B8DD9AF09BB}"/>
</file>

<file path=docProps/app.xml><?xml version="1.0" encoding="utf-8"?>
<Properties xmlns="http://schemas.openxmlformats.org/officeDocument/2006/extended-properties" xmlns:vt="http://schemas.openxmlformats.org/officeDocument/2006/docPropsVTypes">
  <TotalTime>345</TotalTime>
  <Words>392</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LTI#11- Halliburton - Crushed Finger</dc:title>
  <dc:creator>Balushi, Sumaiya MSE36</dc:creator>
  <cp:lastModifiedBy>Konduru, Raju IDI63X</cp:lastModifiedBy>
  <cp:revision>32</cp:revision>
  <cp:lastPrinted>2023-06-05T06:55:23Z</cp:lastPrinted>
  <dcterms:created xsi:type="dcterms:W3CDTF">2023-01-18T05:52:34Z</dcterms:created>
  <dcterms:modified xsi:type="dcterms:W3CDTF">2024-03-27T05:06:39Z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