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FFFC00"/>
    <a:srgbClr val="FFC91D"/>
    <a:srgbClr val="EAEAEA"/>
    <a:srgbClr val="F2F3D7"/>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Grid="0" snapToObjects="1">
      <p:cViewPr varScale="1">
        <p:scale>
          <a:sx n="98" d="100"/>
          <a:sy n="98" d="100"/>
        </p:scale>
        <p:origin x="216" y="-24"/>
      </p:cViewPr>
      <p:guideLst/>
    </p:cSldViewPr>
  </p:slideViewPr>
  <p:notesTextViewPr>
    <p:cViewPr>
      <p:scale>
        <a:sx n="1" d="1"/>
        <a:sy n="1" d="1"/>
      </p:scale>
      <p:origin x="0" y="0"/>
    </p:cViewPr>
  </p:notesTextViewPr>
  <p:notesViewPr>
    <p:cSldViewPr snapToGrid="0" snapToObject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29"/>
            <a:ext cx="5002106" cy="467071"/>
          </a:xfrm>
          <a:prstGeom prst="rect">
            <a:avLst/>
          </a:prstGeom>
        </p:spPr>
        <p:txBody>
          <a:bodyPr vert="horz" lIns="93324" tIns="46662" rIns="93324" bIns="46662"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3237" eaLnBrk="0" fontAlgn="base" hangingPunct="0">
              <a:spcBef>
                <a:spcPct val="30000"/>
              </a:spcBef>
              <a:spcAft>
                <a:spcPct val="0"/>
              </a:spcAft>
              <a:defRPr/>
            </a:pPr>
            <a:endParaRPr lang="en-US" dirty="0">
              <a:solidFill>
                <a:srgbClr val="000000"/>
              </a:solidFill>
              <a:latin typeface="Times New Roman" pitchFamily="18" charset="0"/>
            </a:endParaRPr>
          </a:p>
          <a:p>
            <a:pPr defTabSz="933237"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3237">
              <a:defRPr/>
            </a:pPr>
            <a:r>
              <a:rPr lang="en-US" dirty="0">
                <a:solidFill>
                  <a:srgbClr val="000000"/>
                </a:solidFill>
              </a:rPr>
              <a:t>Confidential - Not to be shared outside of PDO/PDO contractors </a:t>
            </a:r>
          </a:p>
          <a:p>
            <a:pPr defTabSz="933237">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3237">
              <a:defRPr/>
            </a:pPr>
            <a:fld id="{F88714CE-FB4E-4316-BED5-DE0DF6B1D8E5}" type="slidenum">
              <a:rPr lang="en-US">
                <a:solidFill>
                  <a:prstClr val="black"/>
                </a:solidFill>
              </a:rPr>
              <a:pPr defTabSz="933237">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91148" y="1350245"/>
            <a:ext cx="8758728" cy="5711435"/>
          </a:xfrm>
          <a:prstGeom prst="rect">
            <a:avLst/>
          </a:prstGeom>
          <a:noFill/>
          <a:ln w="19050">
            <a:noFill/>
            <a:miter lim="800000"/>
            <a:headEnd/>
            <a:tailEnd/>
          </a:ln>
        </p:spPr>
        <p:txBody>
          <a:bodyPr wrap="square" bIns="182880">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algn="just"/>
            <a:r>
              <a:rPr lang="en-US" sz="1200" dirty="0"/>
              <a:t>On the 21</a:t>
            </a:r>
            <a:r>
              <a:rPr lang="en-US" sz="1200" baseline="30000" dirty="0"/>
              <a:t>st</a:t>
            </a:r>
            <a:r>
              <a:rPr lang="en-US" sz="1200" dirty="0"/>
              <a:t> of April at approximately 17:22 Hrs. during preparation of 12 ¼” Bottom Hole Assembly (BHA), the Measurement While Drilling (MWD) string, consisted of a </a:t>
            </a:r>
            <a:r>
              <a:rPr lang="en-US" sz="1200" dirty="0" err="1"/>
              <a:t>pulser</a:t>
            </a:r>
            <a:r>
              <a:rPr lang="en-US" sz="1200" dirty="0"/>
              <a:t>; a directional drilling module and two set of lithium batteries, dropped inside the Non-Magnetic Drill Collar (NMDC) which was sitting on the slips inside the well. </a:t>
            </a:r>
          </a:p>
          <a:p>
            <a:pPr algn="just"/>
            <a:r>
              <a:rPr lang="en-US" sz="1200" dirty="0"/>
              <a:t>Due to the dropped impact, lithium battery #1 blasted resulting in two MWD Engineers sustained second degree burns and superficial wounds on their right hands. </a:t>
            </a:r>
          </a:p>
          <a:p>
            <a:pPr marL="0" marR="0" lvl="0" indent="0" algn="l" defTabSz="914400" rtl="0" eaLnBrk="1" fontAlgn="auto" latinLnBrk="0" hangingPunct="1">
              <a:spcAft>
                <a:spcPts val="0"/>
              </a:spcAft>
              <a:buClrTx/>
              <a:buSzTx/>
              <a:buFontTx/>
              <a:buNone/>
              <a:tabLst/>
              <a:defRPr/>
            </a:pPr>
            <a:endParaRPr kumimoji="0" lang="en-GB" altLang="zh-CN" sz="14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endParaRPr>
          </a:p>
          <a:p>
            <a:pPr marL="0" marR="0" lvl="0" indent="0" algn="l" defTabSz="914400" rtl="0" eaLnBrk="1" fontAlgn="auto" latinLnBrk="0" hangingPunct="1">
              <a:spcAft>
                <a:spcPts val="0"/>
              </a:spcAft>
              <a:buClrTx/>
              <a:buSzTx/>
              <a:buFontTx/>
              <a:buNone/>
              <a:tabLst/>
              <a:defRPr/>
            </a:pPr>
            <a:r>
              <a:rPr kumimoji="0" lang="en-GB" altLang="zh-CN" sz="14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rPr>
              <a:t>Why it happened/Finding:</a:t>
            </a:r>
          </a:p>
          <a:p>
            <a:pPr marL="285750" indent="-285750">
              <a:buFont typeface="Arial" panose="020B0604020202020204" pitchFamily="34" charset="0"/>
              <a:buChar char="•"/>
              <a:defRPr/>
            </a:pPr>
            <a:r>
              <a:rPr lang="en-GB" sz="1200" dirty="0"/>
              <a:t>Non OEM recommended safety pin was used and fell, causing the lock pin slipped out off the pin holes which was installed wrongly i.e. upside down. Later attempt to re-install lock pin failed as the pin holes were not aligned</a:t>
            </a:r>
          </a:p>
          <a:p>
            <a:pPr marL="285750" indent="-285750">
              <a:buFont typeface="Arial" panose="020B0604020202020204" pitchFamily="34" charset="0"/>
              <a:buChar char="•"/>
              <a:defRPr/>
            </a:pPr>
            <a:r>
              <a:rPr lang="en-GB" sz="1200" dirty="0"/>
              <a:t>When a new hazard have been identified during operation the MWD Engineer Supervisor, Directional Driller and Rig Driller failed to conduct dynamic risk assessment before making the decision to continue with the operation </a:t>
            </a:r>
            <a:endParaRPr lang="en-US" sz="1200" dirty="0"/>
          </a:p>
          <a:p>
            <a:pPr marL="285750" indent="-285750">
              <a:buFont typeface="Arial" panose="020B0604020202020204" pitchFamily="34" charset="0"/>
              <a:buChar char="•"/>
              <a:defRPr/>
            </a:pPr>
            <a:r>
              <a:rPr lang="en-GB" sz="1200" dirty="0"/>
              <a:t>MWD Kit#14 was not inspected on rig site to confirm inventory availability as per checklist enclosed to identify missing OEM safety pin </a:t>
            </a:r>
            <a:endParaRPr lang="en-US" sz="1200" dirty="0"/>
          </a:p>
          <a:p>
            <a:pPr marL="285750" indent="-285750">
              <a:buFont typeface="Arial" panose="020B0604020202020204" pitchFamily="34" charset="0"/>
              <a:buChar char="•"/>
              <a:defRPr/>
            </a:pPr>
            <a:r>
              <a:rPr lang="en-GB" sz="1200" dirty="0"/>
              <a:t>Original Equipment Manufacturer (OEM) lock pin was not ‘failed proof’ design i.e. it can be inserted into the pin holes from top and bottom.</a:t>
            </a:r>
            <a:endParaRPr lang="en-US" sz="1200" dirty="0"/>
          </a:p>
          <a:p>
            <a:pPr marL="285750" indent="-285750">
              <a:buFont typeface="Arial" panose="020B0604020202020204" pitchFamily="34" charset="0"/>
              <a:buChar char="•"/>
              <a:defRPr/>
            </a:pPr>
            <a:r>
              <a:rPr lang="en-GB" sz="1200" dirty="0"/>
              <a:t>The risk of MWD string falling off the lifting clamp was recognised therefore non-essential personnel were cleared off the rig floor. </a:t>
            </a:r>
            <a:endParaRPr lang="en-US" sz="1200" dirty="0"/>
          </a:p>
          <a:p>
            <a:pPr marL="114300" indent="-114300" algn="just">
              <a:defRPr/>
            </a:pPr>
            <a:r>
              <a:rPr lang="en-US" sz="1400" b="1" dirty="0">
                <a:solidFill>
                  <a:srgbClr val="0070C0"/>
                </a:solidFill>
                <a:latin typeface="Tahoma" pitchFamily="34" charset="0"/>
                <a:ea typeface="宋体" panose="02010600030101010101" pitchFamily="2" charset="-122"/>
              </a:rPr>
              <a:t>Your learning from this incident:</a:t>
            </a:r>
            <a:endParaRPr lang="en-US" sz="1400" b="1" dirty="0">
              <a:solidFill>
                <a:srgbClr val="0070C0"/>
              </a:solidFill>
              <a:highlight>
                <a:srgbClr val="FFFF00"/>
              </a:highlight>
              <a:latin typeface="Tahoma" pitchFamily="34" charset="0"/>
              <a:ea typeface="宋体" panose="02010600030101010101" pitchFamily="2" charset="-122"/>
            </a:endParaRPr>
          </a:p>
          <a:p>
            <a:pPr marL="285750" indent="-285750" algn="just">
              <a:buFont typeface="Arial" panose="020B0604020202020204" pitchFamily="34" charset="0"/>
              <a:buChar char="•"/>
              <a:defRPr/>
            </a:pPr>
            <a:r>
              <a:rPr lang="en-US" sz="1200" dirty="0">
                <a:ea typeface="宋体" panose="02010600030101010101" pitchFamily="2" charset="-122"/>
              </a:rPr>
              <a:t>Supervisors to ensure equipment is inspected before use and any missing equipment reported </a:t>
            </a:r>
          </a:p>
          <a:p>
            <a:pPr marL="285750" indent="-285750" algn="just">
              <a:buFont typeface="Arial" panose="020B0604020202020204" pitchFamily="34" charset="0"/>
              <a:buChar char="•"/>
              <a:defRPr/>
            </a:pPr>
            <a:r>
              <a:rPr lang="en-US" sz="1200" dirty="0">
                <a:ea typeface="宋体" panose="02010600030101010101" pitchFamily="2" charset="-122"/>
              </a:rPr>
              <a:t>MWD Engineers always assure correct safety pin installed in MWD lifting clamp </a:t>
            </a:r>
          </a:p>
          <a:p>
            <a:pPr marL="285750" indent="-285750" algn="just">
              <a:buFont typeface="Arial" panose="020B0604020202020204" pitchFamily="34" charset="0"/>
              <a:buChar char="•"/>
              <a:defRPr/>
            </a:pPr>
            <a:r>
              <a:rPr lang="en-US" sz="1200" dirty="0">
                <a:ea typeface="宋体" panose="02010600030101010101" pitchFamily="2" charset="-122"/>
              </a:rPr>
              <a:t>MWD Engineers always ensure lithium battery hazards are part of JSA and discussed before handling</a:t>
            </a:r>
          </a:p>
          <a:p>
            <a:pPr marL="285750" indent="-285750" algn="just">
              <a:buFont typeface="Arial" panose="020B0604020202020204" pitchFamily="34" charset="0"/>
              <a:buChar char="•"/>
              <a:defRPr/>
            </a:pPr>
            <a:r>
              <a:rPr lang="en-US" sz="1200" dirty="0">
                <a:ea typeface="宋体" panose="02010600030101010101" pitchFamily="2" charset="-122"/>
              </a:rPr>
              <a:t>All employees to intervene and exercise STOP work authority </a:t>
            </a:r>
          </a:p>
          <a:p>
            <a:pPr marL="285750" indent="-285750" algn="just">
              <a:buFont typeface="Arial" panose="020B0604020202020204" pitchFamily="34" charset="0"/>
              <a:buChar char="•"/>
              <a:defRPr/>
            </a:pPr>
            <a:r>
              <a:rPr lang="en-US" sz="1200" dirty="0">
                <a:ea typeface="宋体" panose="02010600030101010101" pitchFamily="2" charset="-122"/>
              </a:rPr>
              <a:t>Supervisors ensure MOC applied when new risk introduced or change in the work process</a:t>
            </a:r>
          </a:p>
          <a:p>
            <a:pPr marL="285750" indent="-285750" algn="just">
              <a:buFont typeface="Arial" panose="020B0604020202020204" pitchFamily="34" charset="0"/>
              <a:buChar char="•"/>
              <a:defRPr/>
            </a:pPr>
            <a:r>
              <a:rPr lang="en-US" sz="1200" dirty="0">
                <a:ea typeface="宋体" panose="02010600030101010101" pitchFamily="2" charset="-122"/>
              </a:rPr>
              <a:t>Product line Management always assure operating manual is up-to-date and followed</a:t>
            </a:r>
          </a:p>
          <a:p>
            <a:pPr marL="285750" indent="-285750" algn="just">
              <a:buFont typeface="Arial" panose="020B0604020202020204" pitchFamily="34" charset="0"/>
              <a:buChar char="•"/>
              <a:defRPr/>
            </a:pPr>
            <a:r>
              <a:rPr lang="en-US" sz="1200" dirty="0">
                <a:ea typeface="宋体" panose="02010600030101010101" pitchFamily="2" charset="-122"/>
              </a:rPr>
              <a:t>Supervisors always assure emergency response plan, emergency kit are available before handling hazardous materials </a:t>
            </a:r>
          </a:p>
          <a:p>
            <a:pPr marL="285750" indent="-285750" algn="just">
              <a:buFont typeface="Arial" panose="020B0604020202020204" pitchFamily="34" charset="0"/>
              <a:buChar char="•"/>
              <a:defRPr/>
            </a:pPr>
            <a:endParaRPr lang="en-US" sz="1400" dirty="0">
              <a:solidFill>
                <a:srgbClr val="FF0000"/>
              </a:solidFill>
              <a:latin typeface="Calibri" panose="020F0502020204030204" pitchFamily="34" charset="0"/>
            </a:endParaRPr>
          </a:p>
          <a:p>
            <a:pPr marL="36000" lvl="1">
              <a:defRPr/>
            </a:pPr>
            <a:endParaRPr lang="en-US" dirty="0">
              <a:solidFill>
                <a:srgbClr val="FF0000"/>
              </a:solidFill>
              <a:latin typeface="Calibri" panose="020F0502020204030204" pitchFamily="34" charset="0"/>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Calibri" panose="020F0502020204030204" pitchFamily="34"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2" y="531519"/>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100" b="1" dirty="0">
                <a:solidFill>
                  <a:srgbClr val="4472C4"/>
                </a:solidFill>
                <a:latin typeface="Tahoma" pitchFamily="34" charset="0"/>
              </a:rPr>
              <a:t>21</a:t>
            </a:r>
            <a:r>
              <a:rPr kumimoji="0" lang="en-GB" sz="1100" b="1" i="0" u="none" strike="noStrike" kern="1200" cap="none" spc="0" normalizeH="0" baseline="0" noProof="0" dirty="0">
                <a:ln>
                  <a:noFill/>
                </a:ln>
                <a:solidFill>
                  <a:srgbClr val="4472C4"/>
                </a:solidFill>
                <a:effectLst/>
                <a:uLnTx/>
                <a:uFillTx/>
                <a:latin typeface="Tahoma" pitchFamily="34" charset="0"/>
              </a:rPr>
              <a:t>/04/2022</a:t>
            </a:r>
            <a:r>
              <a:rPr kumimoji="0" lang="en-US" sz="1100" b="1" i="0" u="none" strike="noStrike" kern="1200" cap="none" spc="0" normalizeH="0" baseline="0" noProof="0" dirty="0">
                <a:ln>
                  <a:noFill/>
                </a:ln>
                <a:solidFill>
                  <a:srgbClr val="4472C4"/>
                </a:solidFill>
                <a:effectLst/>
                <a:uLnTx/>
                <a:uFillTx/>
                <a:latin typeface="Tahoma" pitchFamily="34" charset="0"/>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LTI#12 &amp;</a:t>
            </a:r>
            <a:r>
              <a:rPr kumimoji="0" lang="en-US" sz="1100" b="1" i="0" u="none" strike="noStrike" kern="1200" cap="none" spc="0" normalizeH="0" noProof="0" dirty="0">
                <a:ln>
                  <a:noFill/>
                </a:ln>
                <a:solidFill>
                  <a:srgbClr val="4472C4"/>
                </a:solidFill>
                <a:effectLst/>
                <a:uLnTx/>
                <a:uFillTx/>
                <a:latin typeface="Tahoma" pitchFamily="34" charset="0"/>
                <a:ea typeface="+mn-ea"/>
                <a:cs typeface="+mn-cs"/>
              </a:rPr>
              <a:t> LTI#13</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100" b="1" i="0" u="none" strike="noStrike" kern="1200" cap="none" spc="0" normalizeH="0" baseline="0" noProof="0" dirty="0">
                <a:ln>
                  <a:noFill/>
                </a:ln>
                <a:solidFill>
                  <a:prstClr val="black"/>
                </a:solidFill>
                <a:effectLst/>
                <a:uLnTx/>
                <a:uFillTx/>
                <a:latin typeface="Tahoma" pitchFamily="34" charset="0"/>
              </a:rPr>
              <a:t> </a:t>
            </a:r>
            <a:r>
              <a:rPr lang="en-US" sz="1100" b="1" noProof="0" dirty="0">
                <a:solidFill>
                  <a:srgbClr val="4472C4"/>
                </a:solidFill>
                <a:latin typeface="Tahoma" pitchFamily="34" charset="0"/>
              </a:rPr>
              <a:t>drops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200" b="1" i="0" u="none" strike="noStrike" kern="1200" cap="none" spc="0" normalizeH="0" noProof="0" dirty="0">
                <a:ln>
                  <a:noFill/>
                </a:ln>
                <a:solidFill>
                  <a:prstClr val="black"/>
                </a:solidFill>
                <a:effectLst/>
                <a:uLnTx/>
                <a:uFillTx/>
                <a:latin typeface="Tahoma" pitchFamily="34" charset="0"/>
                <a:ea typeface="+mn-ea"/>
                <a:cs typeface="+mn-cs"/>
              </a:rPr>
              <a:t> </a:t>
            </a:r>
            <a:r>
              <a:rPr lang="en-US" sz="1100" b="1" dirty="0">
                <a:solidFill>
                  <a:schemeClr val="accent1"/>
                </a:solidFill>
                <a:latin typeface="Tahoma" pitchFamily="34" charset="0"/>
              </a:rPr>
              <a:t>B</a:t>
            </a:r>
            <a:r>
              <a:rPr kumimoji="0" lang="en-US" sz="1100" b="1" i="0" u="none" strike="noStrike" kern="1200" cap="none" spc="0" normalizeH="0" noProof="0" dirty="0">
                <a:ln>
                  <a:noFill/>
                </a:ln>
                <a:solidFill>
                  <a:schemeClr val="accent1"/>
                </a:solidFill>
                <a:effectLst/>
                <a:uLnTx/>
                <a:uFillTx/>
                <a:latin typeface="Tahoma" pitchFamily="34" charset="0"/>
                <a:ea typeface="+mn-ea"/>
                <a:cs typeface="+mn-cs"/>
              </a:rPr>
              <a:t>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29951"/>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latin typeface="Calibri" panose="020F0502020204030204"/>
              </a:rPr>
              <a:t>MWD Engineers, Directional Drillers, Rig Crew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0" name="TextBox 9">
            <a:extLst>
              <a:ext uri="{FF2B5EF4-FFF2-40B4-BE49-F238E27FC236}">
                <a16:creationId xmlns:a16="http://schemas.microsoft.com/office/drawing/2014/main" id="{79534F91-FFF5-4BE2-969F-08BDA81C29D8}"/>
              </a:ext>
            </a:extLst>
          </p:cNvPr>
          <p:cNvSpPr txBox="1"/>
          <p:nvPr/>
        </p:nvSpPr>
        <p:spPr>
          <a:xfrm>
            <a:off x="1091488" y="6202060"/>
            <a:ext cx="7512141" cy="523220"/>
          </a:xfrm>
          <a:prstGeom prst="rect">
            <a:avLst/>
          </a:prstGeom>
          <a:solidFill>
            <a:schemeClr val="accent1"/>
          </a:solidFill>
        </p:spPr>
        <p:txBody>
          <a:bodyPr wrap="square" rtlCol="0">
            <a:spAutoFit/>
          </a:bodyPr>
          <a:lstStyle/>
          <a:p>
            <a:pPr marL="342900" lvl="0" indent="-342900" algn="ctr" fontAlgn="base">
              <a:spcBef>
                <a:spcPct val="0"/>
              </a:spcBef>
              <a:spcAft>
                <a:spcPct val="0"/>
              </a:spcAft>
              <a:buAutoNum type="arabicPeriod"/>
            </a:pPr>
            <a:r>
              <a:rPr lang="en-US" sz="1400" b="1" dirty="0">
                <a:solidFill>
                  <a:srgbClr val="FFFF00"/>
                </a:solidFill>
                <a:latin typeface="Tahoma" pitchFamily="34" charset="0"/>
                <a:ea typeface="MS PGothic" pitchFamily="34" charset="-128"/>
              </a:rPr>
              <a:t>Always ensure correct safety pin installed!</a:t>
            </a:r>
          </a:p>
          <a:p>
            <a:pPr marL="342900" lvl="0" indent="-342900" algn="ctr" fontAlgn="base">
              <a:spcBef>
                <a:spcPct val="0"/>
              </a:spcBef>
              <a:spcAft>
                <a:spcPct val="0"/>
              </a:spcAft>
              <a:buAutoNum type="arabicPeriod"/>
            </a:pPr>
            <a:r>
              <a:rPr lang="en-US" sz="1400" b="1" dirty="0">
                <a:solidFill>
                  <a:srgbClr val="FFFF00"/>
                </a:solidFill>
                <a:latin typeface="Tahoma" pitchFamily="34" charset="0"/>
                <a:ea typeface="MS PGothic" pitchFamily="34" charset="-128"/>
              </a:rPr>
              <a:t>Always make sure to load/unload MWD tool on the ground!</a:t>
            </a:r>
          </a:p>
        </p:txBody>
      </p:sp>
      <p:pic>
        <p:nvPicPr>
          <p:cNvPr id="2" name="Picture 1"/>
          <p:cNvPicPr>
            <a:picLocks noChangeAspect="1"/>
          </p:cNvPicPr>
          <p:nvPr/>
        </p:nvPicPr>
        <p:blipFill rotWithShape="1">
          <a:blip r:embed="rId3"/>
          <a:srcRect t="5879"/>
          <a:stretch/>
        </p:blipFill>
        <p:spPr>
          <a:xfrm>
            <a:off x="9497149" y="1376714"/>
            <a:ext cx="1673379" cy="2058335"/>
          </a:xfrm>
          <a:prstGeom prst="rect">
            <a:avLst/>
          </a:prstGeom>
        </p:spPr>
      </p:pic>
      <p:pic>
        <p:nvPicPr>
          <p:cNvPr id="19" name="Picture 18"/>
          <p:cNvPicPr/>
          <p:nvPr/>
        </p:nvPicPr>
        <p:blipFill>
          <a:blip r:embed="rId4" cstate="email">
            <a:extLst>
              <a:ext uri="{28A0092B-C50C-407E-A947-70E740481C1C}">
                <a14:useLocalDpi xmlns:a14="http://schemas.microsoft.com/office/drawing/2010/main"/>
              </a:ext>
            </a:extLst>
          </a:blip>
          <a:stretch>
            <a:fillRect/>
          </a:stretch>
        </p:blipFill>
        <p:spPr>
          <a:xfrm>
            <a:off x="9452406" y="1391225"/>
            <a:ext cx="479141" cy="449457"/>
          </a:xfrm>
          <a:prstGeom prst="rect">
            <a:avLst/>
          </a:prstGeom>
        </p:spPr>
      </p:pic>
      <p:sp>
        <p:nvSpPr>
          <p:cNvPr id="6" name="Rectangle 5"/>
          <p:cNvSpPr/>
          <p:nvPr/>
        </p:nvSpPr>
        <p:spPr>
          <a:xfrm>
            <a:off x="8993875" y="929951"/>
            <a:ext cx="2590443" cy="4203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Lock pin placement “upside down” before incident</a:t>
            </a:r>
          </a:p>
        </p:txBody>
      </p:sp>
      <p:sp>
        <p:nvSpPr>
          <p:cNvPr id="20" name="Rectangle 19"/>
          <p:cNvSpPr/>
          <p:nvPr/>
        </p:nvSpPr>
        <p:spPr>
          <a:xfrm>
            <a:off x="9014880" y="3486988"/>
            <a:ext cx="2569438" cy="438300"/>
          </a:xfrm>
          <a:prstGeom prst="rect">
            <a:avLst/>
          </a:prstGeom>
          <a:solidFill>
            <a:srgbClr val="24A3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Correct method of installing the lock pin</a:t>
            </a:r>
          </a:p>
        </p:txBody>
      </p:sp>
      <p:pic>
        <p:nvPicPr>
          <p:cNvPr id="7" name="Picture 6"/>
          <p:cNvPicPr>
            <a:picLocks noChangeAspect="1"/>
          </p:cNvPicPr>
          <p:nvPr/>
        </p:nvPicPr>
        <p:blipFill>
          <a:blip r:embed="rId5"/>
          <a:stretch>
            <a:fillRect/>
          </a:stretch>
        </p:blipFill>
        <p:spPr>
          <a:xfrm>
            <a:off x="9497149" y="3925288"/>
            <a:ext cx="1784639" cy="2179572"/>
          </a:xfrm>
          <a:prstGeom prst="rect">
            <a:avLst/>
          </a:prstGeom>
        </p:spPr>
      </p:pic>
      <p:pic>
        <p:nvPicPr>
          <p:cNvPr id="18" name="Picture 17"/>
          <p:cNvPicPr/>
          <p:nvPr/>
        </p:nvPicPr>
        <p:blipFill>
          <a:blip r:embed="rId6" cstate="email">
            <a:extLst>
              <a:ext uri="{28A0092B-C50C-407E-A947-70E740481C1C}">
                <a14:useLocalDpi xmlns:a14="http://schemas.microsoft.com/office/drawing/2010/main"/>
              </a:ext>
            </a:extLst>
          </a:blip>
          <a:stretch>
            <a:fillRect/>
          </a:stretch>
        </p:blipFill>
        <p:spPr>
          <a:xfrm>
            <a:off x="10788359" y="3948523"/>
            <a:ext cx="479141" cy="438300"/>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805155" y="1748737"/>
            <a:ext cx="10928195" cy="38587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lnSpc>
                <a:spcPct val="150000"/>
              </a:lnSpc>
              <a:buFont typeface="+mj-lt"/>
              <a:buAutoNum type="arabicPeriod"/>
              <a:defRPr/>
            </a:pPr>
            <a:r>
              <a:rPr lang="en-US" sz="1400" dirty="0">
                <a:sym typeface="Wingdings" pitchFamily="2" charset="2"/>
              </a:rPr>
              <a:t>Do you ensure  all equipment and tools received onsite are inspected? </a:t>
            </a:r>
          </a:p>
          <a:p>
            <a:pPr marL="342900" indent="-342900">
              <a:lnSpc>
                <a:spcPct val="150000"/>
              </a:lnSpc>
              <a:buFont typeface="+mj-lt"/>
              <a:buAutoNum type="arabicPeriod"/>
              <a:defRPr/>
            </a:pPr>
            <a:r>
              <a:rPr lang="en-US" sz="1400" dirty="0">
                <a:sym typeface="Wingdings" pitchFamily="2" charset="2"/>
              </a:rPr>
              <a:t>Do you ensure that materials received from supplier/vendor as per the Material Request? </a:t>
            </a:r>
          </a:p>
          <a:p>
            <a:pPr marL="342900" indent="-342900">
              <a:lnSpc>
                <a:spcPct val="150000"/>
              </a:lnSpc>
              <a:buFont typeface="+mj-lt"/>
              <a:buAutoNum type="arabicPeriod"/>
              <a:defRPr/>
            </a:pPr>
            <a:r>
              <a:rPr lang="en-US" sz="1400" dirty="0">
                <a:sym typeface="Wingdings" pitchFamily="2" charset="2"/>
              </a:rPr>
              <a:t>Do you ensure that all senior personnel understand the Management of Change process?</a:t>
            </a:r>
          </a:p>
          <a:p>
            <a:pPr marL="342900" indent="-342900">
              <a:lnSpc>
                <a:spcPct val="150000"/>
              </a:lnSpc>
              <a:buFont typeface="+mj-lt"/>
              <a:buAutoNum type="arabicPeriod"/>
              <a:defRPr/>
            </a:pPr>
            <a:r>
              <a:rPr lang="en-US" sz="1400" dirty="0">
                <a:sym typeface="Wingdings" pitchFamily="2" charset="2"/>
              </a:rPr>
              <a:t>Do you ensure all team members aware about hazard of handling of lithium batteries?</a:t>
            </a:r>
          </a:p>
          <a:p>
            <a:pPr marL="342900" indent="-342900">
              <a:lnSpc>
                <a:spcPct val="150000"/>
              </a:lnSpc>
              <a:buFont typeface="+mj-lt"/>
              <a:buAutoNum type="arabicPeriod"/>
              <a:defRPr/>
            </a:pPr>
            <a:r>
              <a:rPr lang="en-US" sz="1400" dirty="0">
                <a:sym typeface="Wingdings" pitchFamily="2" charset="2"/>
              </a:rPr>
              <a:t>Do you ensure you have ERP, contingency plan in place before start operations?</a:t>
            </a:r>
          </a:p>
          <a:p>
            <a:pPr marL="342900" indent="-342900">
              <a:lnSpc>
                <a:spcPct val="150000"/>
              </a:lnSpc>
              <a:buFont typeface="+mj-lt"/>
              <a:buAutoNum type="arabicPeriod"/>
              <a:defRPr/>
            </a:pPr>
            <a:r>
              <a:rPr lang="en-US" sz="1400" dirty="0">
                <a:sym typeface="Wingdings" pitchFamily="2" charset="2"/>
              </a:rPr>
              <a:t>Do you ensure that the site team is empowered </a:t>
            </a:r>
            <a:r>
              <a:rPr lang="en-US" sz="1400" dirty="0"/>
              <a:t>to intervene any unsafe behavior / act or Condition?</a:t>
            </a:r>
          </a:p>
          <a:p>
            <a:pPr marL="342900" indent="-342900">
              <a:lnSpc>
                <a:spcPct val="150000"/>
              </a:lnSpc>
              <a:buFont typeface="+mj-lt"/>
              <a:buAutoNum type="arabicPeriod"/>
              <a:defRPr/>
            </a:pPr>
            <a:r>
              <a:rPr lang="en-US" sz="1400" dirty="0"/>
              <a:t>Do you ensure that Job Safety Analysis being periodically reviewed and revised as required? </a:t>
            </a:r>
          </a:p>
          <a:p>
            <a:pPr marL="342900" indent="-342900">
              <a:lnSpc>
                <a:spcPct val="150000"/>
              </a:lnSpc>
              <a:buFont typeface="+mj-lt"/>
              <a:buAutoNum type="arabicPeriod"/>
              <a:defRPr/>
            </a:pPr>
            <a:r>
              <a:rPr lang="en-US" sz="1400" dirty="0">
                <a:sym typeface="Wingdings" pitchFamily="2" charset="2"/>
              </a:rPr>
              <a:t>Do you ensure loading and unloading of MWD tool is done on the ground?</a:t>
            </a:r>
          </a:p>
          <a:p>
            <a:pPr>
              <a:lnSpc>
                <a:spcPct val="150000"/>
              </a:lnSpc>
              <a:defRPr/>
            </a:pPr>
            <a:endParaRPr lang="en-US" sz="1050" i="1"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AFF4FC41-6406-4C20-9E0B-59E67496B479}"/>
              </a:ext>
            </a:extLst>
          </p:cNvPr>
          <p:cNvSpPr>
            <a:spLocks noChangeArrowheads="1"/>
          </p:cNvSpPr>
          <p:nvPr/>
        </p:nvSpPr>
        <p:spPr bwMode="auto">
          <a:xfrm>
            <a:off x="416362" y="531519"/>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100" b="1" dirty="0">
                <a:solidFill>
                  <a:srgbClr val="4472C4"/>
                </a:solidFill>
                <a:latin typeface="Tahoma" pitchFamily="34" charset="0"/>
              </a:rPr>
              <a:t>21</a:t>
            </a:r>
            <a:r>
              <a:rPr kumimoji="0" lang="en-GB" sz="1100" b="1" i="0" u="none" strike="noStrike" kern="1200" cap="none" spc="0" normalizeH="0" baseline="0" noProof="0" dirty="0">
                <a:ln>
                  <a:noFill/>
                </a:ln>
                <a:solidFill>
                  <a:srgbClr val="4472C4"/>
                </a:solidFill>
                <a:effectLst/>
                <a:uLnTx/>
                <a:uFillTx/>
                <a:latin typeface="Tahoma" pitchFamily="34" charset="0"/>
              </a:rPr>
              <a:t>/04/2022</a:t>
            </a:r>
            <a:r>
              <a:rPr kumimoji="0" lang="en-US" sz="1100" b="1" i="0" u="none" strike="noStrike" kern="1200" cap="none" spc="0" normalizeH="0" baseline="0" noProof="0" dirty="0">
                <a:ln>
                  <a:noFill/>
                </a:ln>
                <a:solidFill>
                  <a:srgbClr val="4472C4"/>
                </a:solidFill>
                <a:effectLst/>
                <a:uLnTx/>
                <a:uFillTx/>
                <a:latin typeface="Tahoma" pitchFamily="34" charset="0"/>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LTI#12 &amp;</a:t>
            </a:r>
            <a:r>
              <a:rPr kumimoji="0" lang="en-US" sz="1100" b="1" i="0" u="none" strike="noStrike" kern="1200" cap="none" spc="0" normalizeH="0" noProof="0" dirty="0">
                <a:ln>
                  <a:noFill/>
                </a:ln>
                <a:solidFill>
                  <a:srgbClr val="4472C4"/>
                </a:solidFill>
                <a:effectLst/>
                <a:uLnTx/>
                <a:uFillTx/>
                <a:latin typeface="Tahoma" pitchFamily="34" charset="0"/>
                <a:ea typeface="+mn-ea"/>
                <a:cs typeface="+mn-cs"/>
              </a:rPr>
              <a:t> LTI#13</a:t>
            </a:r>
            <a:r>
              <a:rPr kumimoji="0" lang="en-US" sz="11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100" b="1" i="0" u="none" strike="noStrike" kern="1200" cap="none" spc="0" normalizeH="0" baseline="0" noProof="0" dirty="0">
                <a:ln>
                  <a:noFill/>
                </a:ln>
                <a:solidFill>
                  <a:prstClr val="black"/>
                </a:solidFill>
                <a:effectLst/>
                <a:uLnTx/>
                <a:uFillTx/>
                <a:latin typeface="Tahoma" pitchFamily="34" charset="0"/>
              </a:rPr>
              <a:t> </a:t>
            </a:r>
            <a:r>
              <a:rPr lang="en-US" sz="1100" b="1" noProof="0" dirty="0">
                <a:solidFill>
                  <a:srgbClr val="4472C4"/>
                </a:solidFill>
                <a:latin typeface="Tahoma" pitchFamily="34" charset="0"/>
              </a:rPr>
              <a:t>drops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200" b="1" i="0" u="none" strike="noStrike" kern="1200" cap="none" spc="0" normalizeH="0" noProof="0" dirty="0">
                <a:ln>
                  <a:noFill/>
                </a:ln>
                <a:solidFill>
                  <a:prstClr val="black"/>
                </a:solidFill>
                <a:effectLst/>
                <a:uLnTx/>
                <a:uFillTx/>
                <a:latin typeface="Tahoma" pitchFamily="34" charset="0"/>
                <a:ea typeface="+mn-ea"/>
                <a:cs typeface="+mn-cs"/>
              </a:rPr>
              <a:t> </a:t>
            </a:r>
            <a:r>
              <a:rPr lang="en-US" sz="1100" b="1" dirty="0">
                <a:solidFill>
                  <a:schemeClr val="accent1"/>
                </a:solidFill>
                <a:latin typeface="Tahoma" pitchFamily="34" charset="0"/>
              </a:rPr>
              <a:t>B</a:t>
            </a:r>
            <a:r>
              <a:rPr kumimoji="0" lang="en-US" sz="1100" b="1" i="0" u="none" strike="noStrike" kern="1200" cap="none" spc="0" normalizeH="0" noProof="0" dirty="0">
                <a:ln>
                  <a:noFill/>
                </a:ln>
                <a:solidFill>
                  <a:schemeClr val="accent1"/>
                </a:solidFill>
                <a:effectLst/>
                <a:uLnTx/>
                <a:uFillTx/>
                <a:latin typeface="Tahoma" pitchFamily="34" charset="0"/>
                <a:ea typeface="+mn-ea"/>
                <a:cs typeface="+mn-cs"/>
              </a:rPr>
              <a:t>4P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92793</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openxmlformats.org/package/2006/metadata/core-properties"/>
    <ds:schemaRef ds:uri="9d51eac6-a7d5-47f5-a119-63d146adb134"/>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FCF62FEA-6FA9-41F1-8864-58A063FE5F5A}"/>
</file>

<file path=docProps/app.xml><?xml version="1.0" encoding="utf-8"?>
<Properties xmlns="http://schemas.openxmlformats.org/officeDocument/2006/extended-properties" xmlns:vt="http://schemas.openxmlformats.org/officeDocument/2006/docPropsVTypes">
  <Template>TM02892315[[fn=Wisp]]</Template>
  <TotalTime>25229</TotalTime>
  <Words>853</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LTI#12 &amp; 13 Final Post UWDIRC</dc:title>
  <dc:creator>nazar@umsoman.com</dc:creator>
  <cp:lastModifiedBy>Balushi, Sumaiya MSE36</cp:lastModifiedBy>
  <cp:revision>1430</cp:revision>
  <cp:lastPrinted>2022-06-08T06:42:36Z</cp:lastPrinted>
  <dcterms:created xsi:type="dcterms:W3CDTF">2018-09-24T07:27:56Z</dcterms:created>
  <dcterms:modified xsi:type="dcterms:W3CDTF">2022-10-26T08:33:13Z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