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16" r:id="rId5"/>
    <p:sldId id="317" r:id="rId6"/>
  </p:sldIdLst>
  <p:sldSz cx="9144000" cy="6858000" type="screen4x3"/>
  <p:notesSz cx="6670675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792" autoAdjust="0"/>
  </p:normalViewPr>
  <p:slideViewPr>
    <p:cSldViewPr>
      <p:cViewPr varScale="1">
        <p:scale>
          <a:sx n="101" d="100"/>
          <a:sy n="101" d="100"/>
        </p:scale>
        <p:origin x="67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1063"/>
            <a:ext cx="48926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64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01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3FF2095E-E88E-4B31-B047-9CA643BB1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95" y="975264"/>
            <a:ext cx="5823762" cy="401148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 29.05.2021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                                       Incident Type: LTI#12 (Drop)</a:t>
            </a:r>
          </a:p>
          <a:p>
            <a:pPr marL="114300" indent="-114300" algn="just">
              <a:spcBef>
                <a:spcPts val="300"/>
              </a:spcBef>
              <a:spcAft>
                <a:spcPts val="300"/>
              </a:spcAft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lnSpc>
                <a:spcPct val="114000"/>
              </a:lnSpc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On 29.05.2021 at 02:00 </a:t>
            </a:r>
            <a:r>
              <a:rPr lang="en-US" sz="1200" dirty="0" err="1">
                <a:solidFill>
                  <a:srgbClr val="000000"/>
                </a:solidFill>
                <a:latin typeface="Arial" pitchFamily="34" charset="0"/>
              </a:rPr>
              <a:t>hrs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, While the Mechanic was attempting to guide the pipe spinner to its storage position suspended from a forklift boom, the pipe spinner initially rested on the positioning pins and fell down from 20 cm height on his left foot.</a:t>
            </a:r>
            <a:r>
              <a:rPr lang="en-GB" sz="1200" dirty="0">
                <a:solidFill>
                  <a:srgbClr val="000000"/>
                </a:solidFill>
                <a:latin typeface="Arial" pitchFamily="34" charset="0"/>
              </a:rPr>
              <a:t> He was initially treated at Mobile Accommodation Camp-4 Clinic before being transferred to </a:t>
            </a:r>
            <a:r>
              <a:rPr lang="en-GB" sz="1200" dirty="0" err="1">
                <a:solidFill>
                  <a:srgbClr val="000000"/>
                </a:solidFill>
                <a:latin typeface="Arial" pitchFamily="34" charset="0"/>
              </a:rPr>
              <a:t>Khoula</a:t>
            </a:r>
            <a:r>
              <a:rPr lang="en-GB" sz="1200" dirty="0">
                <a:solidFill>
                  <a:srgbClr val="000000"/>
                </a:solidFill>
                <a:latin typeface="Arial" pitchFamily="34" charset="0"/>
              </a:rPr>
              <a:t> Hospital Where an x-ray revealed a fracture of his left foot. </a:t>
            </a: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indent="-91440" eaLnBrk="1" hangingPunct="1">
              <a:lnSpc>
                <a:spcPct val="114000"/>
              </a:lnSpc>
              <a:defRPr/>
            </a:pP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indent="-91440" eaLnBrk="1" hangingPunct="1">
              <a:lnSpc>
                <a:spcPct val="114000"/>
              </a:lnSpc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spcAft>
                <a:spcPts val="600"/>
              </a:spcAft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spcAft>
                <a:spcPts val="600"/>
              </a:spcAft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eaLnBrk="1" hangingPunct="1">
              <a:lnSpc>
                <a:spcPct val="114000"/>
              </a:lnSpc>
              <a:buFont typeface="Arial" pitchFamily="34" charset="0"/>
              <a:buChar char="•"/>
              <a:defRPr/>
            </a:pPr>
            <a:r>
              <a:rPr lang="en-US" sz="11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1200" dirty="0">
                <a:latin typeface="Arial" pitchFamily="34" charset="0"/>
              </a:rPr>
              <a:t>Always have a banksman to give clear signals for all lifting jobs</a:t>
            </a:r>
          </a:p>
          <a:p>
            <a:pPr eaLnBrk="1" hangingPunct="1">
              <a:lnSpc>
                <a:spcPct val="114000"/>
              </a:lnSpc>
              <a:buFont typeface="Arial" pitchFamily="34" charset="0"/>
              <a:buChar char="•"/>
              <a:defRPr/>
            </a:pPr>
            <a:r>
              <a:rPr lang="en-US" sz="1200" dirty="0">
                <a:latin typeface="Arial" pitchFamily="34" charset="0"/>
              </a:rPr>
              <a:t> Always use Hands off Tools</a:t>
            </a:r>
          </a:p>
          <a:p>
            <a:pPr eaLnBrk="1" hangingPunct="1">
              <a:lnSpc>
                <a:spcPct val="114000"/>
              </a:lnSpc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1200" dirty="0">
                <a:latin typeface="Arial" pitchFamily="34" charset="0"/>
              </a:rPr>
              <a:t>Always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stay away from LOF</a:t>
            </a:r>
          </a:p>
          <a:p>
            <a:pPr eaLnBrk="1" hangingPunct="1">
              <a:lnSpc>
                <a:spcPct val="114000"/>
              </a:lnSpc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1200" dirty="0">
                <a:latin typeface="Arial" pitchFamily="34" charset="0"/>
              </a:rPr>
              <a:t>Always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identifying stored energy that could be released while performing the job</a:t>
            </a:r>
          </a:p>
          <a:p>
            <a:pPr eaLnBrk="1" hangingPunct="1">
              <a:lnSpc>
                <a:spcPct val="114000"/>
              </a:lnSpc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1200" dirty="0">
                <a:latin typeface="Arial" pitchFamily="34" charset="0"/>
              </a:rPr>
              <a:t>Always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use empowerment to stop unsafe act/unsafe condition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A218BA7-1E90-4946-B47E-9CF7845C49CF}"/>
              </a:ext>
            </a:extLst>
          </p:cNvPr>
          <p:cNvGrpSpPr/>
          <p:nvPr/>
        </p:nvGrpSpPr>
        <p:grpSpPr>
          <a:xfrm>
            <a:off x="6055009" y="1858435"/>
            <a:ext cx="3038825" cy="2091317"/>
            <a:chOff x="5950059" y="693675"/>
            <a:chExt cx="3337284" cy="2895670"/>
          </a:xfrm>
        </p:grpSpPr>
        <p:pic>
          <p:nvPicPr>
            <p:cNvPr id="9" name="Picture 8" descr="A picture containing outdoor, ground, person, tractor&#10;&#10;Description automatically generated">
              <a:extLst>
                <a:ext uri="{FF2B5EF4-FFF2-40B4-BE49-F238E27FC236}">
                  <a16:creationId xmlns:a16="http://schemas.microsoft.com/office/drawing/2014/main" id="{8D54818D-FED7-46C2-8EB5-B5DD06BF40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50059" y="693675"/>
              <a:ext cx="3179992" cy="2673591"/>
            </a:xfrm>
            <a:prstGeom prst="rect">
              <a:avLst/>
            </a:prstGeom>
          </p:spPr>
        </p:pic>
        <p:sp>
          <p:nvSpPr>
            <p:cNvPr id="22" name="Multiply 18">
              <a:extLst>
                <a:ext uri="{FF2B5EF4-FFF2-40B4-BE49-F238E27FC236}">
                  <a16:creationId xmlns:a16="http://schemas.microsoft.com/office/drawing/2014/main" id="{AF21A50A-B732-4DB1-B37F-0F754DAC0C30}"/>
                </a:ext>
              </a:extLst>
            </p:cNvPr>
            <p:cNvSpPr/>
            <p:nvPr/>
          </p:nvSpPr>
          <p:spPr>
            <a:xfrm>
              <a:off x="8692662" y="2979745"/>
              <a:ext cx="594681" cy="609600"/>
            </a:xfrm>
            <a:prstGeom prst="mathMultiply">
              <a:avLst>
                <a:gd name="adj1" fmla="val 16214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5" name="Picture 24" descr="A picture containing sky, outdoor, transport, sandy&#10;&#10;Description automatically generated">
            <a:extLst>
              <a:ext uri="{FF2B5EF4-FFF2-40B4-BE49-F238E27FC236}">
                <a16:creationId xmlns:a16="http://schemas.microsoft.com/office/drawing/2014/main" id="{70319AE5-5D4C-41CC-816D-CE5FEC10AF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840" y="4110144"/>
            <a:ext cx="2870769" cy="1999685"/>
          </a:xfrm>
          <a:prstGeom prst="rect">
            <a:avLst/>
          </a:prstGeom>
        </p:spPr>
      </p:pic>
      <p:sp>
        <p:nvSpPr>
          <p:cNvPr id="12" name="L-Shape 11">
            <a:extLst>
              <a:ext uri="{FF2B5EF4-FFF2-40B4-BE49-F238E27FC236}">
                <a16:creationId xmlns:a16="http://schemas.microsoft.com/office/drawing/2014/main" id="{4BFC4596-E794-4C3A-ACBE-0433D19267EC}"/>
              </a:ext>
            </a:extLst>
          </p:cNvPr>
          <p:cNvSpPr/>
          <p:nvPr/>
        </p:nvSpPr>
        <p:spPr>
          <a:xfrm rot="18146416">
            <a:off x="8634827" y="5905008"/>
            <a:ext cx="376517" cy="194453"/>
          </a:xfrm>
          <a:prstGeom prst="corner">
            <a:avLst>
              <a:gd name="adj1" fmla="val 32843"/>
              <a:gd name="adj2" fmla="val 29766"/>
            </a:avLst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4" name="TextBox 16">
            <a:extLst>
              <a:ext uri="{FF2B5EF4-FFF2-40B4-BE49-F238E27FC236}">
                <a16:creationId xmlns:a16="http://schemas.microsoft.com/office/drawing/2014/main" id="{23A1C57F-D0E1-4F2C-8383-33EAF126A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832" y="5721153"/>
            <a:ext cx="5660993" cy="32316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 a Banksman and Use Hands off Tools for Lifting job</a:t>
            </a:r>
          </a:p>
        </p:txBody>
      </p:sp>
    </p:spTree>
    <p:extLst>
      <p:ext uri="{BB962C8B-B14F-4D97-AF65-F5344CB8AC3E}">
        <p14:creationId xmlns:p14="http://schemas.microsoft.com/office/powerpoint/2010/main" val="1241160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" y="874713"/>
            <a:ext cx="61205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 29.05.2021                                            Incident Type: LTI#12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6C6B18E6-55E8-4903-BCBC-00D43A9E9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291" y="1388194"/>
            <a:ext cx="8351838" cy="464742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latin typeface="Tahoma" pitchFamily="34" charset="0"/>
              </a:rPr>
              <a:t>Confirm the following:</a:t>
            </a:r>
            <a:endParaRPr lang="en-US" sz="1600" dirty="0"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your team comply to lifting procedure?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you have the right supervision in out of sight location?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your team has empowerment to STOP?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your team conducts TBTs effectively?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your team stops and assess the dynamic risk situations?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000" i="1" dirty="0">
              <a:solidFill>
                <a:schemeClr val="accent2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02948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92649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0947CF-A3F1-4E26-8D4A-4D018A841200}"/>
</file>

<file path=customXml/itemProps3.xml><?xml version="1.0" encoding="utf-8"?>
<ds:datastoreItem xmlns:ds="http://schemas.openxmlformats.org/officeDocument/2006/customXml" ds:itemID="{417CDCFD-C2C6-4ECC-85D9-E8AEE3BFF834}">
  <ds:schemaRefs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7268</TotalTime>
  <Words>484</Words>
  <Application>Microsoft Office PowerPoint</Application>
  <PresentationFormat>On-screen Show (4:3)</PresentationFormat>
  <Paragraphs>56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LTI#12 Insourcing Final Post UWD</dc:title>
  <dc:creator>MU93647</dc:creator>
  <cp:lastModifiedBy>Balushi, Sumaiya MSE36</cp:lastModifiedBy>
  <cp:revision>603</cp:revision>
  <dcterms:created xsi:type="dcterms:W3CDTF">2001-05-03T06:07:08Z</dcterms:created>
  <dcterms:modified xsi:type="dcterms:W3CDTF">2022-08-09T09:34:35Z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