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7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7" autoAdjust="0"/>
    <p:restoredTop sz="95065" autoAdjust="0"/>
  </p:normalViewPr>
  <p:slideViewPr>
    <p:cSldViewPr snapToGrid="0">
      <p:cViewPr varScale="1">
        <p:scale>
          <a:sx n="108" d="100"/>
          <a:sy n="108" d="100"/>
        </p:scale>
        <p:origin x="54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duru, Raju IDI63X" userId="d8c4c54e-792b-4728-ba18-36787d9218e6" providerId="ADAL" clId="{4DA390CA-CCB9-4BDA-AFE2-6BFA7FB4C870}"/>
    <pc:docChg chg="modSld">
      <pc:chgData name="Konduru, Raju IDI63X" userId="d8c4c54e-792b-4728-ba18-36787d9218e6" providerId="ADAL" clId="{4DA390CA-CCB9-4BDA-AFE2-6BFA7FB4C870}" dt="2024-03-27T05:05:52.151" v="1" actId="6549"/>
      <pc:docMkLst>
        <pc:docMk/>
      </pc:docMkLst>
      <pc:sldChg chg="modSp mod">
        <pc:chgData name="Konduru, Raju IDI63X" userId="d8c4c54e-792b-4728-ba18-36787d9218e6" providerId="ADAL" clId="{4DA390CA-CCB9-4BDA-AFE2-6BFA7FB4C870}" dt="2024-03-27T05:05:52.151" v="1" actId="6549"/>
        <pc:sldMkLst>
          <pc:docMk/>
          <pc:sldMk cId="2964227638" sldId="270"/>
        </pc:sldMkLst>
        <pc:graphicFrameChg chg="modGraphic">
          <ac:chgData name="Konduru, Raju IDI63X" userId="d8c4c54e-792b-4728-ba18-36787d9218e6" providerId="ADAL" clId="{4DA390CA-CCB9-4BDA-AFE2-6BFA7FB4C870}" dt="2024-03-27T05:05:52.151" v="1" actId="6549"/>
          <ac:graphicFrameMkLst>
            <pc:docMk/>
            <pc:sldMk cId="2964227638" sldId="270"/>
            <ac:graphicFrameMk id="13"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13B64-52E4-419C-B1B8-E8E557278CC4}" type="datetimeFigureOut">
              <a:rPr lang="en-US" smtClean="0"/>
              <a:t>27/03/2024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E756A-71C4-4EF9-8F7C-B1FF48E66120}" type="slidenum">
              <a:rPr lang="en-US" smtClean="0"/>
              <a:t>‹#›</a:t>
            </a:fld>
            <a:endParaRPr lang="en-US"/>
          </a:p>
        </p:txBody>
      </p:sp>
    </p:spTree>
    <p:extLst>
      <p:ext uri="{BB962C8B-B14F-4D97-AF65-F5344CB8AC3E}">
        <p14:creationId xmlns:p14="http://schemas.microsoft.com/office/powerpoint/2010/main" val="174134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Mr</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Musleh image on the top right will change according to incident pattern, MSE3 will provide you with the image as per the pattern</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What happened: A short description should be provided without mentioning names of contractors or individuals.  You should include, what happened, to who (by job title) and what injuries this resulted in.  Nothing more!</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Initial Finding: Four to five bullet points highlighting the initial main findings from the investigation.  Remember the target audience is the front-line staff so this should be written in simple terms in a way that everyone can understand.</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Learnings: Four to five learning message in the form of questionnaires linked with initial findings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learning point you want to get across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p:txBody>
      </p:sp>
      <p:sp>
        <p:nvSpPr>
          <p:cNvPr id="4" name="Slide Number Placeholder 3"/>
          <p:cNvSpPr>
            <a:spLocks noGrp="1"/>
          </p:cNvSpPr>
          <p:nvPr>
            <p:ph type="sldNum" sz="quarter" idx="5"/>
          </p:nvPr>
        </p:nvSpPr>
        <p:spPr/>
        <p:txBody>
          <a:bodyPr/>
          <a:lstStyle/>
          <a:p>
            <a:fld id="{8BEE756A-71C4-4EF9-8F7C-B1FF48E66120}" type="slidenum">
              <a:rPr lang="en-US" smtClean="0"/>
              <a:t>1</a:t>
            </a:fld>
            <a:endParaRPr lang="en-US"/>
          </a:p>
        </p:txBody>
      </p:sp>
    </p:spTree>
    <p:extLst>
      <p:ext uri="{BB962C8B-B14F-4D97-AF65-F5344CB8AC3E}">
        <p14:creationId xmlns:p14="http://schemas.microsoft.com/office/powerpoint/2010/main" val="80274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8747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047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0690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05869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7865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1269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27/03/2024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5081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27/03/2024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0306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27/03/2024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49521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16889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926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27/03/2024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2"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6"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301072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Grp="1" noChangeArrowheads="1"/>
          </p:cNvSpPr>
          <p:nvPr>
            <p:ph type="title"/>
          </p:nvPr>
        </p:nvSpPr>
        <p:spPr bwMode="auto">
          <a:xfrm>
            <a:off x="1916638" y="77218"/>
            <a:ext cx="8876375" cy="535531"/>
          </a:xfrm>
          <a:prstGeom prst="rect">
            <a:avLst/>
          </a:prstGeom>
          <a:solidFill>
            <a:srgbClr val="FFC000"/>
          </a:solidFill>
          <a:ln w="9525">
            <a:noFill/>
            <a:miter lim="800000"/>
            <a:headEnd/>
            <a:tailEnd/>
          </a:ln>
        </p:spPr>
        <p:txBody>
          <a:bodyPr wrap="square">
            <a:spAutoFit/>
          </a:bodyPr>
          <a:lstStyle/>
          <a:p>
            <a:pPr algn="ctr"/>
            <a:r>
              <a:rPr lang="en-GB" sz="3200" b="1" dirty="0">
                <a:solidFill>
                  <a:schemeClr val="tx1">
                    <a:lumMod val="85000"/>
                    <a:lumOff val="15000"/>
                  </a:schemeClr>
                </a:solidFill>
                <a:latin typeface="Calibri" pitchFamily="34" charset="0"/>
                <a:cs typeface="Calibri" pitchFamily="34" charset="0"/>
              </a:rPr>
              <a:t>Learning From Incident - </a:t>
            </a:r>
            <a:r>
              <a:rPr lang="en-GB" sz="3200" b="1" dirty="0">
                <a:solidFill>
                  <a:srgbClr val="FF0000"/>
                </a:solidFill>
                <a:latin typeface="Calibri" pitchFamily="34" charset="0"/>
                <a:cs typeface="Calibri" pitchFamily="34" charset="0"/>
              </a:rPr>
              <a:t>First Alert</a:t>
            </a:r>
            <a:endParaRPr lang="en-GB" sz="28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27958" y="2009655"/>
            <a:ext cx="1917958"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09591" y="2316410"/>
            <a:ext cx="8543338"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300" dirty="0">
                <a:solidFill>
                  <a:srgbClr val="000000"/>
                </a:solidFill>
                <a:latin typeface="Calibri" pitchFamily="34" charset="0"/>
                <a:cs typeface="Calibri" pitchFamily="34" charset="0"/>
              </a:rPr>
              <a:t>While Assistant Driller was tightening up the pull-down lines on the floating crown, he gave the hand signal to the Floorman to convey to the driller (also by hand signal) to hoist up the top drive. At this time he lost his balance and accidently placed his right hand on the line while the driller was raising the Top Drive System (TDS).  His index finger got caught between the sheave wheel and the pull-down line resulting in partial amputation of his right-hand index finger. </a:t>
            </a:r>
          </a:p>
        </p:txBody>
      </p:sp>
      <p:graphicFrame>
        <p:nvGraphicFramePr>
          <p:cNvPr id="13" name="Table 12"/>
          <p:cNvGraphicFramePr>
            <a:graphicFrameLocks noGrp="1"/>
          </p:cNvGraphicFramePr>
          <p:nvPr>
            <p:extLst>
              <p:ext uri="{D42A27DB-BD31-4B8C-83A1-F6EECF244321}">
                <p14:modId xmlns:p14="http://schemas.microsoft.com/office/powerpoint/2010/main" val="835886946"/>
              </p:ext>
            </p:extLst>
          </p:nvPr>
        </p:nvGraphicFramePr>
        <p:xfrm>
          <a:off x="1962127" y="706737"/>
          <a:ext cx="8876375" cy="987133"/>
        </p:xfrm>
        <a:graphic>
          <a:graphicData uri="http://schemas.openxmlformats.org/drawingml/2006/table">
            <a:tbl>
              <a:tblPr firstRow="1" bandRow="1">
                <a:tableStyleId>{5C22544A-7EE6-4342-B048-85BDC9FD1C3A}</a:tableStyleId>
              </a:tblPr>
              <a:tblGrid>
                <a:gridCol w="1169569">
                  <a:extLst>
                    <a:ext uri="{9D8B030D-6E8A-4147-A177-3AD203B41FA5}">
                      <a16:colId xmlns:a16="http://schemas.microsoft.com/office/drawing/2014/main" val="4136576419"/>
                    </a:ext>
                  </a:extLst>
                </a:gridCol>
                <a:gridCol w="1411183">
                  <a:extLst>
                    <a:ext uri="{9D8B030D-6E8A-4147-A177-3AD203B41FA5}">
                      <a16:colId xmlns:a16="http://schemas.microsoft.com/office/drawing/2014/main" val="425046032"/>
                    </a:ext>
                  </a:extLst>
                </a:gridCol>
                <a:gridCol w="986319">
                  <a:extLst>
                    <a:ext uri="{9D8B030D-6E8A-4147-A177-3AD203B41FA5}">
                      <a16:colId xmlns:a16="http://schemas.microsoft.com/office/drawing/2014/main" val="4255786960"/>
                    </a:ext>
                  </a:extLst>
                </a:gridCol>
                <a:gridCol w="1232899">
                  <a:extLst>
                    <a:ext uri="{9D8B030D-6E8A-4147-A177-3AD203B41FA5}">
                      <a16:colId xmlns:a16="http://schemas.microsoft.com/office/drawing/2014/main" val="2009492886"/>
                    </a:ext>
                  </a:extLst>
                </a:gridCol>
                <a:gridCol w="1315092">
                  <a:extLst>
                    <a:ext uri="{9D8B030D-6E8A-4147-A177-3AD203B41FA5}">
                      <a16:colId xmlns:a16="http://schemas.microsoft.com/office/drawing/2014/main" val="1090560065"/>
                    </a:ext>
                  </a:extLst>
                </a:gridCol>
                <a:gridCol w="2761313">
                  <a:extLst>
                    <a:ext uri="{9D8B030D-6E8A-4147-A177-3AD203B41FA5}">
                      <a16:colId xmlns:a16="http://schemas.microsoft.com/office/drawing/2014/main" val="4048325790"/>
                    </a:ext>
                  </a:extLst>
                </a:gridCol>
              </a:tblGrid>
              <a:tr h="176035">
                <a:tc>
                  <a:txBody>
                    <a:bodyPr/>
                    <a:lstStyle/>
                    <a:p>
                      <a:r>
                        <a:rPr lang="en-US" sz="1400" dirty="0">
                          <a:solidFill>
                            <a:schemeClr val="tx1"/>
                          </a:solidFill>
                          <a:latin typeface="+mj-lt"/>
                        </a:rPr>
                        <a:t>PIM #</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0" kern="1200" dirty="0">
                          <a:solidFill>
                            <a:schemeClr val="dk1"/>
                          </a:solidFill>
                          <a:latin typeface="+mn-lt"/>
                          <a:ea typeface="+mn-ea"/>
                          <a:cs typeface="+mn-cs"/>
                        </a:rPr>
                        <a:t>1156181</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Date</a:t>
                      </a:r>
                    </a:p>
                  </a:txBody>
                  <a:tcPr>
                    <a:solidFill>
                      <a:schemeClr val="accent1">
                        <a:lumMod val="20000"/>
                        <a:lumOff val="80000"/>
                      </a:schemeClr>
                    </a:solidFill>
                  </a:tcPr>
                </a:tc>
                <a:tc>
                  <a:txBody>
                    <a:bodyPr/>
                    <a:lstStyle/>
                    <a:p>
                      <a:pPr marL="0" algn="l" defTabSz="914377" rtl="0" eaLnBrk="1" latinLnBrk="0" hangingPunct="1"/>
                      <a:r>
                        <a:rPr lang="en-US" sz="1300" b="0" kern="1200">
                          <a:solidFill>
                            <a:schemeClr val="dk1"/>
                          </a:solidFill>
                          <a:latin typeface="+mn-lt"/>
                          <a:ea typeface="+mn-ea"/>
                          <a:cs typeface="+mn-cs"/>
                        </a:rPr>
                        <a:t>01.07.2023</a:t>
                      </a:r>
                      <a:endParaRPr lang="en-US" sz="1300" b="0" kern="1200" dirty="0">
                        <a:solidFill>
                          <a:schemeClr val="dk1"/>
                        </a:solidFill>
                        <a:latin typeface="+mn-lt"/>
                        <a:ea typeface="+mn-ea"/>
                        <a:cs typeface="+mn-cs"/>
                      </a:endParaRP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mn-lt"/>
                          <a:ea typeface="+mn-ea"/>
                          <a:cs typeface="+mn-cs"/>
                        </a:rPr>
                        <a:t>Direct / Depart</a:t>
                      </a:r>
                    </a:p>
                  </a:txBody>
                  <a:tcPr>
                    <a:solidFill>
                      <a:schemeClr val="accent1">
                        <a:lumMod val="20000"/>
                        <a:lumOff val="80000"/>
                      </a:schemeClr>
                    </a:solidFill>
                  </a:tcPr>
                </a:tc>
                <a:tc>
                  <a:txBody>
                    <a:bodyPr/>
                    <a:lstStyle/>
                    <a:p>
                      <a:pPr marL="0" algn="l" defTabSz="914377" rtl="0" eaLnBrk="1" latinLnBrk="0" hangingPunct="1"/>
                      <a:endParaRPr lang="en-US" sz="1300" b="0" kern="1200" dirty="0">
                        <a:solidFill>
                          <a:schemeClr val="dk1"/>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3806748105"/>
                  </a:ext>
                </a:extLst>
              </a:tr>
              <a:tr h="285766">
                <a:tc>
                  <a:txBody>
                    <a:bodyPr/>
                    <a:lstStyle/>
                    <a:p>
                      <a:r>
                        <a:rPr lang="en-US" sz="1400" b="1" kern="1200" dirty="0">
                          <a:solidFill>
                            <a:schemeClr val="tx1"/>
                          </a:solidFill>
                          <a:latin typeface="+mj-lt"/>
                          <a:ea typeface="+mn-ea"/>
                          <a:cs typeface="+mn-cs"/>
                        </a:rPr>
                        <a:t>Incident Type</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0" kern="1200" dirty="0">
                          <a:solidFill>
                            <a:schemeClr val="dk1"/>
                          </a:solidFill>
                          <a:latin typeface="+mn-lt"/>
                          <a:ea typeface="+mn-ea"/>
                          <a:cs typeface="+mn-cs"/>
                        </a:rPr>
                        <a:t>LTI#13</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Time</a:t>
                      </a:r>
                    </a:p>
                  </a:txBody>
                  <a:tcPr/>
                </a:tc>
                <a:tc>
                  <a:txBody>
                    <a:bodyPr/>
                    <a:lstStyle/>
                    <a:p>
                      <a:pPr marL="0" algn="l" defTabSz="914377" rtl="0" eaLnBrk="1" latinLnBrk="0" hangingPunct="1"/>
                      <a:r>
                        <a:rPr lang="en-US" sz="1300" b="0" kern="1200" dirty="0">
                          <a:solidFill>
                            <a:schemeClr val="dk1"/>
                          </a:solidFill>
                          <a:latin typeface="+mn-lt"/>
                          <a:ea typeface="+mn-ea"/>
                          <a:cs typeface="+mn-cs"/>
                        </a:rPr>
                        <a:t>17:35</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mn-lt"/>
                          <a:ea typeface="+mn-ea"/>
                          <a:cs typeface="+mn-cs"/>
                        </a:rPr>
                        <a:t>Location</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0" kern="1200" dirty="0">
                          <a:solidFill>
                            <a:schemeClr val="dk1"/>
                          </a:solidFill>
                          <a:latin typeface="+mn-lt"/>
                          <a:ea typeface="+mn-ea"/>
                          <a:cs typeface="+mn-cs"/>
                        </a:rPr>
                        <a:t>Marmul, Rig-148 </a:t>
                      </a:r>
                    </a:p>
                  </a:txBody>
                  <a:tcPr/>
                </a:tc>
                <a:extLst>
                  <a:ext uri="{0D108BD9-81ED-4DB2-BD59-A6C34878D82A}">
                    <a16:rowId xmlns:a16="http://schemas.microsoft.com/office/drawing/2014/main" val="2836305567"/>
                  </a:ext>
                </a:extLst>
              </a:tr>
              <a:tr h="37753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Pattern</a:t>
                      </a:r>
                    </a:p>
                  </a:txBody>
                  <a:tcPr/>
                </a:tc>
                <a:tc>
                  <a:txBody>
                    <a:bodyPr/>
                    <a:lstStyle/>
                    <a:p>
                      <a:pPr marL="0" algn="l" defTabSz="914377" rtl="0" eaLnBrk="1" latinLnBrk="0" hangingPunct="1"/>
                      <a:r>
                        <a:rPr lang="en-US" sz="1300" b="0" kern="1200" dirty="0">
                          <a:solidFill>
                            <a:schemeClr val="dk1"/>
                          </a:solidFill>
                          <a:latin typeface="+mn-lt"/>
                          <a:ea typeface="+mn-ea"/>
                          <a:cs typeface="+mn-cs"/>
                        </a:rPr>
                        <a:t>Hands &amp; Fingers</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Contractor</a:t>
                      </a:r>
                    </a:p>
                  </a:txBody>
                  <a:tcPr/>
                </a:tc>
                <a:tc>
                  <a:txBody>
                    <a:bodyPr/>
                    <a:lstStyle/>
                    <a:p>
                      <a:pPr marL="0" algn="l" defTabSz="914377" rtl="0" eaLnBrk="1" latinLnBrk="0" hangingPunct="1"/>
                      <a:r>
                        <a:rPr lang="en-US" sz="1300" b="0" kern="1200">
                          <a:solidFill>
                            <a:schemeClr val="dk1"/>
                          </a:solidFill>
                          <a:latin typeface="+mn-lt"/>
                          <a:ea typeface="+mn-ea"/>
                          <a:cs typeface="+mn-cs"/>
                        </a:rPr>
                        <a:t> </a:t>
                      </a:r>
                      <a:endParaRPr lang="en-US" sz="1300" b="0" kern="1200" dirty="0">
                        <a:solidFill>
                          <a:schemeClr val="dk1"/>
                        </a:solidFill>
                        <a:latin typeface="+mn-lt"/>
                        <a:ea typeface="+mn-ea"/>
                        <a:cs typeface="+mn-cs"/>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mn-lt"/>
                          <a:ea typeface="+mn-ea"/>
                          <a:cs typeface="+mn-cs"/>
                        </a:rPr>
                        <a:t>Activity</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0" kern="1200" noProof="0" dirty="0">
                          <a:solidFill>
                            <a:schemeClr val="dk1"/>
                          </a:solidFill>
                          <a:latin typeface="+mn-lt"/>
                          <a:ea typeface="+mn-ea"/>
                          <a:cs typeface="+mn-cs"/>
                        </a:rPr>
                        <a:t>Maintenance (tightening the pull line)</a:t>
                      </a:r>
                    </a:p>
                  </a:txBody>
                  <a:tcPr/>
                </a:tc>
                <a:extLst>
                  <a:ext uri="{0D108BD9-81ED-4DB2-BD59-A6C34878D82A}">
                    <a16:rowId xmlns:a16="http://schemas.microsoft.com/office/drawing/2014/main" val="3519593395"/>
                  </a:ext>
                </a:extLst>
              </a:tr>
            </a:tbl>
          </a:graphicData>
        </a:graphic>
      </p:graphicFrame>
      <p:sp>
        <p:nvSpPr>
          <p:cNvPr id="18" name="Rectangle 17"/>
          <p:cNvSpPr>
            <a:spLocks noChangeArrowheads="1"/>
          </p:cNvSpPr>
          <p:nvPr/>
        </p:nvSpPr>
        <p:spPr bwMode="auto">
          <a:xfrm>
            <a:off x="1916638" y="1743039"/>
            <a:ext cx="8876375" cy="338554"/>
          </a:xfrm>
          <a:prstGeom prst="rect">
            <a:avLst/>
          </a:prstGeom>
          <a:solidFill>
            <a:srgbClr val="FFCC0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a:t>
            </a:r>
            <a:r>
              <a:rPr kumimoji="0" lang="en-US" sz="16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rPr>
              <a:t> </a:t>
            </a: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Audience: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All</a:t>
            </a:r>
          </a:p>
        </p:txBody>
      </p:sp>
      <p:sp>
        <p:nvSpPr>
          <p:cNvPr id="22" name="TextBox 21">
            <a:extLst>
              <a:ext uri="{FF2B5EF4-FFF2-40B4-BE49-F238E27FC236}">
                <a16:creationId xmlns:a16="http://schemas.microsoft.com/office/drawing/2014/main" id="{D947B715-5C32-4379-84C8-46A5B939CA2A}"/>
              </a:ext>
            </a:extLst>
          </p:cNvPr>
          <p:cNvSpPr txBox="1"/>
          <p:nvPr/>
        </p:nvSpPr>
        <p:spPr>
          <a:xfrm>
            <a:off x="2720083" y="6495471"/>
            <a:ext cx="53656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tx1"/>
                </a:solidFill>
                <a:latin typeface="Calibri Light" panose="020F0302020204030204"/>
              </a:rPr>
              <a:t>In case of an emergency please call PDO Emergency Number (Toll Free): </a:t>
            </a:r>
            <a:r>
              <a:rPr lang="en-US" altLang="en-US" sz="1400" b="1" dirty="0">
                <a:solidFill>
                  <a:srgbClr val="FF0000"/>
                </a:solidFill>
                <a:latin typeface="Times New Roman" panose="02020603050405020304" pitchFamily="18" charset="0"/>
                <a:cs typeface="Times New Roman" panose="02020603050405020304" pitchFamily="18" charset="0"/>
              </a:rPr>
              <a:t>2467-5555</a:t>
            </a:r>
            <a:endParaRPr lang="en-US" sz="1400" b="1" dirty="0">
              <a:solidFill>
                <a:srgbClr val="58595B"/>
              </a:solidFill>
              <a:latin typeface="Calibri Light" panose="020F0302020204030204"/>
            </a:endParaRPr>
          </a:p>
        </p:txBody>
      </p:sp>
      <p:sp>
        <p:nvSpPr>
          <p:cNvPr id="32" name="TextBox 31">
            <a:extLst>
              <a:ext uri="{FF2B5EF4-FFF2-40B4-BE49-F238E27FC236}">
                <a16:creationId xmlns:a16="http://schemas.microsoft.com/office/drawing/2014/main" id="{C0A5CFB7-AB08-402F-A488-07B19E9AD9F7}"/>
              </a:ext>
            </a:extLst>
          </p:cNvPr>
          <p:cNvSpPr txBox="1"/>
          <p:nvPr/>
        </p:nvSpPr>
        <p:spPr>
          <a:xfrm rot="16200000">
            <a:off x="-145372" y="763334"/>
            <a:ext cx="1333077" cy="253916"/>
          </a:xfrm>
          <a:prstGeom prst="rect">
            <a:avLst/>
          </a:prstGeom>
          <a:noFill/>
        </p:spPr>
        <p:txBody>
          <a:bodyPr wrap="square" lIns="68580" tIns="34290" rIns="68580" bIns="34290" rtlCol="0">
            <a:noAutofit/>
          </a:bodyPr>
          <a:lstStyle/>
          <a:p>
            <a:pPr algn="ctr"/>
            <a:r>
              <a:rPr lang="en-US" sz="1500" dirty="0">
                <a:solidFill>
                  <a:schemeClr val="bg1"/>
                </a:solidFill>
              </a:rPr>
              <a:t>Prevent</a:t>
            </a:r>
          </a:p>
        </p:txBody>
      </p:sp>
      <p:sp>
        <p:nvSpPr>
          <p:cNvPr id="35" name="Rectangle 17">
            <a:extLst>
              <a:ext uri="{FF2B5EF4-FFF2-40B4-BE49-F238E27FC236}">
                <a16:creationId xmlns:a16="http://schemas.microsoft.com/office/drawing/2014/main" id="{52258D6B-D1CE-4063-85C9-AFC0CFF35F8C}"/>
              </a:ext>
            </a:extLst>
          </p:cNvPr>
          <p:cNvSpPr>
            <a:spLocks noChangeArrowheads="1"/>
          </p:cNvSpPr>
          <p:nvPr/>
        </p:nvSpPr>
        <p:spPr bwMode="auto">
          <a:xfrm>
            <a:off x="355268" y="4892386"/>
            <a:ext cx="2083131"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Learnings</a:t>
            </a:r>
          </a:p>
        </p:txBody>
      </p:sp>
      <p:sp>
        <p:nvSpPr>
          <p:cNvPr id="36" name="Rectangle 17">
            <a:extLst>
              <a:ext uri="{FF2B5EF4-FFF2-40B4-BE49-F238E27FC236}">
                <a16:creationId xmlns:a16="http://schemas.microsoft.com/office/drawing/2014/main" id="{6EF339D8-4E46-422C-8BFC-03E46E35F858}"/>
              </a:ext>
            </a:extLst>
          </p:cNvPr>
          <p:cNvSpPr>
            <a:spLocks noChangeArrowheads="1"/>
          </p:cNvSpPr>
          <p:nvPr/>
        </p:nvSpPr>
        <p:spPr bwMode="auto">
          <a:xfrm>
            <a:off x="286059" y="3175637"/>
            <a:ext cx="1917958"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0000"/>
                </a:solidFill>
                <a:latin typeface="Arial" panose="020B0604020202020204" pitchFamily="34" charset="0"/>
                <a:cs typeface="Arial" panose="020B0604020202020204" pitchFamily="34" charset="0"/>
              </a:rPr>
              <a:t>Initial Findings</a:t>
            </a:r>
          </a:p>
        </p:txBody>
      </p:sp>
      <p:sp>
        <p:nvSpPr>
          <p:cNvPr id="37" name="Rectangle 1">
            <a:extLst>
              <a:ext uri="{FF2B5EF4-FFF2-40B4-BE49-F238E27FC236}">
                <a16:creationId xmlns:a16="http://schemas.microsoft.com/office/drawing/2014/main" id="{AE8273E9-CD3B-4A1D-88F1-31D29526B062}"/>
              </a:ext>
            </a:extLst>
          </p:cNvPr>
          <p:cNvSpPr>
            <a:spLocks noChangeArrowheads="1"/>
          </p:cNvSpPr>
          <p:nvPr/>
        </p:nvSpPr>
        <p:spPr bwMode="auto">
          <a:xfrm>
            <a:off x="286059" y="3425252"/>
            <a:ext cx="8515871" cy="14927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1450" indent="-171450" algn="just">
              <a:buFont typeface="Arial" panose="020B0604020202020204" pitchFamily="34" charset="0"/>
              <a:buChar char="•"/>
            </a:pPr>
            <a:r>
              <a:rPr lang="en-US" sz="1300" dirty="0">
                <a:solidFill>
                  <a:srgbClr val="000000"/>
                </a:solidFill>
                <a:latin typeface="Calibri" pitchFamily="34" charset="0"/>
                <a:cs typeface="Calibri" pitchFamily="34" charset="0"/>
              </a:rPr>
              <a:t>Communication between the three team members depended on the use of hand signals, between the Assistant Driller  (positioned on top of the mast) to the Floorman (on Rig Floor) and then from the Floorman to the Driller (in the Drillers Console) </a:t>
            </a:r>
          </a:p>
          <a:p>
            <a:pPr marL="171450" indent="-171450" algn="just">
              <a:buFont typeface="Arial" panose="020B0604020202020204" pitchFamily="34" charset="0"/>
              <a:buChar char="•"/>
            </a:pPr>
            <a:r>
              <a:rPr lang="en-US" sz="1300" dirty="0">
                <a:solidFill>
                  <a:srgbClr val="000000"/>
                </a:solidFill>
                <a:latin typeface="Calibri" pitchFamily="34" charset="0"/>
                <a:cs typeface="Calibri" pitchFamily="34" charset="0"/>
              </a:rPr>
              <a:t>The IP placed his hand on the sheave wheel (to correct his balance) just as the top drive hoisted upwards.</a:t>
            </a:r>
          </a:p>
          <a:p>
            <a:pPr marL="171450" indent="-171450" algn="just">
              <a:buFont typeface="Arial" panose="020B0604020202020204" pitchFamily="34" charset="0"/>
              <a:buChar char="•"/>
            </a:pPr>
            <a:r>
              <a:rPr lang="en-US" sz="1300" dirty="0">
                <a:solidFill>
                  <a:srgbClr val="000000"/>
                </a:solidFill>
                <a:latin typeface="Calibri" pitchFamily="34" charset="0"/>
                <a:cs typeface="Calibri" pitchFamily="34" charset="0"/>
              </a:rPr>
              <a:t>The IP was not wearing the supplied impact gloves at the time but was wearing his own non-approved gloves.</a:t>
            </a:r>
          </a:p>
          <a:p>
            <a:pPr marL="171450" indent="-171450" algn="just">
              <a:buFont typeface="Arial" panose="020B0604020202020204" pitchFamily="34" charset="0"/>
              <a:buChar char="•"/>
            </a:pPr>
            <a:r>
              <a:rPr lang="en-US" sz="1300" dirty="0">
                <a:solidFill>
                  <a:srgbClr val="000000"/>
                </a:solidFill>
                <a:latin typeface="Calibri" pitchFamily="34" charset="0"/>
                <a:cs typeface="Calibri" pitchFamily="34" charset="0"/>
              </a:rPr>
              <a:t>CCTV camera was not functioning at the time of the incident.</a:t>
            </a:r>
          </a:p>
          <a:p>
            <a:pPr marL="171450" indent="-171450" algn="just">
              <a:buFont typeface="Arial" panose="020B0604020202020204" pitchFamily="34" charset="0"/>
              <a:buChar char="•"/>
            </a:pPr>
            <a:r>
              <a:rPr lang="en-US" sz="1300" dirty="0">
                <a:solidFill>
                  <a:srgbClr val="000000"/>
                </a:solidFill>
                <a:latin typeface="Calibri" pitchFamily="34" charset="0"/>
                <a:cs typeface="Calibri" pitchFamily="34" charset="0"/>
              </a:rPr>
              <a:t>Emergency response rescue was not fully implemented.</a:t>
            </a:r>
          </a:p>
        </p:txBody>
      </p:sp>
      <p:sp>
        <p:nvSpPr>
          <p:cNvPr id="38" name="Rectangle 1">
            <a:extLst>
              <a:ext uri="{FF2B5EF4-FFF2-40B4-BE49-F238E27FC236}">
                <a16:creationId xmlns:a16="http://schemas.microsoft.com/office/drawing/2014/main" id="{4D4D9B9C-D08B-49B5-A2A2-29777BE26A27}"/>
              </a:ext>
            </a:extLst>
          </p:cNvPr>
          <p:cNvSpPr>
            <a:spLocks noChangeArrowheads="1"/>
          </p:cNvSpPr>
          <p:nvPr/>
        </p:nvSpPr>
        <p:spPr bwMode="auto">
          <a:xfrm>
            <a:off x="300491" y="5191300"/>
            <a:ext cx="8543338"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a:buFont typeface="Arial" panose="020B0604020202020204" pitchFamily="34" charset="0"/>
              <a:buChar char="•"/>
              <a:defRPr/>
            </a:pPr>
            <a:r>
              <a:rPr lang="en-US" sz="1300" dirty="0">
                <a:solidFill>
                  <a:srgbClr val="000000"/>
                </a:solidFill>
                <a:latin typeface="Calibri" pitchFamily="34" charset="0"/>
                <a:cs typeface="Calibri" pitchFamily="34" charset="0"/>
              </a:rPr>
              <a:t>How do you ensure the TDS must never be operated when the person is in close proximity to the sheaves? </a:t>
            </a:r>
          </a:p>
          <a:p>
            <a:pPr marL="285750" indent="-285750">
              <a:buFont typeface="Arial" panose="020B0604020202020204" pitchFamily="34" charset="0"/>
              <a:buChar char="•"/>
              <a:defRPr/>
            </a:pPr>
            <a:r>
              <a:rPr lang="en-US" sz="1300" dirty="0">
                <a:solidFill>
                  <a:srgbClr val="000000"/>
                </a:solidFill>
                <a:latin typeface="Calibri" pitchFamily="34" charset="0"/>
                <a:cs typeface="Calibri" pitchFamily="34" charset="0"/>
              </a:rPr>
              <a:t>How do you ensure Personnel move to the platform first before giving any signal to hoist the TDS? </a:t>
            </a:r>
          </a:p>
          <a:p>
            <a:pPr marL="285750" indent="-285750">
              <a:buFont typeface="Arial" panose="020B0604020202020204" pitchFamily="34" charset="0"/>
              <a:buChar char="•"/>
              <a:defRPr/>
            </a:pPr>
            <a:r>
              <a:rPr lang="en-US" sz="1300" dirty="0">
                <a:solidFill>
                  <a:srgbClr val="000000"/>
                </a:solidFill>
                <a:latin typeface="Calibri" pitchFamily="34" charset="0"/>
                <a:cs typeface="Calibri" pitchFamily="34" charset="0"/>
              </a:rPr>
              <a:t>How do you ensure better communication methods are used, such as two Way Radios, thereby reducing reliance  on hand signals between three people?</a:t>
            </a:r>
          </a:p>
        </p:txBody>
      </p:sp>
      <p:pic>
        <p:nvPicPr>
          <p:cNvPr id="5" name="Picture 4" descr="Logo&#10;&#10;Description automatically generated">
            <a:extLst>
              <a:ext uri="{FF2B5EF4-FFF2-40B4-BE49-F238E27FC236}">
                <a16:creationId xmlns:a16="http://schemas.microsoft.com/office/drawing/2014/main" id="{9B097645-209D-4B2F-B121-5A6FFC203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78" y="-88150"/>
            <a:ext cx="1800761" cy="1405756"/>
          </a:xfrm>
          <a:prstGeom prst="rect">
            <a:avLst/>
          </a:prstGeom>
        </p:spPr>
      </p:pic>
      <p:pic>
        <p:nvPicPr>
          <p:cNvPr id="6" name="Picture 5">
            <a:extLst>
              <a:ext uri="{FF2B5EF4-FFF2-40B4-BE49-F238E27FC236}">
                <a16:creationId xmlns:a16="http://schemas.microsoft.com/office/drawing/2014/main" id="{E4D420B5-1F37-7D07-2316-EC98EBDF52C3}"/>
              </a:ext>
            </a:extLst>
          </p:cNvPr>
          <p:cNvPicPr>
            <a:picLocks noChangeAspect="1"/>
          </p:cNvPicPr>
          <p:nvPr/>
        </p:nvPicPr>
        <p:blipFill>
          <a:blip r:embed="rId4"/>
          <a:stretch>
            <a:fillRect/>
          </a:stretch>
        </p:blipFill>
        <p:spPr>
          <a:xfrm>
            <a:off x="8916810" y="2384917"/>
            <a:ext cx="3184760" cy="1812292"/>
          </a:xfrm>
          <a:prstGeom prst="rect">
            <a:avLst/>
          </a:prstGeom>
        </p:spPr>
      </p:pic>
      <p:sp>
        <p:nvSpPr>
          <p:cNvPr id="10" name="TextBox 9">
            <a:extLst>
              <a:ext uri="{FF2B5EF4-FFF2-40B4-BE49-F238E27FC236}">
                <a16:creationId xmlns:a16="http://schemas.microsoft.com/office/drawing/2014/main" id="{9B279F26-BB71-7323-D6EE-818496781C15}"/>
              </a:ext>
            </a:extLst>
          </p:cNvPr>
          <p:cNvSpPr txBox="1"/>
          <p:nvPr/>
        </p:nvSpPr>
        <p:spPr>
          <a:xfrm>
            <a:off x="648125" y="6147491"/>
            <a:ext cx="8297698" cy="369332"/>
          </a:xfrm>
          <a:prstGeom prst="rect">
            <a:avLst/>
          </a:prstGeom>
          <a:solidFill>
            <a:srgbClr val="00B0F0"/>
          </a:solidFill>
        </p:spPr>
        <p:txBody>
          <a:bodyPr wrap="square">
            <a:spAutoFit/>
          </a:bodyPr>
          <a:lstStyle/>
          <a:p>
            <a:pPr algn="ctr"/>
            <a:r>
              <a:rPr lang="en-US" b="1" dirty="0">
                <a:solidFill>
                  <a:srgbClr val="FFFF00"/>
                </a:solidFill>
                <a:latin typeface="Tahoma" pitchFamily="34" charset="0"/>
                <a:ea typeface="MS PGothic" pitchFamily="34" charset="-128"/>
              </a:rPr>
              <a:t>Keep your finger away from moving parts and machinery at all times</a:t>
            </a:r>
          </a:p>
        </p:txBody>
      </p:sp>
      <p:pic>
        <p:nvPicPr>
          <p:cNvPr id="14" name="Picture 13">
            <a:extLst>
              <a:ext uri="{FF2B5EF4-FFF2-40B4-BE49-F238E27FC236}">
                <a16:creationId xmlns:a16="http://schemas.microsoft.com/office/drawing/2014/main" id="{BE407B51-1C4A-CCDA-05F6-2D3B89A4BF5A}"/>
              </a:ext>
            </a:extLst>
          </p:cNvPr>
          <p:cNvPicPr>
            <a:picLocks noChangeAspect="1"/>
          </p:cNvPicPr>
          <p:nvPr/>
        </p:nvPicPr>
        <p:blipFill>
          <a:blip r:embed="rId5"/>
          <a:stretch>
            <a:fillRect/>
          </a:stretch>
        </p:blipFill>
        <p:spPr>
          <a:xfrm>
            <a:off x="8872712" y="4609381"/>
            <a:ext cx="3184760" cy="1454432"/>
          </a:xfrm>
          <a:prstGeom prst="rect">
            <a:avLst/>
          </a:prstGeom>
        </p:spPr>
      </p:pic>
      <p:grpSp>
        <p:nvGrpSpPr>
          <p:cNvPr id="15" name="Group 14">
            <a:extLst>
              <a:ext uri="{FF2B5EF4-FFF2-40B4-BE49-F238E27FC236}">
                <a16:creationId xmlns:a16="http://schemas.microsoft.com/office/drawing/2014/main" id="{FFFFABFF-A1B1-577B-5274-F98ECF9F4F9A}"/>
              </a:ext>
            </a:extLst>
          </p:cNvPr>
          <p:cNvGrpSpPr>
            <a:grpSpLocks/>
          </p:cNvGrpSpPr>
          <p:nvPr/>
        </p:nvGrpSpPr>
        <p:grpSpPr bwMode="auto">
          <a:xfrm>
            <a:off x="11714134" y="3542553"/>
            <a:ext cx="336550" cy="544513"/>
            <a:chOff x="3504" y="544"/>
            <a:chExt cx="2287" cy="1855"/>
          </a:xfrm>
        </p:grpSpPr>
        <p:sp>
          <p:nvSpPr>
            <p:cNvPr id="16" name="Line 129">
              <a:extLst>
                <a:ext uri="{FF2B5EF4-FFF2-40B4-BE49-F238E27FC236}">
                  <a16:creationId xmlns:a16="http://schemas.microsoft.com/office/drawing/2014/main" id="{0470B843-5D4F-1143-A247-82B817D1B2B3}"/>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 name="Line 130">
              <a:extLst>
                <a:ext uri="{FF2B5EF4-FFF2-40B4-BE49-F238E27FC236}">
                  <a16:creationId xmlns:a16="http://schemas.microsoft.com/office/drawing/2014/main" id="{C6FB590E-0EAC-2C3D-C9D1-3EC09C92D418}"/>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9" name="Freeform 132">
            <a:extLst>
              <a:ext uri="{FF2B5EF4-FFF2-40B4-BE49-F238E27FC236}">
                <a16:creationId xmlns:a16="http://schemas.microsoft.com/office/drawing/2014/main" id="{B0A0C89A-CEE5-D4F6-5DA2-C870248A7264}"/>
              </a:ext>
            </a:extLst>
          </p:cNvPr>
          <p:cNvSpPr>
            <a:spLocks/>
          </p:cNvSpPr>
          <p:nvPr/>
        </p:nvSpPr>
        <p:spPr bwMode="auto">
          <a:xfrm>
            <a:off x="11593484" y="5695199"/>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solidFill>
            <a:srgbClr val="00B050"/>
          </a:solidFill>
          <a:ln w="133350">
            <a:solidFill>
              <a:srgbClr val="00FF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pic>
        <p:nvPicPr>
          <p:cNvPr id="2" name="Picture 1" descr="A picture containing clothing, person, cartoon, box&#10;&#10;Description automatically generated">
            <a:extLst>
              <a:ext uri="{FF2B5EF4-FFF2-40B4-BE49-F238E27FC236}">
                <a16:creationId xmlns:a16="http://schemas.microsoft.com/office/drawing/2014/main" id="{289D1BE6-40EA-DE6C-FFD6-A54300D0680A}"/>
              </a:ext>
            </a:extLst>
          </p:cNvPr>
          <p:cNvPicPr>
            <a:picLocks noChangeAspect="1"/>
          </p:cNvPicPr>
          <p:nvPr/>
        </p:nvPicPr>
        <p:blipFill rotWithShape="1">
          <a:blip r:embed="rId6">
            <a:extLst>
              <a:ext uri="{28A0092B-C50C-407E-A947-70E740481C1C}">
                <a14:useLocalDpi xmlns:a14="http://schemas.microsoft.com/office/drawing/2010/main" val="0"/>
              </a:ext>
            </a:extLst>
          </a:blip>
          <a:srcRect l="18113" r="23275" b="4035"/>
          <a:stretch/>
        </p:blipFill>
        <p:spPr>
          <a:xfrm>
            <a:off x="10883992" y="140033"/>
            <a:ext cx="1217578" cy="1993540"/>
          </a:xfrm>
          <a:prstGeom prst="rect">
            <a:avLst/>
          </a:prstGeom>
        </p:spPr>
      </p:pic>
      <p:sp>
        <p:nvSpPr>
          <p:cNvPr id="9" name="Explosion: 14 Points 8">
            <a:extLst>
              <a:ext uri="{FF2B5EF4-FFF2-40B4-BE49-F238E27FC236}">
                <a16:creationId xmlns:a16="http://schemas.microsoft.com/office/drawing/2014/main" id="{A260EDF7-2FD0-0CF7-4CAA-962C745A8A3C}"/>
              </a:ext>
            </a:extLst>
          </p:cNvPr>
          <p:cNvSpPr/>
          <p:nvPr/>
        </p:nvSpPr>
        <p:spPr>
          <a:xfrm>
            <a:off x="9774316" y="3000651"/>
            <a:ext cx="204186" cy="174985"/>
          </a:xfrm>
          <a:prstGeom prst="irregularSeal2">
            <a:avLst/>
          </a:prstGeom>
          <a:noFill/>
          <a:ln w="28575">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422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92773</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4451611E-6977-4216-85EC-C66769F8934A}"/>
</file>

<file path=customXml/itemProps2.xml><?xml version="1.0" encoding="utf-8"?>
<ds:datastoreItem xmlns:ds="http://schemas.openxmlformats.org/officeDocument/2006/customXml" ds:itemID="{D64B478E-4A2F-4010-A240-23F7393B6A9B}">
  <ds:schemaRefs>
    <ds:schemaRef ds:uri="http://schemas.microsoft.com/sharepoint/v3/contenttype/forms"/>
  </ds:schemaRefs>
</ds:datastoreItem>
</file>

<file path=customXml/itemProps3.xml><?xml version="1.0" encoding="utf-8"?>
<ds:datastoreItem xmlns:ds="http://schemas.openxmlformats.org/officeDocument/2006/customXml" ds:itemID="{09849FAD-455A-4964-86E1-10E361416E7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7247a2d-0ff4-4b60-875e-8c26a8c16164"/>
    <ds:schemaRef ds:uri="http://purl.org/dc/elements/1.1/"/>
    <ds:schemaRef ds:uri="http://schemas.microsoft.com/office/2006/metadata/properties"/>
    <ds:schemaRef ds:uri="http://www.w3.org/XML/1998/namespace"/>
    <ds:schemaRef ds:uri="http://purl.org/dc/dcmitype/"/>
    <ds:schemaRef ds:uri="4880e4f8-4b7d-4bdd-91e3-e10d47036eca"/>
    <ds:schemaRef ds:uri="4880E4F8-4B7D-4BDD-91E3-E10D47036ECA"/>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otalTime>588</TotalTime>
  <Words>516</Words>
  <Application>Microsoft Office PowerPoint</Application>
  <PresentationFormat>Widescreen</PresentationFormat>
  <Paragraphs>42</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Gill Sans</vt:lpstr>
      <vt:lpstr>Gill Sans Light</vt:lpstr>
      <vt:lpstr>Tahoma</vt:lpstr>
      <vt:lpstr>Times New Roman</vt:lpstr>
      <vt:lpstr>Wingdings</vt:lpstr>
      <vt:lpstr>1_Office Theme</vt:lpstr>
      <vt:lpstr>Learning From Incident -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LTI#13 - Weatherford- Amputation Index Finger</dc:title>
  <dc:creator>Balushi, Sumaiya MSE36</dc:creator>
  <cp:lastModifiedBy>Konduru, Raju IDI63X</cp:lastModifiedBy>
  <cp:revision>42</cp:revision>
  <dcterms:created xsi:type="dcterms:W3CDTF">2023-01-18T05:52:34Z</dcterms:created>
  <dcterms:modified xsi:type="dcterms:W3CDTF">2024-03-27T05:05:56Z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