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95065" autoAdjust="0"/>
  </p:normalViewPr>
  <p:slideViewPr>
    <p:cSldViewPr snapToGrid="0">
      <p:cViewPr varScale="1">
        <p:scale>
          <a:sx n="108" d="100"/>
          <a:sy n="108" d="100"/>
        </p:scale>
        <p:origin x="54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560C87CD-AF7A-4EEF-A9C6-E0922CBA7312}"/>
    <pc:docChg chg="modSld">
      <pc:chgData name="Konduru, Raju IDI63X" userId="d8c4c54e-792b-4728-ba18-36787d9218e6" providerId="ADAL" clId="{560C87CD-AF7A-4EEF-A9C6-E0922CBA7312}" dt="2024-03-27T05:05:24.819" v="1" actId="6549"/>
      <pc:docMkLst>
        <pc:docMk/>
      </pc:docMkLst>
      <pc:sldChg chg="modSp mod">
        <pc:chgData name="Konduru, Raju IDI63X" userId="d8c4c54e-792b-4728-ba18-36787d9218e6" providerId="ADAL" clId="{560C87CD-AF7A-4EEF-A9C6-E0922CBA7312}" dt="2024-03-27T05:05:24.819" v="1" actId="6549"/>
        <pc:sldMkLst>
          <pc:docMk/>
          <pc:sldMk cId="2964227638" sldId="270"/>
        </pc:sldMkLst>
        <pc:graphicFrameChg chg="modGraphic">
          <ac:chgData name="Konduru, Raju IDI63X" userId="d8c4c54e-792b-4728-ba18-36787d9218e6" providerId="ADAL" clId="{560C87CD-AF7A-4EEF-A9C6-E0922CBA7312}" dt="2024-03-27T05:05:24.819"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45629" y="2088231"/>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9591" y="2516465"/>
            <a:ext cx="854333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300" dirty="0">
                <a:solidFill>
                  <a:srgbClr val="000000"/>
                </a:solidFill>
                <a:latin typeface="Calibri" pitchFamily="34" charset="0"/>
                <a:cs typeface="Calibri" pitchFamily="34" charset="0"/>
              </a:rPr>
              <a:t>While the GRE Technician was climbing the canter carrier using footstep at the left side of the canter, he lost balance and fell backward with his left foot trapped inside the footstep of the canter carrier resulting </a:t>
            </a:r>
            <a:r>
              <a:rPr lang="en-GB" sz="1300" dirty="0">
                <a:solidFill>
                  <a:srgbClr val="000000"/>
                </a:solidFill>
                <a:latin typeface="Calibri" pitchFamily="34" charset="0"/>
                <a:cs typeface="Calibri" pitchFamily="34" charset="0"/>
              </a:rPr>
              <a:t>left leg fractured.</a:t>
            </a:r>
            <a:endParaRPr lang="en-US" sz="1300" dirty="0">
              <a:solidFill>
                <a:srgbClr val="000000"/>
              </a:solidFill>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63900105"/>
              </p:ext>
            </p:extLst>
          </p:nvPr>
        </p:nvGraphicFramePr>
        <p:xfrm>
          <a:off x="1962127" y="706737"/>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176035">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1156464</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08.07.2023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07:10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noProof="0" dirty="0">
                          <a:solidFill>
                            <a:schemeClr val="dk1"/>
                          </a:solidFill>
                          <a:latin typeface="+mn-lt"/>
                          <a:ea typeface="+mn-ea"/>
                          <a:cs typeface="+mn-cs"/>
                        </a:rPr>
                        <a:t>GRE Activity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pPr marL="0" algn="l" defTabSz="914377" rtl="0" eaLnBrk="1" latinLnBrk="0" hangingPunct="1"/>
                      <a:r>
                        <a:rPr lang="en-US" sz="1300" b="0" kern="1200" dirty="0">
                          <a:solidFill>
                            <a:schemeClr val="dk1"/>
                          </a:solidFill>
                          <a:latin typeface="+mn-lt"/>
                          <a:ea typeface="+mn-ea"/>
                          <a:cs typeface="+mn-cs"/>
                        </a:rPr>
                        <a:t>Slip, trip &amp; fall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a:solidFill>
                            <a:schemeClr val="dk1"/>
                          </a:solidFill>
                          <a:latin typeface="+mn-lt"/>
                          <a:ea typeface="+mn-ea"/>
                          <a:cs typeface="+mn-cs"/>
                        </a:rPr>
                        <a:t> </a:t>
                      </a: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noProof="0" dirty="0">
                          <a:solidFill>
                            <a:schemeClr val="dk1"/>
                          </a:solidFill>
                          <a:latin typeface="+mn-lt"/>
                          <a:ea typeface="+mn-ea"/>
                          <a:cs typeface="+mn-cs"/>
                        </a:rPr>
                        <a:t>GRE Activity  </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62126" y="1733131"/>
            <a:ext cx="8876375"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45629" y="4316514"/>
            <a:ext cx="2083131"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286059" y="3175637"/>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00491" y="3502844"/>
            <a:ext cx="8515871"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Three points of contact were not maintained. </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The technician was wearing the right PPE. </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 Failure to identify the hazard related to the task.</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0491" y="4708790"/>
            <a:ext cx="8200993"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tabLst>
                <a:tab pos="457200" algn="l"/>
              </a:tabLst>
            </a:pPr>
            <a:r>
              <a:rPr lang="en-US" sz="1300" dirty="0">
                <a:solidFill>
                  <a:srgbClr val="000000"/>
                </a:solidFill>
                <a:latin typeface="Calibri" pitchFamily="34" charset="0"/>
                <a:cs typeface="Calibri" pitchFamily="34" charset="0"/>
              </a:rPr>
              <a:t>How do you ensue to use the correct means of access/egress while climbing the truck? </a:t>
            </a:r>
          </a:p>
          <a:p>
            <a:pPr marL="342900" lvl="0" indent="-342900">
              <a:buFont typeface="Arial" panose="020B0604020202020204" pitchFamily="34" charset="0"/>
              <a:buChar char="•"/>
              <a:tabLst>
                <a:tab pos="457200" algn="l"/>
              </a:tabLst>
            </a:pPr>
            <a:r>
              <a:rPr lang="en-US" sz="1300" dirty="0">
                <a:solidFill>
                  <a:srgbClr val="000000"/>
                </a:solidFill>
                <a:latin typeface="Calibri" pitchFamily="34" charset="0"/>
                <a:cs typeface="Calibri" pitchFamily="34" charset="0"/>
              </a:rPr>
              <a:t>How do you ensue access/egress are safe to be used?</a:t>
            </a:r>
          </a:p>
          <a:p>
            <a:pPr marL="342900" indent="-342900">
              <a:buFont typeface="Arial" panose="020B0604020202020204" pitchFamily="34" charset="0"/>
              <a:buChar char="•"/>
              <a:tabLst>
                <a:tab pos="457200" algn="l"/>
              </a:tabLst>
            </a:pPr>
            <a:r>
              <a:rPr lang="en-US" sz="1300" dirty="0">
                <a:solidFill>
                  <a:srgbClr val="000000"/>
                </a:solidFill>
                <a:latin typeface="Calibri" pitchFamily="34" charset="0"/>
                <a:cs typeface="Calibri" pitchFamily="34" charset="0"/>
              </a:rPr>
              <a:t>Do you identify the hazards and risk before starting any task and discuss them during TBT? </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sp>
        <p:nvSpPr>
          <p:cNvPr id="10" name="TextBox 9">
            <a:extLst>
              <a:ext uri="{FF2B5EF4-FFF2-40B4-BE49-F238E27FC236}">
                <a16:creationId xmlns:a16="http://schemas.microsoft.com/office/drawing/2014/main" id="{9B279F26-BB71-7323-D6EE-818496781C15}"/>
              </a:ext>
            </a:extLst>
          </p:cNvPr>
          <p:cNvSpPr txBox="1"/>
          <p:nvPr/>
        </p:nvSpPr>
        <p:spPr>
          <a:xfrm>
            <a:off x="518664" y="6006908"/>
            <a:ext cx="7151643" cy="338554"/>
          </a:xfrm>
          <a:prstGeom prst="rect">
            <a:avLst/>
          </a:prstGeom>
          <a:solidFill>
            <a:srgbClr val="00B0F0"/>
          </a:solidFill>
        </p:spPr>
        <p:txBody>
          <a:bodyPr wrap="square">
            <a:spAutoFit/>
          </a:bodyPr>
          <a:lstStyle/>
          <a:p>
            <a:pPr algn="ctr" fontAlgn="base">
              <a:spcBef>
                <a:spcPct val="0"/>
              </a:spcBef>
              <a:spcAft>
                <a:spcPct val="0"/>
              </a:spcAft>
            </a:pPr>
            <a:r>
              <a:rPr lang="en-US" sz="1600" b="1" dirty="0">
                <a:solidFill>
                  <a:srgbClr val="FFFF00"/>
                </a:solidFill>
                <a:latin typeface="Tahoma" pitchFamily="34" charset="0"/>
                <a:ea typeface="MS PGothic" pitchFamily="34" charset="-128"/>
              </a:rPr>
              <a:t>Ensue to use three points of contacts while ascending/descending</a:t>
            </a:r>
          </a:p>
        </p:txBody>
      </p:sp>
      <p:pic>
        <p:nvPicPr>
          <p:cNvPr id="11" name="Picture 10" descr="A person climbing on a truck&#10;&#10;Description automatically generated">
            <a:extLst>
              <a:ext uri="{FF2B5EF4-FFF2-40B4-BE49-F238E27FC236}">
                <a16:creationId xmlns:a16="http://schemas.microsoft.com/office/drawing/2014/main" id="{BE6D49F4-24FE-F6E7-559C-E8ABB23C0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784" y="4437516"/>
            <a:ext cx="2944157" cy="1653006"/>
          </a:xfrm>
          <a:prstGeom prst="rect">
            <a:avLst/>
          </a:prstGeom>
        </p:spPr>
      </p:pic>
      <p:sp>
        <p:nvSpPr>
          <p:cNvPr id="19" name="Freeform 132">
            <a:extLst>
              <a:ext uri="{FF2B5EF4-FFF2-40B4-BE49-F238E27FC236}">
                <a16:creationId xmlns:a16="http://schemas.microsoft.com/office/drawing/2014/main" id="{B0A0C89A-CEE5-D4F6-5DA2-C870248A7264}"/>
              </a:ext>
            </a:extLst>
          </p:cNvPr>
          <p:cNvSpPr>
            <a:spLocks/>
          </p:cNvSpPr>
          <p:nvPr/>
        </p:nvSpPr>
        <p:spPr bwMode="auto">
          <a:xfrm>
            <a:off x="11425014" y="5637576"/>
            <a:ext cx="466495" cy="36933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solidFill>
            <a:srgbClr val="00B050"/>
          </a:solidFill>
          <a:ln w="133350">
            <a:solidFill>
              <a:srgbClr val="00FF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2" name="Picture 11">
            <a:extLst>
              <a:ext uri="{FF2B5EF4-FFF2-40B4-BE49-F238E27FC236}">
                <a16:creationId xmlns:a16="http://schemas.microsoft.com/office/drawing/2014/main" id="{A46DCA71-4458-B3E2-6BB5-19D408C7136D}"/>
              </a:ext>
            </a:extLst>
          </p:cNvPr>
          <p:cNvPicPr>
            <a:picLocks noChangeAspect="1"/>
          </p:cNvPicPr>
          <p:nvPr/>
        </p:nvPicPr>
        <p:blipFill>
          <a:blip r:embed="rId5"/>
          <a:stretch>
            <a:fillRect/>
          </a:stretch>
        </p:blipFill>
        <p:spPr>
          <a:xfrm>
            <a:off x="8961784" y="2770307"/>
            <a:ext cx="2951902" cy="1667209"/>
          </a:xfrm>
          <a:prstGeom prst="rect">
            <a:avLst/>
          </a:prstGeom>
        </p:spPr>
      </p:pic>
      <p:grpSp>
        <p:nvGrpSpPr>
          <p:cNvPr id="15" name="Group 14">
            <a:extLst>
              <a:ext uri="{FF2B5EF4-FFF2-40B4-BE49-F238E27FC236}">
                <a16:creationId xmlns:a16="http://schemas.microsoft.com/office/drawing/2014/main" id="{FFFFABFF-A1B1-577B-5274-F98ECF9F4F9A}"/>
              </a:ext>
            </a:extLst>
          </p:cNvPr>
          <p:cNvGrpSpPr>
            <a:grpSpLocks/>
          </p:cNvGrpSpPr>
          <p:nvPr/>
        </p:nvGrpSpPr>
        <p:grpSpPr bwMode="auto">
          <a:xfrm>
            <a:off x="11515916" y="3986074"/>
            <a:ext cx="284690" cy="395623"/>
            <a:chOff x="3504" y="544"/>
            <a:chExt cx="2287" cy="1855"/>
          </a:xfrm>
        </p:grpSpPr>
        <p:sp>
          <p:nvSpPr>
            <p:cNvPr id="16" name="Line 129">
              <a:extLst>
                <a:ext uri="{FF2B5EF4-FFF2-40B4-BE49-F238E27FC236}">
                  <a16:creationId xmlns:a16="http://schemas.microsoft.com/office/drawing/2014/main" id="{0470B843-5D4F-1143-A247-82B817D1B2B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C6FB590E-0EAC-2C3D-C9D1-3EC09C92D41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4" name="Picture 13" descr="A picture containing person&#10;&#10;Description automatically generated">
            <a:extLst>
              <a:ext uri="{FF2B5EF4-FFF2-40B4-BE49-F238E27FC236}">
                <a16:creationId xmlns:a16="http://schemas.microsoft.com/office/drawing/2014/main" id="{1AC7A068-C4AC-B68A-2806-DB0318BAC6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4358" y="333887"/>
            <a:ext cx="1442657" cy="1825977"/>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92775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1AAA2F0-9045-4A91-BAA6-C597D13D7D38}"/>
</file>

<file path=customXml/itemProps2.xml><?xml version="1.0" encoding="utf-8"?>
<ds:datastoreItem xmlns:ds="http://schemas.openxmlformats.org/officeDocument/2006/customXml" ds:itemID="{D64B478E-4A2F-4010-A240-23F7393B6A9B}">
  <ds:schemaRefs>
    <ds:schemaRef ds:uri="http://schemas.microsoft.com/sharepoint/v3/contenttype/forms"/>
  </ds:schemaRefs>
</ds:datastoreItem>
</file>

<file path=customXml/itemProps3.xml><?xml version="1.0" encoding="utf-8"?>
<ds:datastoreItem xmlns:ds="http://schemas.openxmlformats.org/officeDocument/2006/customXml" ds:itemID="{09849FAD-455A-4964-86E1-10E361416E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7247a2d-0ff4-4b60-875e-8c26a8c16164"/>
    <ds:schemaRef ds:uri="http://purl.org/dc/elements/1.1/"/>
    <ds:schemaRef ds:uri="http://schemas.microsoft.com/office/2006/metadata/properties"/>
    <ds:schemaRef ds:uri="http://www.w3.org/XML/1998/namespace"/>
    <ds:schemaRef ds:uri="http://purl.org/dc/dcmitype/"/>
    <ds:schemaRef ds:uri="4880e4f8-4b7d-4bdd-91e3-e10d47036eca"/>
    <ds:schemaRef ds:uri="4880E4F8-4B7D-4BDD-91E3-E10D47036ECA"/>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883</TotalTime>
  <Words>360</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LTI#14 - AlHaditha- Leg fractured </dc:title>
  <dc:creator>Balushi, Sumaiya MSE36</dc:creator>
  <cp:lastModifiedBy>Konduru, Raju IDI63X</cp:lastModifiedBy>
  <cp:revision>49</cp:revision>
  <dcterms:created xsi:type="dcterms:W3CDTF">2023-01-18T05:52:34Z</dcterms:created>
  <dcterms:modified xsi:type="dcterms:W3CDTF">2024-03-27T05:05:26Z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