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7"/>
  </p:notesMasterIdLst>
  <p:handoutMasterIdLst>
    <p:handoutMasterId r:id="rId8"/>
  </p:handoutMasterIdLst>
  <p:sldIdLst>
    <p:sldId id="274" r:id="rId5"/>
    <p:sldId id="275" r:id="rId6"/>
  </p:sldIdLst>
  <p:sldSz cx="9144000" cy="6858000" type="screen4x3"/>
  <p:notesSz cx="6670675" cy="98758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7471" autoAdjust="0"/>
  </p:normalViewPr>
  <p:slideViewPr>
    <p:cSldViewPr>
      <p:cViewPr varScale="1">
        <p:scale>
          <a:sx n="96" d="100"/>
          <a:sy n="96" d="100"/>
        </p:scale>
        <p:origin x="82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779838" y="0"/>
            <a:ext cx="28908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9382125"/>
            <a:ext cx="28908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779838" y="9382125"/>
            <a:ext cx="289083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B55AA87-4B92-460C-977B-0D3A2F64F625}" type="slidenum">
              <a:rPr lang="en-US"/>
              <a:pPr>
                <a:defRPr/>
              </a:pPr>
              <a:t>‹#›</a:t>
            </a:fld>
            <a:endParaRPr lang="en-US"/>
          </a:p>
        </p:txBody>
      </p:sp>
    </p:spTree>
    <p:extLst>
      <p:ext uri="{BB962C8B-B14F-4D97-AF65-F5344CB8AC3E}">
        <p14:creationId xmlns:p14="http://schemas.microsoft.com/office/powerpoint/2010/main" val="29745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779838" y="0"/>
            <a:ext cx="28908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868363" y="741363"/>
            <a:ext cx="4933950" cy="37020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9000" y="4691063"/>
            <a:ext cx="48926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382125"/>
            <a:ext cx="28908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779838" y="9382125"/>
            <a:ext cx="289083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F9EFC2-B0DD-4BF2-8694-068D2DFD785E}" type="slidenum">
              <a:rPr lang="en-US"/>
              <a:pPr>
                <a:defRPr/>
              </a:pPr>
              <a:t>‹#›</a:t>
            </a:fld>
            <a:endParaRPr lang="en-US"/>
          </a:p>
        </p:txBody>
      </p:sp>
    </p:spTree>
    <p:extLst>
      <p:ext uri="{BB962C8B-B14F-4D97-AF65-F5344CB8AC3E}">
        <p14:creationId xmlns:p14="http://schemas.microsoft.com/office/powerpoint/2010/main" val="2093508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dirty="0"/>
          </a:p>
        </p:txBody>
      </p:sp>
    </p:spTree>
    <p:extLst>
      <p:ext uri="{BB962C8B-B14F-4D97-AF65-F5344CB8AC3E}">
        <p14:creationId xmlns:p14="http://schemas.microsoft.com/office/powerpoint/2010/main" val="187987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dirty="0"/>
          </a:p>
        </p:txBody>
      </p:sp>
    </p:spTree>
    <p:extLst>
      <p:ext uri="{BB962C8B-B14F-4D97-AF65-F5344CB8AC3E}">
        <p14:creationId xmlns:p14="http://schemas.microsoft.com/office/powerpoint/2010/main" val="170160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6" cstate="email"/>
          <a:srcRect/>
          <a:stretch>
            <a:fillRect/>
          </a:stretch>
        </p:blipFill>
        <p:spPr bwMode="auto">
          <a:xfrm>
            <a:off x="-11113" y="0"/>
            <a:ext cx="9155113" cy="6858000"/>
          </a:xfrm>
          <a:prstGeom prst="rect">
            <a:avLst/>
          </a:prstGeom>
          <a:noFill/>
          <a:ln w="9525">
            <a:noFill/>
            <a:miter lim="800000"/>
            <a:headEnd/>
            <a:tailEnd/>
          </a:ln>
        </p:spPr>
      </p:pic>
      <p:sp>
        <p:nvSpPr>
          <p:cNvPr id="2" name="Rectangle 1"/>
          <p:cNvSpPr/>
          <p:nvPr userDrawn="1"/>
        </p:nvSpPr>
        <p:spPr>
          <a:xfrm>
            <a:off x="381000" y="113824"/>
            <a:ext cx="8534400" cy="400110"/>
          </a:xfrm>
          <a:prstGeom prst="rect">
            <a:avLst/>
          </a:prstGeom>
        </p:spPr>
        <p:txBody>
          <a:bodyPr wrap="square">
            <a:spAutoFit/>
          </a:bodyPr>
          <a:lstStyle/>
          <a:p>
            <a:pPr algn="ctr">
              <a:defRPr/>
            </a:pPr>
            <a:r>
              <a:rPr lang="en-US" sz="2000" b="1" dirty="0"/>
              <a:t>Abraj Energy Services S.A.O.C, LTI # 14 Rig 113 (09-06-2021)</a:t>
            </a:r>
            <a:endParaRPr lang="en-US" sz="2000" b="1" dirty="0">
              <a:solidFill>
                <a:schemeClr val="bg1">
                  <a:lumMod val="85000"/>
                </a:schemeClr>
              </a:solidFill>
            </a:endParaRPr>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Lst>
  <p:hf sldNum="0" hd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9195" y="824791"/>
            <a:ext cx="5985285" cy="5076839"/>
          </a:xfrm>
          <a:prstGeom prst="rect">
            <a:avLst/>
          </a:prstGeom>
          <a:noFill/>
          <a:ln w="19050">
            <a:noFill/>
            <a:miter lim="800000"/>
            <a:headEnd/>
            <a:tailEnd/>
          </a:ln>
        </p:spPr>
        <p:txBody>
          <a:bodyPr wrap="square">
            <a:spAutoFit/>
          </a:bodyPr>
          <a:lstStyle/>
          <a:p>
            <a:pPr marL="114300" indent="-114300" algn="just">
              <a:defRPr/>
            </a:pPr>
            <a:r>
              <a:rPr lang="en-GB" sz="1400" b="1" dirty="0">
                <a:solidFill>
                  <a:srgbClr val="333399"/>
                </a:solidFill>
                <a:latin typeface="+mj-lt"/>
              </a:rPr>
              <a:t>Date:</a:t>
            </a:r>
            <a:r>
              <a:rPr lang="en-US" sz="1400" b="1" dirty="0">
                <a:solidFill>
                  <a:srgbClr val="333399"/>
                </a:solidFill>
                <a:latin typeface="+mj-lt"/>
              </a:rPr>
              <a:t> </a:t>
            </a:r>
            <a:r>
              <a:rPr lang="en-US" sz="1200" b="1" dirty="0">
                <a:solidFill>
                  <a:srgbClr val="333399"/>
                </a:solidFill>
                <a:latin typeface="+mj-lt"/>
              </a:rPr>
              <a:t>09.06.2021</a:t>
            </a:r>
            <a:r>
              <a:rPr lang="en-US" sz="1400" b="1" dirty="0">
                <a:solidFill>
                  <a:srgbClr val="333399"/>
                </a:solidFill>
                <a:latin typeface="+mj-lt"/>
              </a:rPr>
              <a:t>                           Incident type: </a:t>
            </a:r>
            <a:r>
              <a:rPr lang="en-US" sz="1200" b="1" dirty="0">
                <a:solidFill>
                  <a:srgbClr val="333399"/>
                </a:solidFill>
                <a:latin typeface="+mj-lt"/>
              </a:rPr>
              <a:t>LTI#14 (Hands &amp; Fingers)</a:t>
            </a:r>
          </a:p>
          <a:p>
            <a:pPr marL="114300" indent="-114300" algn="just">
              <a:defRPr/>
            </a:pPr>
            <a:endParaRPr lang="en-US" sz="1300" b="1" dirty="0">
              <a:solidFill>
                <a:srgbClr val="FF0000"/>
              </a:solidFill>
              <a:latin typeface="+mj-lt"/>
            </a:endParaRPr>
          </a:p>
          <a:p>
            <a:pPr marL="114300" indent="-114300" algn="just">
              <a:defRPr/>
            </a:pPr>
            <a:r>
              <a:rPr lang="en-US" sz="1600" b="1" dirty="0">
                <a:solidFill>
                  <a:srgbClr val="FF0000"/>
                </a:solidFill>
                <a:latin typeface="+mj-lt"/>
              </a:rPr>
              <a:t>What happened?</a:t>
            </a:r>
          </a:p>
          <a:p>
            <a:pPr marL="114300" indent="0">
              <a:buFont typeface="Arial" charset="0"/>
              <a:buNone/>
              <a:defRPr/>
            </a:pPr>
            <a:r>
              <a:rPr lang="en-US" altLang="en-US" sz="1400" dirty="0">
                <a:latin typeface="+mj-lt"/>
              </a:rPr>
              <a:t>On 09</a:t>
            </a:r>
            <a:r>
              <a:rPr lang="en-US" altLang="en-US" sz="1400" baseline="30000" dirty="0">
                <a:latin typeface="+mj-lt"/>
              </a:rPr>
              <a:t>th</a:t>
            </a:r>
            <a:r>
              <a:rPr lang="en-US" altLang="en-US" sz="1400" dirty="0">
                <a:latin typeface="+mj-lt"/>
              </a:rPr>
              <a:t> June 2021 at 23:36 hours, operation was drilling 6 1/8” section and while making connection of 5” HWDP (Heavy weight drill pipe) stand, Floorman installed the HWDP stand to elevator and tried to install the rope used to open the elevator latch. </a:t>
            </a:r>
            <a:r>
              <a:rPr lang="en-US" altLang="en-US" sz="1400" dirty="0">
                <a:latin typeface="+mj-lt"/>
                <a:cs typeface="Arial" pitchFamily="34" charset="0"/>
              </a:rPr>
              <a:t>Floorman placed his hand between elevator and </a:t>
            </a:r>
            <a:r>
              <a:rPr lang="en-US" altLang="en-US" sz="1400" dirty="0">
                <a:latin typeface="+mj-lt"/>
              </a:rPr>
              <a:t>HWDP stand in pinch point as driller started to pick up. Floor-man signaled to</a:t>
            </a:r>
            <a:r>
              <a:rPr lang="en-US" altLang="en-US" sz="1400" dirty="0">
                <a:latin typeface="+mj-lt"/>
                <a:cs typeface="Arial" pitchFamily="34" charset="0"/>
              </a:rPr>
              <a:t> Driller to stop. Driller immediately lowered the elevator to free finger from pinch point. Floor-man climbed down and report to Night Tool Pusher. </a:t>
            </a:r>
          </a:p>
          <a:p>
            <a:pPr marL="114300" indent="0">
              <a:defRPr/>
            </a:pPr>
            <a:r>
              <a:rPr lang="en-US" altLang="en-US" sz="1400" dirty="0">
                <a:latin typeface="+mj-lt"/>
                <a:cs typeface="Arial" pitchFamily="34" charset="0"/>
              </a:rPr>
              <a:t>Floorman evacuated to camp clinic. After first aid he was sent to Nizwa hospital for further management. </a:t>
            </a:r>
            <a:endParaRPr lang="en-US" sz="1400" b="1" dirty="0">
              <a:latin typeface="+mj-lt"/>
            </a:endParaRPr>
          </a:p>
          <a:p>
            <a:endParaRPr lang="en-US" sz="1400" dirty="0">
              <a:cs typeface="Arial" charset="0"/>
            </a:endParaRPr>
          </a:p>
          <a:p>
            <a:pPr marL="114300" indent="-114300" algn="just">
              <a:defRPr/>
            </a:pPr>
            <a:r>
              <a:rPr lang="en-US" sz="1400" b="1" dirty="0">
                <a:solidFill>
                  <a:srgbClr val="333399"/>
                </a:solidFill>
                <a:latin typeface="+mj-lt"/>
              </a:rPr>
              <a:t>Your learning from this incident..</a:t>
            </a:r>
          </a:p>
          <a:p>
            <a:pPr>
              <a:defRPr/>
            </a:pPr>
            <a:endParaRPr lang="en-US" sz="1050" dirty="0">
              <a:solidFill>
                <a:srgbClr val="FF0000"/>
              </a:solidFill>
              <a:latin typeface="+mj-lt"/>
              <a:cs typeface="Tahoma" pitchFamily="34" charset="0"/>
            </a:endParaRPr>
          </a:p>
          <a:p>
            <a:pPr marL="285750" indent="-285750">
              <a:lnSpc>
                <a:spcPct val="150000"/>
              </a:lnSpc>
              <a:buFont typeface="Arial" panose="020B0604020202020204" pitchFamily="34" charset="0"/>
              <a:buChar char="•"/>
              <a:defRPr/>
            </a:pPr>
            <a:r>
              <a:rPr lang="en-US" sz="1400" dirty="0">
                <a:latin typeface="+mj-lt"/>
              </a:rPr>
              <a:t>Always ensure to place hands only on designated handles. </a:t>
            </a:r>
          </a:p>
          <a:p>
            <a:pPr marL="285750" indent="-285750">
              <a:lnSpc>
                <a:spcPct val="150000"/>
              </a:lnSpc>
              <a:buFont typeface="Arial" panose="020B0604020202020204" pitchFamily="34" charset="0"/>
              <a:buChar char="•"/>
              <a:defRPr/>
            </a:pPr>
            <a:r>
              <a:rPr lang="en-US" sz="1400" dirty="0">
                <a:latin typeface="+mj-lt"/>
              </a:rPr>
              <a:t>Derrick-man and Driller to use clear communication when ready to lift.</a:t>
            </a:r>
          </a:p>
          <a:p>
            <a:pPr marL="285750" indent="-285750">
              <a:lnSpc>
                <a:spcPct val="150000"/>
              </a:lnSpc>
              <a:buFont typeface="Arial" panose="020B0604020202020204" pitchFamily="34" charset="0"/>
              <a:buChar char="•"/>
              <a:defRPr/>
            </a:pPr>
            <a:r>
              <a:rPr lang="en-US" sz="1400" dirty="0">
                <a:latin typeface="+mj-lt"/>
              </a:rPr>
              <a:t>Ensure person working at height is wearing correct PPE before climbing. </a:t>
            </a:r>
          </a:p>
          <a:p>
            <a:pPr>
              <a:lnSpc>
                <a:spcPct val="150000"/>
              </a:lnSpc>
              <a:defRPr/>
            </a:pPr>
            <a:endParaRPr lang="en-US" sz="1400" strike="sngStrike" dirty="0">
              <a:solidFill>
                <a:schemeClr val="accent2"/>
              </a:solidFill>
              <a:latin typeface="+mj-lt"/>
            </a:endParaRPr>
          </a:p>
        </p:txBody>
      </p:sp>
      <p:sp>
        <p:nvSpPr>
          <p:cNvPr id="14" name="Rectangle 13"/>
          <p:cNvSpPr/>
          <p:nvPr/>
        </p:nvSpPr>
        <p:spPr>
          <a:xfrm>
            <a:off x="6096001" y="1066800"/>
            <a:ext cx="2895599"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mj-lt"/>
              </a:rPr>
              <a:t>Photo explaining what was done wrong</a:t>
            </a:r>
          </a:p>
        </p:txBody>
      </p:sp>
      <p:sp>
        <p:nvSpPr>
          <p:cNvPr id="15" name="Rectangle 14"/>
          <p:cNvSpPr/>
          <p:nvPr/>
        </p:nvSpPr>
        <p:spPr>
          <a:xfrm>
            <a:off x="6104734" y="3581400"/>
            <a:ext cx="2886866"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6" name="Text Box 12"/>
          <p:cNvSpPr txBox="1">
            <a:spLocks noChangeArrowheads="1"/>
          </p:cNvSpPr>
          <p:nvPr/>
        </p:nvSpPr>
        <p:spPr bwMode="auto">
          <a:xfrm>
            <a:off x="0" y="66990"/>
            <a:ext cx="9144000" cy="646113"/>
          </a:xfrm>
          <a:prstGeom prst="rect">
            <a:avLst/>
          </a:prstGeom>
          <a:solidFill>
            <a:srgbClr val="00B050"/>
          </a:solidFill>
          <a:ln w="9525">
            <a:noFill/>
            <a:miter lim="800000"/>
            <a:headEnd/>
            <a:tailEnd/>
          </a:ln>
        </p:spPr>
        <p:txBody>
          <a:bodyPr wrap="square">
            <a:spAutoFit/>
          </a:bodyPr>
          <a:lstStyle/>
          <a:p>
            <a:pPr algn="ctr">
              <a:defRPr/>
            </a:pPr>
            <a:r>
              <a:rPr lang="en-GB" sz="3600" b="1" dirty="0">
                <a:latin typeface="+mj-lt"/>
              </a:rPr>
              <a:t>PDO Second Alert</a:t>
            </a:r>
          </a:p>
        </p:txBody>
      </p:sp>
      <p:sp>
        <p:nvSpPr>
          <p:cNvPr id="17" name="TextBox 16"/>
          <p:cNvSpPr txBox="1">
            <a:spLocks noChangeArrowheads="1"/>
          </p:cNvSpPr>
          <p:nvPr/>
        </p:nvSpPr>
        <p:spPr bwMode="auto">
          <a:xfrm>
            <a:off x="137345" y="5831563"/>
            <a:ext cx="5907135" cy="338554"/>
          </a:xfrm>
          <a:prstGeom prst="rect">
            <a:avLst/>
          </a:prstGeom>
          <a:solidFill>
            <a:schemeClr val="accent2"/>
          </a:solidFill>
          <a:ln w="9525">
            <a:noFill/>
            <a:miter lim="800000"/>
            <a:headEnd/>
            <a:tailEnd/>
          </a:ln>
        </p:spPr>
        <p:txBody>
          <a:bodyPr wrap="square">
            <a:spAutoFit/>
          </a:bodyPr>
          <a:lstStyle/>
          <a:p>
            <a:pPr algn="ctr" eaLnBrk="1" hangingPunct="1">
              <a:buFont typeface="Arial" charset="0"/>
              <a:buNone/>
              <a:defRPr/>
            </a:pPr>
            <a:r>
              <a:rPr lang="en-US" altLang="en-US" sz="1600" b="1" dirty="0">
                <a:solidFill>
                  <a:srgbClr val="FFFF00"/>
                </a:solidFill>
                <a:latin typeface="Calibri" panose="020F0502020204030204" pitchFamily="34" charset="0"/>
                <a:cs typeface="Calibri" panose="020F0502020204030204" pitchFamily="34" charset="0"/>
              </a:rPr>
              <a:t>Keep fingers away from pinch points and use designated handles</a:t>
            </a:r>
          </a:p>
        </p:txBody>
      </p:sp>
      <p:pic>
        <p:nvPicPr>
          <p:cNvPr id="18"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912" y="1116194"/>
            <a:ext cx="1516133" cy="22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801" y="1115254"/>
            <a:ext cx="1685608" cy="22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131"/>
          <p:cNvGrpSpPr>
            <a:grpSpLocks/>
          </p:cNvGrpSpPr>
          <p:nvPr/>
        </p:nvGrpSpPr>
        <p:grpSpPr bwMode="auto">
          <a:xfrm>
            <a:off x="8563756" y="2689732"/>
            <a:ext cx="336550" cy="544513"/>
            <a:chOff x="3504" y="544"/>
            <a:chExt cx="2287" cy="1855"/>
          </a:xfrm>
        </p:grpSpPr>
        <p:sp>
          <p:nvSpPr>
            <p:cNvPr id="23"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dirty="0"/>
            </a:p>
          </p:txBody>
        </p:sp>
        <p:sp>
          <p:nvSpPr>
            <p:cNvPr id="24"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dirty="0"/>
            </a:p>
          </p:txBody>
        </p:sp>
      </p:grpSp>
      <p:pic>
        <p:nvPicPr>
          <p:cNvPr id="2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347" y="3617237"/>
            <a:ext cx="2818698" cy="221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Freeform 132"/>
          <p:cNvSpPr>
            <a:spLocks/>
          </p:cNvSpPr>
          <p:nvPr/>
        </p:nvSpPr>
        <p:spPr bwMode="auto">
          <a:xfrm>
            <a:off x="8491845" y="527324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50" y="1125538"/>
            <a:ext cx="8731134" cy="3816429"/>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marL="342900" indent="-342900" eaLnBrk="1" hangingPunct="1">
              <a:defRPr/>
            </a:pPr>
            <a:r>
              <a:rPr lang="en-US" sz="1600" b="1" dirty="0">
                <a:solidFill>
                  <a:srgbClr val="FF0000"/>
                </a:solidFill>
                <a:latin typeface="Tahoma" pitchFamily="34" charset="0"/>
              </a:rPr>
              <a:t>As 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must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latin typeface="Tahoma" pitchFamily="34" charset="0"/>
              </a:rPr>
              <a:t>Confirm the following:</a:t>
            </a:r>
            <a:endParaRPr lang="en-US" sz="1600" dirty="0">
              <a:latin typeface="Tahoma" pitchFamily="34" charset="0"/>
            </a:endParaRPr>
          </a:p>
          <a:p>
            <a:pPr marL="342900" indent="-342900" eaLnBrk="1" hangingPunct="1">
              <a:defRPr/>
            </a:pPr>
            <a:endParaRPr lang="en-US" sz="1400" dirty="0">
              <a:solidFill>
                <a:srgbClr val="000000"/>
              </a:solidFill>
              <a:latin typeface="Arial" charset="0"/>
            </a:endParaRPr>
          </a:p>
          <a:p>
            <a:pPr marL="342900" indent="-342900" eaLnBrk="1" hangingPunct="1">
              <a:buFont typeface="+mj-lt"/>
              <a:buAutoNum type="arabicPeriod"/>
              <a:defRPr/>
            </a:pPr>
            <a:r>
              <a:rPr lang="en-US" sz="1400" dirty="0">
                <a:solidFill>
                  <a:srgbClr val="0033CC"/>
                </a:solidFill>
                <a:latin typeface="Arial (Headings)\"/>
              </a:rPr>
              <a:t>Do you ensure adequate communication between driller and derrick-man?</a:t>
            </a:r>
          </a:p>
          <a:p>
            <a:pPr marL="342900" indent="-342900" eaLnBrk="1" hangingPunct="1">
              <a:buFont typeface="+mj-lt"/>
              <a:buAutoNum type="arabicPeriod"/>
              <a:defRPr/>
            </a:pPr>
            <a:r>
              <a:rPr lang="en-US" sz="1400" dirty="0">
                <a:solidFill>
                  <a:srgbClr val="0033CC"/>
                </a:solidFill>
                <a:latin typeface="Arial (Headings)\"/>
              </a:rPr>
              <a:t>Do you ensure adequate monkey board communication system available at site? </a:t>
            </a:r>
          </a:p>
          <a:p>
            <a:pPr marL="342900" indent="-342900" eaLnBrk="1" hangingPunct="1">
              <a:buFont typeface="+mj-lt"/>
              <a:buAutoNum type="arabicPeriod"/>
              <a:defRPr/>
            </a:pPr>
            <a:r>
              <a:rPr lang="en-US" sz="1400" dirty="0">
                <a:solidFill>
                  <a:srgbClr val="0033CC"/>
                </a:solidFill>
                <a:latin typeface="Arial (Headings)\"/>
              </a:rPr>
              <a:t>Do you ensure random self-verification of communication skills are conducted? </a:t>
            </a:r>
          </a:p>
          <a:p>
            <a:pPr marL="342900" indent="-342900" eaLnBrk="1" hangingPunct="1">
              <a:buFont typeface="+mj-lt"/>
              <a:buAutoNum type="arabicPeriod"/>
              <a:defRPr/>
            </a:pPr>
            <a:r>
              <a:rPr lang="en-US" sz="1400" dirty="0">
                <a:solidFill>
                  <a:srgbClr val="0033CC"/>
                </a:solidFill>
                <a:latin typeface="Arial (Headings)\"/>
              </a:rPr>
              <a:t>Do you ensure to verify the implementation of </a:t>
            </a:r>
            <a:r>
              <a:rPr lang="en-US" sz="1400" dirty="0" err="1">
                <a:solidFill>
                  <a:srgbClr val="0033CC"/>
                </a:solidFill>
                <a:latin typeface="Arial (Headings)\"/>
              </a:rPr>
              <a:t>MoC</a:t>
            </a:r>
            <a:r>
              <a:rPr lang="en-US" sz="1400" dirty="0">
                <a:solidFill>
                  <a:srgbClr val="0033CC"/>
                </a:solidFill>
                <a:latin typeface="Arial (Headings)\"/>
              </a:rPr>
              <a:t> system? </a:t>
            </a:r>
          </a:p>
          <a:p>
            <a:pPr eaLnBrk="1" hangingPunct="1">
              <a:defRPr/>
            </a:pPr>
            <a:endParaRPr lang="en-US" sz="1400" dirty="0">
              <a:solidFill>
                <a:srgbClr val="0033CC"/>
              </a:solidFill>
              <a:latin typeface="Arial (Headings)\"/>
            </a:endParaRPr>
          </a:p>
          <a:p>
            <a:pPr eaLnBrk="1" hangingPunct="1">
              <a:defRPr/>
            </a:pPr>
            <a:endParaRPr lang="en-US" sz="1400" dirty="0">
              <a:solidFill>
                <a:srgbClr val="0033CC"/>
              </a:solidFill>
              <a:latin typeface="+mj-lt"/>
              <a:sym typeface="Wingdings" pitchFamily="2" charset="2"/>
            </a:endParaRPr>
          </a:p>
          <a:p>
            <a:pPr marL="342900" indent="-342900" eaLnBrk="1" hangingPunct="1">
              <a:buFont typeface="+mj-lt"/>
              <a:buAutoNum type="arabicPeriod"/>
              <a:defRPr/>
            </a:pPr>
            <a:endParaRPr lang="en-US" sz="1400" dirty="0">
              <a:solidFill>
                <a:srgbClr val="0033CC"/>
              </a:solidFill>
              <a:latin typeface="+mj-lt"/>
              <a:sym typeface="Wingdings" pitchFamily="2" charset="2"/>
            </a:endParaRPr>
          </a:p>
          <a:p>
            <a:pPr marL="342900" indent="-342900" eaLnBrk="1" hangingPunct="1">
              <a:defRPr/>
            </a:pPr>
            <a:endParaRPr lang="en-US" sz="1000" i="1" dirty="0">
              <a:solidFill>
                <a:srgbClr val="0033CC"/>
              </a:solidFill>
              <a:latin typeface="+mj-lt"/>
              <a:sym typeface="Wingdings" pitchFamily="2" charset="2"/>
            </a:endParaRPr>
          </a:p>
          <a:p>
            <a:pPr marL="342900" indent="-342900" eaLnBrk="1" hangingPunct="1">
              <a:defRPr/>
            </a:pPr>
            <a:endParaRPr lang="en-US" sz="1000" i="1" dirty="0">
              <a:solidFill>
                <a:srgbClr val="0033CC"/>
              </a:solidFill>
              <a:latin typeface="+mj-lt"/>
              <a:sym typeface="Wingdings" pitchFamily="2" charset="2"/>
            </a:endParaRPr>
          </a:p>
          <a:p>
            <a:pPr marL="342900" indent="-342900" eaLnBrk="1" hangingPunct="1">
              <a:defRPr/>
            </a:pPr>
            <a:endParaRPr lang="en-US" sz="1000" i="1" dirty="0">
              <a:solidFill>
                <a:srgbClr val="0033CC"/>
              </a:solidFill>
              <a:latin typeface="+mj-lt"/>
              <a:sym typeface="Wingdings" pitchFamily="2" charset="2"/>
            </a:endParaRPr>
          </a:p>
          <a:p>
            <a:pPr marL="342900" indent="-342900" eaLnBrk="1" hangingPunct="1">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0" y="-263400"/>
            <a:ext cx="9054984" cy="990600"/>
            <a:chOff x="9" y="-144"/>
            <a:chExt cx="6179"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dirty="0">
                <a:solidFill>
                  <a:srgbClr val="000000"/>
                </a:solidFill>
                <a:latin typeface="Arial" charset="0"/>
              </a:endParaRPr>
            </a:p>
          </p:txBody>
        </p:sp>
        <p:sp>
          <p:nvSpPr>
            <p:cNvPr id="17414" name="Text Box 12"/>
            <p:cNvSpPr txBox="1">
              <a:spLocks noChangeArrowheads="1"/>
            </p:cNvSpPr>
            <p:nvPr/>
          </p:nvSpPr>
          <p:spPr bwMode="auto">
            <a:xfrm>
              <a:off x="9" y="73"/>
              <a:ext cx="6179" cy="407"/>
            </a:xfrm>
            <a:prstGeom prst="rect">
              <a:avLst/>
            </a:prstGeom>
            <a:solidFill>
              <a:srgbClr val="00B050"/>
            </a:solidFill>
            <a:ln w="9525">
              <a:noFill/>
              <a:miter lim="800000"/>
              <a:headEnd/>
              <a:tailEnd/>
            </a:ln>
          </p:spPr>
          <p:txBody>
            <a:bodyPr wrap="square">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dirty="0">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dirty="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30480" y="839912"/>
            <a:ext cx="8560214" cy="307777"/>
          </a:xfrm>
          <a:prstGeom prst="rect">
            <a:avLst/>
          </a:prstGeom>
          <a:noFill/>
          <a:ln w="9525">
            <a:noFill/>
            <a:miter lim="800000"/>
            <a:headEnd/>
            <a:tailEnd/>
          </a:ln>
        </p:spPr>
        <p:txBody>
          <a:bodyPr wrap="square">
            <a:spAutoFit/>
          </a:bodyPr>
          <a:lstStyle/>
          <a:p>
            <a:pPr marL="114300" indent="-114300" algn="just"/>
            <a:r>
              <a:rPr lang="en-GB" sz="1400" b="1" dirty="0">
                <a:solidFill>
                  <a:srgbClr val="333399"/>
                </a:solidFill>
                <a:latin typeface="Tahoma" pitchFamily="34" charset="0"/>
              </a:rPr>
              <a:t>Date: 09.06.2021                                          Incident type: LTI#14</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4880e4f8-4b7d-4bdd-91e3-e10d47036eca">English</Language>
    <DocId xmlns="4880e4f8-4b7d-4bdd-91e3-e10d47036eca">92651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C1891B1-4B25-49CE-8449-4D4C61F3AF03}"/>
</file>

<file path=customXml/itemProps2.xml><?xml version="1.0" encoding="utf-8"?>
<ds:datastoreItem xmlns:ds="http://schemas.openxmlformats.org/officeDocument/2006/customXml" ds:itemID="{ACF46C6F-070D-40A4-B21F-D63FE5060AAE}">
  <ds:schemaRefs>
    <ds:schemaRef ds:uri="http://schemas.microsoft.com/sharepoint/v3/contenttype/forms"/>
  </ds:schemaRefs>
</ds:datastoreItem>
</file>

<file path=customXml/itemProps3.xml><?xml version="1.0" encoding="utf-8"?>
<ds:datastoreItem xmlns:ds="http://schemas.openxmlformats.org/officeDocument/2006/customXml" ds:itemID="{417CDCFD-C2C6-4ECC-85D9-E8AEE3BFF834}">
  <ds:schemaRefs>
    <ds:schemaRef ds:uri="http://purl.org/dc/dcmitype/"/>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11370</TotalTime>
  <Words>507</Words>
  <Application>Microsoft Office PowerPoint</Application>
  <PresentationFormat>On-screen Show (4:3)</PresentationFormat>
  <Paragraphs>52</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(Headings)\</vt:lpstr>
      <vt:lpstr>Calibri</vt:lpstr>
      <vt:lpstr>Tahoma</vt:lpstr>
      <vt:lpstr>Times New Roman</vt:lpstr>
      <vt:lpstr>Default Design</vt:lpstr>
      <vt:lpstr>PowerPoint Presentation</vt:lpstr>
      <vt:lpstr>PowerPoint Presentation</vt:lpstr>
    </vt:vector>
  </TitlesOfParts>
  <Company>Shell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LTI#14 Abraj Final Post UWD IRC</dc:title>
  <dc:creator>MU93647</dc:creator>
  <cp:lastModifiedBy>Balushi, Sumaiya MSE36</cp:lastModifiedBy>
  <cp:revision>893</cp:revision>
  <dcterms:created xsi:type="dcterms:W3CDTF">2001-05-03T06:07:08Z</dcterms:created>
  <dcterms:modified xsi:type="dcterms:W3CDTF">2022-08-09T10:00:58Z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