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notesSlides/notesSlide2.xml" ContentType="application/vnd.openxmlformats-officedocument.presentationml.notesSlide+xml"/>
  <Override PartName="/ppt/slideLayouts/slideLayout4.xml" ContentType="application/vnd.openxmlformats-officedocument.presentationml.slideLayout+xml"/>
  <Override PartName="/ppt/notesSlides/notesSlide1.xml" ContentType="application/vnd.openxmlformats-officedocument.presentationml.notesSlide+xml"/>
  <Override PartName="/ppt/slideLayouts/slideLayout1.xml" ContentType="application/vnd.openxmlformats-officedocument.presentationml.slideLayout+xml"/>
  <Override PartName="/ppt/theme/theme2.xml" ContentType="application/vnd.openxmlformats-officedocument.theme+xml"/>
  <Override PartName="/ppt/commentAuthors.xml" ContentType="application/vnd.openxmlformats-officedocument.presentationml.commentAuthors+xml"/>
  <Override PartName="/ppt/theme/theme3.xml" ContentType="application/vnd.openxmlformats-officedocument.them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1.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customXml/itemProps2.xml" ContentType="application/vnd.openxmlformats-officedocument.customXmlProperties+xml"/>
  <Override PartName="/customXml/itemProps1.xml" ContentType="application/vnd.openxmlformats-officedocument.customXmlProperties+xml"/>
  <Override PartName="/docProps/core.xml" ContentType="application/vnd.openxmlformats-package.core-properties+xml"/>
  <Override PartName="/docProps/app.xml" ContentType="application/vnd.openxmlformats-officedocument.extended-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7"/>
  </p:notesMasterIdLst>
  <p:handoutMasterIdLst>
    <p:handoutMasterId r:id="rId8"/>
  </p:handoutMasterIdLst>
  <p:sldIdLst>
    <p:sldId id="274" r:id="rId5"/>
    <p:sldId id="275" r:id="rId6"/>
  </p:sldIdLst>
  <p:sldSz cx="9144000" cy="6858000" type="screen4x3"/>
  <p:notesSz cx="6808788" cy="9940925"/>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11">
          <p15:clr>
            <a:srgbClr val="A4A3A4"/>
          </p15:clr>
        </p15:guide>
        <p15:guide id="2" pos="2101">
          <p15:clr>
            <a:srgbClr val="A4A3A4"/>
          </p15:clr>
        </p15:guide>
        <p15:guide id="3" orient="horz" pos="3132">
          <p15:clr>
            <a:srgbClr val="A4A3A4"/>
          </p15:clr>
        </p15:guide>
        <p15:guide id="4" pos="2145">
          <p15:clr>
            <a:srgbClr val="A4A3A4"/>
          </p15:clr>
        </p15:guide>
        <p15:guide id="5" orient="horz" pos="3133">
          <p15:clr>
            <a:srgbClr val="A4A3A4"/>
          </p15:clr>
        </p15:guide>
        <p15:guide id="6" pos="2146">
          <p15:clr>
            <a:srgbClr val="A4A3A4"/>
          </p15:clr>
        </p15:guide>
        <p15:guide id="7" orient="horz" pos="3131">
          <p15:clr>
            <a:srgbClr val="A4A3A4"/>
          </p15:clr>
        </p15:guide>
        <p15:guide id="8" orient="horz" pos="3134">
          <p15:clr>
            <a:srgbClr val="A4A3A4"/>
          </p15:clr>
        </p15:guide>
        <p15:guide id="9" pos="2147">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sroori, Ahmed MSE31" initials="MAM" lastIdx="2" clrIdx="0"/>
  <p:cmAuthor id="2" name="Zadjali, Khalid UEE1" initials="ZKU" lastIdx="1" clrIdx="1"/>
  <p:cmAuthor id="3" name="ABDUL KAREEM" initials="AK" lastIdx="6"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FF00"/>
    <a:srgbClr val="5DD5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985" autoAdjust="0"/>
    <p:restoredTop sz="99288" autoAdjust="0"/>
  </p:normalViewPr>
  <p:slideViewPr>
    <p:cSldViewPr>
      <p:cViewPr varScale="1">
        <p:scale>
          <a:sx n="93" d="100"/>
          <a:sy n="93" d="100"/>
        </p:scale>
        <p:origin x="1062" y="96"/>
      </p:cViewPr>
      <p:guideLst>
        <p:guide orient="horz" pos="2160"/>
        <p:guide pos="2880"/>
      </p:guideLst>
    </p:cSldViewPr>
  </p:slideViewPr>
  <p:outlineViewPr>
    <p:cViewPr>
      <p:scale>
        <a:sx n="33" d="100"/>
        <a:sy n="33" d="100"/>
      </p:scale>
      <p:origin x="0" y="0"/>
    </p:cViewPr>
  </p:outlineViewPr>
  <p:notesTextViewPr>
    <p:cViewPr>
      <p:scale>
        <a:sx n="125" d="100"/>
        <a:sy n="125"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3111"/>
        <p:guide pos="2101"/>
        <p:guide orient="horz" pos="3132"/>
        <p:guide pos="2145"/>
        <p:guide orient="horz" pos="3133"/>
        <p:guide pos="2146"/>
        <p:guide orient="horz" pos="3131"/>
        <p:guide orient="horz" pos="3134"/>
        <p:guide pos="2147"/>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2" y="3"/>
            <a:ext cx="2950692" cy="496966"/>
          </a:xfrm>
          <a:prstGeom prst="rect">
            <a:avLst/>
          </a:prstGeom>
          <a:noFill/>
          <a:ln w="9525">
            <a:noFill/>
            <a:miter lim="800000"/>
            <a:headEnd/>
            <a:tailEnd/>
          </a:ln>
          <a:effectLst/>
        </p:spPr>
        <p:txBody>
          <a:bodyPr vert="horz" wrap="square" lIns="92545" tIns="46275" rIns="92545" bIns="46275" numCol="1" anchor="t" anchorCtr="0" compatLnSpc="1">
            <a:prstTxWarp prst="textNoShape">
              <a:avLst/>
            </a:prstTxWarp>
          </a:bodyPr>
          <a:lstStyle>
            <a:lvl1pPr>
              <a:defRPr sz="1200"/>
            </a:lvl1pPr>
          </a:lstStyle>
          <a:p>
            <a:pPr>
              <a:defRPr/>
            </a:pPr>
            <a:endParaRPr lang="en-US"/>
          </a:p>
        </p:txBody>
      </p:sp>
      <p:sp>
        <p:nvSpPr>
          <p:cNvPr id="9219" name="Rectangle 3"/>
          <p:cNvSpPr>
            <a:spLocks noGrp="1" noChangeArrowheads="1"/>
          </p:cNvSpPr>
          <p:nvPr>
            <p:ph type="dt" sz="quarter" idx="1"/>
          </p:nvPr>
        </p:nvSpPr>
        <p:spPr bwMode="auto">
          <a:xfrm>
            <a:off x="3858097" y="3"/>
            <a:ext cx="2950691" cy="496966"/>
          </a:xfrm>
          <a:prstGeom prst="rect">
            <a:avLst/>
          </a:prstGeom>
          <a:noFill/>
          <a:ln w="9525">
            <a:noFill/>
            <a:miter lim="800000"/>
            <a:headEnd/>
            <a:tailEnd/>
          </a:ln>
          <a:effectLst/>
        </p:spPr>
        <p:txBody>
          <a:bodyPr vert="horz" wrap="square" lIns="92545" tIns="46275" rIns="92545" bIns="46275" numCol="1" anchor="t" anchorCtr="0" compatLnSpc="1">
            <a:prstTxWarp prst="textNoShape">
              <a:avLst/>
            </a:prstTxWarp>
          </a:bodyPr>
          <a:lstStyle>
            <a:lvl1pPr algn="r">
              <a:defRPr sz="1200"/>
            </a:lvl1pPr>
          </a:lstStyle>
          <a:p>
            <a:pPr>
              <a:defRPr/>
            </a:pPr>
            <a:endParaRPr lang="en-US"/>
          </a:p>
        </p:txBody>
      </p:sp>
      <p:sp>
        <p:nvSpPr>
          <p:cNvPr id="9220" name="Rectangle 4"/>
          <p:cNvSpPr>
            <a:spLocks noGrp="1" noChangeArrowheads="1"/>
          </p:cNvSpPr>
          <p:nvPr>
            <p:ph type="ftr" sz="quarter" idx="2"/>
          </p:nvPr>
        </p:nvSpPr>
        <p:spPr bwMode="auto">
          <a:xfrm>
            <a:off x="2" y="9443960"/>
            <a:ext cx="2950692" cy="496966"/>
          </a:xfrm>
          <a:prstGeom prst="rect">
            <a:avLst/>
          </a:prstGeom>
          <a:noFill/>
          <a:ln w="9525">
            <a:noFill/>
            <a:miter lim="800000"/>
            <a:headEnd/>
            <a:tailEnd/>
          </a:ln>
          <a:effectLst/>
        </p:spPr>
        <p:txBody>
          <a:bodyPr vert="horz" wrap="square" lIns="92545" tIns="46275" rIns="92545" bIns="46275" numCol="1" anchor="b" anchorCtr="0" compatLnSpc="1">
            <a:prstTxWarp prst="textNoShape">
              <a:avLst/>
            </a:prstTxWarp>
          </a:bodyPr>
          <a:lstStyle>
            <a:lvl1pPr>
              <a:defRPr sz="1200"/>
            </a:lvl1pPr>
          </a:lstStyle>
          <a:p>
            <a:pPr>
              <a:defRPr/>
            </a:pPr>
            <a:endParaRPr lang="en-US"/>
          </a:p>
        </p:txBody>
      </p:sp>
      <p:sp>
        <p:nvSpPr>
          <p:cNvPr id="9221" name="Rectangle 5"/>
          <p:cNvSpPr>
            <a:spLocks noGrp="1" noChangeArrowheads="1"/>
          </p:cNvSpPr>
          <p:nvPr>
            <p:ph type="sldNum" sz="quarter" idx="3"/>
          </p:nvPr>
        </p:nvSpPr>
        <p:spPr bwMode="auto">
          <a:xfrm>
            <a:off x="3858097" y="9443960"/>
            <a:ext cx="2950691" cy="496966"/>
          </a:xfrm>
          <a:prstGeom prst="rect">
            <a:avLst/>
          </a:prstGeom>
          <a:noFill/>
          <a:ln w="9525">
            <a:noFill/>
            <a:miter lim="800000"/>
            <a:headEnd/>
            <a:tailEnd/>
          </a:ln>
          <a:effectLst/>
        </p:spPr>
        <p:txBody>
          <a:bodyPr vert="horz" wrap="square" lIns="92545" tIns="46275" rIns="92545" bIns="46275" numCol="1" anchor="b" anchorCtr="0" compatLnSpc="1">
            <a:prstTxWarp prst="textNoShape">
              <a:avLst/>
            </a:prstTxWarp>
          </a:bodyPr>
          <a:lstStyle>
            <a:lvl1pPr algn="r">
              <a:defRPr sz="1200"/>
            </a:lvl1pPr>
          </a:lstStyle>
          <a:p>
            <a:pPr>
              <a:defRPr/>
            </a:pPr>
            <a:fld id="{5B55AA87-4B92-460C-977B-0D3A2F64F625}" type="slidenum">
              <a:rPr lang="en-US"/>
              <a:pPr>
                <a:defRPr/>
              </a:pPr>
              <a:t>‹#›</a:t>
            </a:fld>
            <a:endParaRPr lang="en-US"/>
          </a:p>
        </p:txBody>
      </p:sp>
    </p:spTree>
    <p:extLst>
      <p:ext uri="{BB962C8B-B14F-4D97-AF65-F5344CB8AC3E}">
        <p14:creationId xmlns:p14="http://schemas.microsoft.com/office/powerpoint/2010/main" val="25068087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2" y="3"/>
            <a:ext cx="2950692" cy="496966"/>
          </a:xfrm>
          <a:prstGeom prst="rect">
            <a:avLst/>
          </a:prstGeom>
          <a:noFill/>
          <a:ln w="9525">
            <a:noFill/>
            <a:miter lim="800000"/>
            <a:headEnd/>
            <a:tailEnd/>
          </a:ln>
          <a:effectLst/>
        </p:spPr>
        <p:txBody>
          <a:bodyPr vert="horz" wrap="square" lIns="92545" tIns="46275" rIns="92545" bIns="46275" numCol="1" anchor="t" anchorCtr="0" compatLnSpc="1">
            <a:prstTxWarp prst="textNoShape">
              <a:avLst/>
            </a:prstTxWarp>
          </a:bodyPr>
          <a:lstStyle>
            <a:lvl1pPr>
              <a:defRPr sz="1200"/>
            </a:lvl1pPr>
          </a:lstStyle>
          <a:p>
            <a:pPr>
              <a:defRPr/>
            </a:pPr>
            <a:endParaRPr lang="en-US"/>
          </a:p>
        </p:txBody>
      </p:sp>
      <p:sp>
        <p:nvSpPr>
          <p:cNvPr id="8195" name="Rectangle 3"/>
          <p:cNvSpPr>
            <a:spLocks noGrp="1" noChangeArrowheads="1"/>
          </p:cNvSpPr>
          <p:nvPr>
            <p:ph type="dt" idx="1"/>
          </p:nvPr>
        </p:nvSpPr>
        <p:spPr bwMode="auto">
          <a:xfrm>
            <a:off x="3858097" y="3"/>
            <a:ext cx="2950691" cy="496966"/>
          </a:xfrm>
          <a:prstGeom prst="rect">
            <a:avLst/>
          </a:prstGeom>
          <a:noFill/>
          <a:ln w="9525">
            <a:noFill/>
            <a:miter lim="800000"/>
            <a:headEnd/>
            <a:tailEnd/>
          </a:ln>
          <a:effectLst/>
        </p:spPr>
        <p:txBody>
          <a:bodyPr vert="horz" wrap="square" lIns="92545" tIns="46275" rIns="92545" bIns="46275" numCol="1" anchor="t" anchorCtr="0" compatLnSpc="1">
            <a:prstTxWarp prst="textNoShape">
              <a:avLst/>
            </a:prstTxWarp>
          </a:bodyPr>
          <a:lstStyle>
            <a:lvl1pPr algn="r">
              <a:defRPr sz="1200"/>
            </a:lvl1pPr>
          </a:lstStyle>
          <a:p>
            <a:pPr>
              <a:defRPr/>
            </a:pPr>
            <a:endParaRPr lang="en-US"/>
          </a:p>
        </p:txBody>
      </p:sp>
      <p:sp>
        <p:nvSpPr>
          <p:cNvPr id="32772" name="Rectangle 4"/>
          <p:cNvSpPr>
            <a:spLocks noGrp="1" noRot="1" noChangeAspect="1" noChangeArrowheads="1" noTextEdit="1"/>
          </p:cNvSpPr>
          <p:nvPr>
            <p:ph type="sldImg" idx="2"/>
          </p:nvPr>
        </p:nvSpPr>
        <p:spPr bwMode="auto">
          <a:xfrm>
            <a:off x="920750" y="746125"/>
            <a:ext cx="4967288" cy="3725863"/>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907410" y="4721981"/>
            <a:ext cx="4993975" cy="4472695"/>
          </a:xfrm>
          <a:prstGeom prst="rect">
            <a:avLst/>
          </a:prstGeom>
          <a:noFill/>
          <a:ln w="9525">
            <a:noFill/>
            <a:miter lim="800000"/>
            <a:headEnd/>
            <a:tailEnd/>
          </a:ln>
          <a:effectLst/>
        </p:spPr>
        <p:txBody>
          <a:bodyPr vert="horz" wrap="square" lIns="92545" tIns="46275" rIns="92545" bIns="46275"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198" name="Rectangle 6"/>
          <p:cNvSpPr>
            <a:spLocks noGrp="1" noChangeArrowheads="1"/>
          </p:cNvSpPr>
          <p:nvPr>
            <p:ph type="ftr" sz="quarter" idx="4"/>
          </p:nvPr>
        </p:nvSpPr>
        <p:spPr bwMode="auto">
          <a:xfrm>
            <a:off x="2" y="9443960"/>
            <a:ext cx="2950692" cy="496966"/>
          </a:xfrm>
          <a:prstGeom prst="rect">
            <a:avLst/>
          </a:prstGeom>
          <a:noFill/>
          <a:ln w="9525">
            <a:noFill/>
            <a:miter lim="800000"/>
            <a:headEnd/>
            <a:tailEnd/>
          </a:ln>
          <a:effectLst/>
        </p:spPr>
        <p:txBody>
          <a:bodyPr vert="horz" wrap="square" lIns="92545" tIns="46275" rIns="92545" bIns="46275" numCol="1" anchor="b" anchorCtr="0" compatLnSpc="1">
            <a:prstTxWarp prst="textNoShape">
              <a:avLst/>
            </a:prstTxWarp>
          </a:bodyPr>
          <a:lstStyle>
            <a:lvl1pPr>
              <a:defRPr sz="1200"/>
            </a:lvl1pPr>
          </a:lstStyle>
          <a:p>
            <a:pPr>
              <a:defRPr/>
            </a:pPr>
            <a:endParaRPr lang="en-US"/>
          </a:p>
        </p:txBody>
      </p:sp>
      <p:sp>
        <p:nvSpPr>
          <p:cNvPr id="8199" name="Rectangle 7"/>
          <p:cNvSpPr>
            <a:spLocks noGrp="1" noChangeArrowheads="1"/>
          </p:cNvSpPr>
          <p:nvPr>
            <p:ph type="sldNum" sz="quarter" idx="5"/>
          </p:nvPr>
        </p:nvSpPr>
        <p:spPr bwMode="auto">
          <a:xfrm>
            <a:off x="3858097" y="9443960"/>
            <a:ext cx="2950691" cy="496966"/>
          </a:xfrm>
          <a:prstGeom prst="rect">
            <a:avLst/>
          </a:prstGeom>
          <a:noFill/>
          <a:ln w="9525">
            <a:noFill/>
            <a:miter lim="800000"/>
            <a:headEnd/>
            <a:tailEnd/>
          </a:ln>
          <a:effectLst/>
        </p:spPr>
        <p:txBody>
          <a:bodyPr vert="horz" wrap="square" lIns="92545" tIns="46275" rIns="92545" bIns="46275" numCol="1" anchor="b" anchorCtr="0" compatLnSpc="1">
            <a:prstTxWarp prst="textNoShape">
              <a:avLst/>
            </a:prstTxWarp>
          </a:bodyPr>
          <a:lstStyle>
            <a:lvl1pPr algn="r">
              <a:defRPr sz="1200"/>
            </a:lvl1pPr>
          </a:lstStyle>
          <a:p>
            <a:pPr>
              <a:defRPr/>
            </a:pPr>
            <a:fld id="{77F9EFC2-B0DD-4BF2-8694-068D2DFD785E}" type="slidenum">
              <a:rPr lang="en-US"/>
              <a:pPr>
                <a:defRPr/>
              </a:pPr>
              <a:t>‹#›</a:t>
            </a:fld>
            <a:endParaRPr lang="en-US"/>
          </a:p>
        </p:txBody>
      </p:sp>
    </p:spTree>
    <p:extLst>
      <p:ext uri="{BB962C8B-B14F-4D97-AF65-F5344CB8AC3E}">
        <p14:creationId xmlns:p14="http://schemas.microsoft.com/office/powerpoint/2010/main" val="399235737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r>
              <a:rPr lang="en-US" dirty="0"/>
              <a:t>Ensure all dates and titles are input </a:t>
            </a:r>
          </a:p>
          <a:p>
            <a:endParaRPr lang="en-US" dirty="0"/>
          </a:p>
          <a:p>
            <a:r>
              <a:rPr lang="en-US" dirty="0"/>
              <a:t>A short description should be provided without mentioning names of contractors or</a:t>
            </a:r>
            <a:r>
              <a:rPr lang="en-US" baseline="0" dirty="0"/>
              <a:t> individuals.  You should include, what happened, to who (by job title) and what injuries this resulted in.  Nothing more!</a:t>
            </a:r>
          </a:p>
          <a:p>
            <a:endParaRPr lang="en-US" baseline="0" dirty="0"/>
          </a:p>
          <a:p>
            <a:r>
              <a:rPr lang="en-US" baseline="0" dirty="0"/>
              <a:t>Four to five bullet points highlighting the main findings from the investigation.  Remember the target audience is the front line staff so this should be written in simple terms in a way that everyone can understand.</a:t>
            </a:r>
          </a:p>
          <a:p>
            <a:endParaRPr lang="en-US" baseline="0" dirty="0"/>
          </a:p>
          <a:p>
            <a:r>
              <a:rPr lang="en-US" baseline="0" dirty="0"/>
              <a:t>The strap line should be the main point you want to get across</a:t>
            </a:r>
          </a:p>
          <a:p>
            <a:endParaRPr lang="en-US" baseline="0" dirty="0"/>
          </a:p>
          <a:p>
            <a:r>
              <a:rPr lang="en-US" baseline="0" dirty="0"/>
              <a:t>The images should be self explanatory, what went wrong (if you create a reconstruction please ensure you do not put people at risk) and below how it should be done.  </a:t>
            </a:r>
          </a:p>
          <a:p>
            <a:r>
              <a:rPr lang="en-US" baseline="0" dirty="0"/>
              <a:t> </a:t>
            </a:r>
            <a:endParaRPr lang="en-US" dirty="0"/>
          </a:p>
        </p:txBody>
      </p:sp>
      <p:sp>
        <p:nvSpPr>
          <p:cNvPr id="51204" name="Slide Number Placeholder 3"/>
          <p:cNvSpPr>
            <a:spLocks noGrp="1"/>
          </p:cNvSpPr>
          <p:nvPr>
            <p:ph type="sldNum" sz="quarter" idx="5"/>
          </p:nvPr>
        </p:nvSpPr>
        <p:spPr>
          <a:noFill/>
        </p:spPr>
        <p:txBody>
          <a:bodyPr/>
          <a:lstStyle/>
          <a:p>
            <a:fld id="{D5138CA7-92E6-41FD-A1B7-5ABDE6F17714}"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pPr defTabSz="925465">
              <a:defRPr/>
            </a:pPr>
            <a:r>
              <a:rPr lang="en-US" dirty="0"/>
              <a:t>Ensure all dates and titles are input </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Make a list of closed questions (only ‘yes’ or ‘no’ as an answer) to ask others if they have the same issues based on the management or HSE-MS failings or shortfalls identified in the investigation. </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Imagine you have to audit other companies to see if they could have the same issues.</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These questions should start</a:t>
            </a:r>
            <a:r>
              <a:rPr lang="en-US" baseline="0" dirty="0">
                <a:solidFill>
                  <a:srgbClr val="0033CC"/>
                </a:solidFill>
                <a:latin typeface="Arial" charset="0"/>
                <a:cs typeface="Arial" charset="0"/>
                <a:sym typeface="Wingdings" pitchFamily="2" charset="2"/>
              </a:rPr>
              <a:t> with: Do you ensure…………………?</a:t>
            </a:r>
          </a:p>
        </p:txBody>
      </p:sp>
      <p:sp>
        <p:nvSpPr>
          <p:cNvPr id="52228" name="Slide Number Placeholder 3"/>
          <p:cNvSpPr>
            <a:spLocks noGrp="1"/>
          </p:cNvSpPr>
          <p:nvPr>
            <p:ph type="sldNum" sz="quarter" idx="5"/>
          </p:nvPr>
        </p:nvSpPr>
        <p:spPr>
          <a:noFill/>
        </p:spPr>
        <p:txBody>
          <a:bodyPr/>
          <a:lstStyle/>
          <a:p>
            <a:fld id="{E6B2BACC-5893-4478-93DA-688A131F8366}" type="slidenum">
              <a:rPr lang="en-US" smtClean="0"/>
              <a:pPr/>
              <a:t>2</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a:t>Confidential - Not to be shared outside of PDO / PDO contractors </a:t>
            </a:r>
          </a:p>
        </p:txBody>
      </p:sp>
      <p:sp>
        <p:nvSpPr>
          <p:cNvPr id="7" name="Rectangle 6"/>
          <p:cNvSpPr>
            <a:spLocks noGrp="1" noChangeArrowheads="1"/>
          </p:cNvSpPr>
          <p:nvPr>
            <p:ph type="sldNum" sz="quarter" idx="12"/>
          </p:nvPr>
        </p:nvSpPr>
        <p:spPr/>
        <p:txBody>
          <a:bodyPr/>
          <a:lstStyle>
            <a:lvl1pPr algn="ctr">
              <a:defRPr/>
            </a:lvl1pPr>
          </a:lstStyle>
          <a:p>
            <a:pPr>
              <a:defRPr/>
            </a:pPr>
            <a:fld id="{15B704AD-0DEC-4276-A217-14915B9EB7E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a:t>Confidential - Not to be shared outside of PDO / PDO contractors </a:t>
            </a:r>
          </a:p>
        </p:txBody>
      </p:sp>
      <p:sp>
        <p:nvSpPr>
          <p:cNvPr id="5" name="Rectangle 6"/>
          <p:cNvSpPr>
            <a:spLocks noGrp="1" noChangeArrowheads="1"/>
          </p:cNvSpPr>
          <p:nvPr>
            <p:ph type="sldNum" sz="quarter" idx="12"/>
          </p:nvPr>
        </p:nvSpPr>
        <p:spPr/>
        <p:txBody>
          <a:bodyPr/>
          <a:lstStyle>
            <a:lvl1pPr algn="ctr">
              <a:defRPr/>
            </a:lvl1pPr>
          </a:lstStyle>
          <a:p>
            <a:pPr>
              <a:defRPr/>
            </a:pPr>
            <a:fld id="{1A920DC4-FE34-4663-8FB7-16362F8E3E28}"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a:t>Confidential - Not to be shared outside of PDO / PDO contractors </a:t>
            </a:r>
          </a:p>
        </p:txBody>
      </p:sp>
      <p:sp>
        <p:nvSpPr>
          <p:cNvPr id="4" name="Rectangle 6"/>
          <p:cNvSpPr>
            <a:spLocks noGrp="1" noChangeArrowheads="1"/>
          </p:cNvSpPr>
          <p:nvPr>
            <p:ph type="sldNum" sz="quarter" idx="12"/>
          </p:nvPr>
        </p:nvSpPr>
        <p:spPr/>
        <p:txBody>
          <a:bodyPr/>
          <a:lstStyle>
            <a:lvl1pPr algn="ctr">
              <a:defRPr/>
            </a:lvl1pPr>
          </a:lstStyle>
          <a:p>
            <a:pPr>
              <a:defRPr/>
            </a:pPr>
            <a:fld id="{C085B925-3865-4333-AFCB-ABF9FE11EB42}"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a:t>Confidential - Not to be shared outside of PDO / PDO contractors </a:t>
            </a:r>
          </a:p>
        </p:txBody>
      </p:sp>
      <p:sp>
        <p:nvSpPr>
          <p:cNvPr id="6" name="Rectangle 6"/>
          <p:cNvSpPr>
            <a:spLocks noGrp="1" noChangeArrowheads="1"/>
          </p:cNvSpPr>
          <p:nvPr>
            <p:ph type="sldNum" sz="quarter" idx="12"/>
          </p:nvPr>
        </p:nvSpPr>
        <p:spPr/>
        <p:txBody>
          <a:bodyPr/>
          <a:lstStyle>
            <a:lvl1pPr algn="ctr">
              <a:defRPr/>
            </a:lvl1pPr>
          </a:lstStyle>
          <a:p>
            <a:pPr>
              <a:defRPr/>
            </a:pPr>
            <a:fld id="{CF1380D9-E0BB-484F-BE96-17EE0360769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r>
              <a:rPr lang="en-US"/>
              <a:t>Confidential - Not to be shared outside of PDO / PDO contractors </a:t>
            </a:r>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10281B74-92C0-4899-8AEC-B63DF05B8251}" type="slidenum">
              <a:rPr lang="en-US"/>
              <a:pPr>
                <a:defRPr/>
              </a:pPr>
              <a:t>‹#›</a:t>
            </a:fld>
            <a:endParaRPr lang="en-US"/>
          </a:p>
        </p:txBody>
      </p:sp>
      <p:sp>
        <p:nvSpPr>
          <p:cNvPr id="7" name="TextBox 6"/>
          <p:cNvSpPr txBox="1"/>
          <p:nvPr/>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a:p>
        </p:txBody>
      </p:sp>
      <p:pic>
        <p:nvPicPr>
          <p:cNvPr id="1032" name="Content Placeholder 3" descr="PPT option1.jpg"/>
          <p:cNvPicPr>
            <a:picLocks noChangeAspect="1"/>
          </p:cNvPicPr>
          <p:nvPr/>
        </p:nvPicPr>
        <p:blipFill>
          <a:blip r:embed="rId6" cstate="email"/>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71" r:id="rId1"/>
    <p:sldLayoutId id="2147483972" r:id="rId2"/>
    <p:sldLayoutId id="2147483973" r:id="rId3"/>
    <p:sldLayoutId id="2147483974" r:id="rId4"/>
  </p:sldLayoutIdLst>
  <p:hf hd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3.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91413" y="3977279"/>
            <a:ext cx="2741460" cy="239824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4339" name="Text Box 2"/>
          <p:cNvSpPr txBox="1">
            <a:spLocks noChangeArrowheads="1"/>
          </p:cNvSpPr>
          <p:nvPr/>
        </p:nvSpPr>
        <p:spPr bwMode="auto">
          <a:xfrm>
            <a:off x="15189" y="778716"/>
            <a:ext cx="6213776" cy="2523768"/>
          </a:xfrm>
          <a:prstGeom prst="rect">
            <a:avLst/>
          </a:prstGeom>
          <a:noFill/>
          <a:ln w="19050">
            <a:noFill/>
            <a:miter lim="800000"/>
            <a:headEnd/>
            <a:tailEnd/>
          </a:ln>
        </p:spPr>
        <p:txBody>
          <a:bodyPr wrap="square">
            <a:spAutoFit/>
          </a:bodyPr>
          <a:lstStyle/>
          <a:p>
            <a:pPr marL="114300" indent="-114300" algn="just">
              <a:spcBef>
                <a:spcPts val="0"/>
              </a:spcBef>
              <a:defRPr/>
            </a:pPr>
            <a:r>
              <a:rPr lang="en-GB" sz="1200" b="1" dirty="0">
                <a:solidFill>
                  <a:srgbClr val="333399"/>
                </a:solidFill>
                <a:latin typeface="+mj-lt"/>
              </a:rPr>
              <a:t>Date:</a:t>
            </a:r>
            <a:r>
              <a:rPr lang="en-US" sz="1200" b="1" dirty="0">
                <a:solidFill>
                  <a:srgbClr val="333399"/>
                </a:solidFill>
                <a:latin typeface="+mj-lt"/>
              </a:rPr>
              <a:t>  07.07.2021          	                                           Incident title: LTI # 15 &amp; 16</a:t>
            </a:r>
          </a:p>
          <a:p>
            <a:pPr marL="114300" indent="-114300" algn="just">
              <a:spcBef>
                <a:spcPts val="0"/>
              </a:spcBef>
              <a:defRPr/>
            </a:pPr>
            <a:endParaRPr lang="en-US" sz="1600" b="1" dirty="0">
              <a:solidFill>
                <a:srgbClr val="FF0000"/>
              </a:solidFill>
              <a:latin typeface="+mj-lt"/>
            </a:endParaRPr>
          </a:p>
          <a:p>
            <a:pPr marL="114300" indent="-114300" algn="just">
              <a:spcBef>
                <a:spcPts val="0"/>
              </a:spcBef>
              <a:defRPr/>
            </a:pPr>
            <a:r>
              <a:rPr lang="en-US" sz="1600" b="1" dirty="0">
                <a:solidFill>
                  <a:srgbClr val="FF0000"/>
                </a:solidFill>
                <a:latin typeface="+mj-lt"/>
              </a:rPr>
              <a:t>What happened?</a:t>
            </a:r>
          </a:p>
          <a:p>
            <a:pPr>
              <a:spcBef>
                <a:spcPct val="50000"/>
              </a:spcBef>
              <a:defRPr/>
            </a:pPr>
            <a:r>
              <a:rPr lang="en-US" sz="1200" dirty="0">
                <a:latin typeface="+mj-lt"/>
                <a:cs typeface="Arial" charset="0"/>
              </a:rPr>
              <a:t>On 07.07.2021 at 11:20 Hrs. Stringing team were engaged in stringing Over-Head line at Rabaa-34 location involving the use of bucket truck. Two linemen were working inside the Bucket Truck which is also loaded with three 33 KV OHL conductors &amp; conductor rollers for installation on the pole’s cross arm. While the linemen are in the process of placing the conductors on the cross arm, the Bucket Truck lost its stability and tilted to the ground along with the linemen inside the bucket. The incident resulted in injuries to both linemen, with one of them had a fracture to his right elbow and the other sustained hairline fracture of </a:t>
            </a:r>
            <a:r>
              <a:rPr lang="en-US" sz="1200" dirty="0" err="1">
                <a:latin typeface="+mj-lt"/>
                <a:cs typeface="Arial" charset="0"/>
              </a:rPr>
              <a:t>pelvic.Both</a:t>
            </a:r>
            <a:r>
              <a:rPr lang="en-US" sz="1200" dirty="0">
                <a:latin typeface="+mj-lt"/>
                <a:cs typeface="Arial" charset="0"/>
              </a:rPr>
              <a:t> the Injured persons were initially treated at Qarn Alam PAC clinic before been transferred  to Bader Al Sama, Nizwa for further Treatment.</a:t>
            </a:r>
          </a:p>
        </p:txBody>
      </p:sp>
      <p:sp>
        <p:nvSpPr>
          <p:cNvPr id="26628" name="TextBox 16"/>
          <p:cNvSpPr txBox="1">
            <a:spLocks noChangeArrowheads="1"/>
          </p:cNvSpPr>
          <p:nvPr/>
        </p:nvSpPr>
        <p:spPr bwMode="auto">
          <a:xfrm>
            <a:off x="234942" y="5764745"/>
            <a:ext cx="5774269" cy="292388"/>
          </a:xfrm>
          <a:prstGeom prst="rect">
            <a:avLst/>
          </a:prstGeom>
          <a:solidFill>
            <a:schemeClr val="accent2"/>
          </a:solidFill>
          <a:ln w="9525">
            <a:noFill/>
            <a:miter lim="800000"/>
            <a:headEnd/>
            <a:tailEnd/>
          </a:ln>
        </p:spPr>
        <p:txBody>
          <a:bodyPr wrap="square">
            <a:spAutoFit/>
          </a:bodyPr>
          <a:lstStyle/>
          <a:p>
            <a:pPr algn="ctr" eaLnBrk="1" hangingPunct="1"/>
            <a:r>
              <a:rPr lang="en-US" sz="1300" b="1" dirty="0">
                <a:solidFill>
                  <a:srgbClr val="FFFF00"/>
                </a:solidFill>
                <a:latin typeface="Tahoma" pitchFamily="34" charset="0"/>
              </a:rPr>
              <a:t>Always ensure stability and working under the SWL of equipment</a:t>
            </a:r>
          </a:p>
        </p:txBody>
      </p:sp>
      <p:sp>
        <p:nvSpPr>
          <p:cNvPr id="16" name="Text Box 12"/>
          <p:cNvSpPr txBox="1">
            <a:spLocks noChangeArrowheads="1"/>
          </p:cNvSpPr>
          <p:nvPr/>
        </p:nvSpPr>
        <p:spPr bwMode="auto">
          <a:xfrm>
            <a:off x="847725" y="28575"/>
            <a:ext cx="7056438" cy="646113"/>
          </a:xfrm>
          <a:prstGeom prst="rect">
            <a:avLst/>
          </a:prstGeom>
          <a:noFill/>
          <a:ln w="9525">
            <a:noFill/>
            <a:miter lim="800000"/>
            <a:headEnd/>
            <a:tailEnd/>
          </a:ln>
        </p:spPr>
        <p:txBody>
          <a:bodyPr>
            <a:spAutoFit/>
          </a:bodyPr>
          <a:lstStyle/>
          <a:p>
            <a:pPr algn="ctr">
              <a:defRPr/>
            </a:pPr>
            <a:r>
              <a:rPr lang="en-GB" sz="3600" b="1" dirty="0">
                <a:latin typeface="+mj-lt"/>
              </a:rPr>
              <a:t>PDO Second Alert</a:t>
            </a:r>
          </a:p>
        </p:txBody>
      </p:sp>
      <p:sp>
        <p:nvSpPr>
          <p:cNvPr id="3" name="Rectangle 2"/>
          <p:cNvSpPr/>
          <p:nvPr/>
        </p:nvSpPr>
        <p:spPr>
          <a:xfrm>
            <a:off x="111127" y="3362325"/>
            <a:ext cx="5818650" cy="2277547"/>
          </a:xfrm>
          <a:prstGeom prst="rect">
            <a:avLst/>
          </a:prstGeom>
        </p:spPr>
        <p:txBody>
          <a:bodyPr wrap="square">
            <a:spAutoFit/>
          </a:bodyPr>
          <a:lstStyle/>
          <a:p>
            <a:pPr marL="114300" indent="-114300" algn="just">
              <a:defRPr/>
            </a:pPr>
            <a:r>
              <a:rPr lang="en-US" sz="1600" b="1" dirty="0">
                <a:solidFill>
                  <a:srgbClr val="333399"/>
                </a:solidFill>
                <a:latin typeface="+mj-lt"/>
              </a:rPr>
              <a:t>Your learning from this incident</a:t>
            </a:r>
          </a:p>
          <a:p>
            <a:pPr marL="114300" indent="-114300" algn="just">
              <a:defRPr/>
            </a:pPr>
            <a:endParaRPr lang="en-US" sz="600" b="1" dirty="0">
              <a:solidFill>
                <a:srgbClr val="333399"/>
              </a:solidFill>
              <a:latin typeface="+mj-lt"/>
            </a:endParaRPr>
          </a:p>
          <a:p>
            <a:pPr marL="174625" indent="-174625">
              <a:spcBef>
                <a:spcPts val="0"/>
              </a:spcBef>
              <a:buFont typeface="Arial" panose="020B0604020202020204" pitchFamily="34" charset="0"/>
              <a:buChar char="•"/>
              <a:defRPr/>
            </a:pPr>
            <a:r>
              <a:rPr lang="en-US" sz="1200" dirty="0">
                <a:latin typeface="+mj-lt"/>
                <a:cs typeface="Arial" charset="0"/>
              </a:rPr>
              <a:t>Always ensure work procedure is followed.</a:t>
            </a:r>
          </a:p>
          <a:p>
            <a:pPr marL="174625" indent="-174625">
              <a:spcBef>
                <a:spcPts val="0"/>
              </a:spcBef>
              <a:buFont typeface="Arial" panose="020B0604020202020204" pitchFamily="34" charset="0"/>
              <a:buChar char="•"/>
              <a:defRPr/>
            </a:pPr>
            <a:r>
              <a:rPr lang="en-US" sz="1200" dirty="0">
                <a:latin typeface="+mj-lt"/>
                <a:cs typeface="Arial" charset="0"/>
              </a:rPr>
              <a:t>Always ensure work procedures complying with PDO requirements</a:t>
            </a:r>
          </a:p>
          <a:p>
            <a:pPr marL="174625" indent="-174625">
              <a:spcBef>
                <a:spcPts val="0"/>
              </a:spcBef>
              <a:buFont typeface="Arial" panose="020B0604020202020204" pitchFamily="34" charset="0"/>
              <a:buChar char="•"/>
              <a:defRPr/>
            </a:pPr>
            <a:r>
              <a:rPr lang="en-US" sz="1200" dirty="0">
                <a:latin typeface="+mj-lt"/>
                <a:cs typeface="Arial" charset="0"/>
              </a:rPr>
              <a:t>Always ensure proper leveling of  equipment before operation </a:t>
            </a:r>
          </a:p>
          <a:p>
            <a:pPr marL="174625" indent="-174625">
              <a:spcBef>
                <a:spcPts val="0"/>
              </a:spcBef>
              <a:buFont typeface="Arial" panose="020B0604020202020204" pitchFamily="34" charset="0"/>
              <a:buChar char="•"/>
              <a:defRPr/>
            </a:pPr>
            <a:r>
              <a:rPr lang="en-US" sz="1200" dirty="0">
                <a:latin typeface="+mj-lt"/>
                <a:cs typeface="Arial" charset="0"/>
              </a:rPr>
              <a:t>Always ensure ground stability before use of any lifting equipment.</a:t>
            </a:r>
          </a:p>
          <a:p>
            <a:pPr marL="174625" indent="-174625">
              <a:spcBef>
                <a:spcPts val="0"/>
              </a:spcBef>
              <a:buFont typeface="Arial" panose="020B0604020202020204" pitchFamily="34" charset="0"/>
              <a:buChar char="•"/>
              <a:defRPr/>
            </a:pPr>
            <a:r>
              <a:rPr lang="en-US" sz="1200" dirty="0">
                <a:latin typeface="+mj-lt"/>
                <a:cs typeface="Arial" charset="0"/>
              </a:rPr>
              <a:t>Always ensure not to exceed the Safe Working Load of equipment.</a:t>
            </a:r>
          </a:p>
          <a:p>
            <a:pPr marL="174625" indent="-174625">
              <a:spcBef>
                <a:spcPts val="0"/>
              </a:spcBef>
              <a:buFont typeface="Arial" panose="020B0604020202020204" pitchFamily="34" charset="0"/>
              <a:buChar char="•"/>
              <a:defRPr/>
            </a:pPr>
            <a:r>
              <a:rPr lang="en-US" sz="1200" dirty="0">
                <a:latin typeface="+mj-lt"/>
                <a:cs typeface="Arial" charset="0"/>
              </a:rPr>
              <a:t>Always ensure equipment is used for intended purpose only.</a:t>
            </a:r>
          </a:p>
          <a:p>
            <a:pPr marL="174625" indent="-174625">
              <a:spcBef>
                <a:spcPts val="0"/>
              </a:spcBef>
              <a:buFont typeface="Arial" panose="020B0604020202020204" pitchFamily="34" charset="0"/>
              <a:buChar char="•"/>
              <a:defRPr/>
            </a:pPr>
            <a:r>
              <a:rPr lang="en-US" sz="1200" dirty="0">
                <a:latin typeface="+mj-lt"/>
                <a:cs typeface="Arial" charset="0"/>
              </a:rPr>
              <a:t>Ensure to conduct pre use inspection of equipment. </a:t>
            </a:r>
          </a:p>
          <a:p>
            <a:pPr marL="174625" indent="-174625">
              <a:spcBef>
                <a:spcPts val="0"/>
              </a:spcBef>
              <a:buFont typeface="Arial" panose="020B0604020202020204" pitchFamily="34" charset="0"/>
              <a:buChar char="•"/>
              <a:defRPr/>
            </a:pPr>
            <a:r>
              <a:rPr lang="en-US" sz="1200" dirty="0">
                <a:latin typeface="+mj-lt"/>
                <a:cs typeface="Arial" charset="0"/>
              </a:rPr>
              <a:t>Ensure equipment must comply with PDO and OEM specification.</a:t>
            </a:r>
          </a:p>
          <a:p>
            <a:pPr marL="174625" indent="-174625">
              <a:spcBef>
                <a:spcPts val="0"/>
              </a:spcBef>
              <a:buFont typeface="Arial" panose="020B0604020202020204" pitchFamily="34" charset="0"/>
              <a:buChar char="•"/>
              <a:defRPr/>
            </a:pPr>
            <a:r>
              <a:rPr lang="en-US" sz="1200" dirty="0">
                <a:latin typeface="+mj-lt"/>
                <a:cs typeface="Arial" charset="0"/>
              </a:rPr>
              <a:t>Ensure only Trained Operator are operating any equipment and machineries.</a:t>
            </a:r>
          </a:p>
          <a:p>
            <a:pPr marL="174625" indent="-174625">
              <a:spcBef>
                <a:spcPts val="0"/>
              </a:spcBef>
              <a:buFont typeface="Arial" panose="020B0604020202020204" pitchFamily="34" charset="0"/>
              <a:buChar char="•"/>
              <a:defRPr/>
            </a:pPr>
            <a:r>
              <a:rPr lang="en-US" sz="1200" dirty="0">
                <a:latin typeface="+mj-lt"/>
                <a:cs typeface="Arial" charset="0"/>
              </a:rPr>
              <a:t>Always ensure to Intervene any unsafe acts and conditions.</a:t>
            </a:r>
          </a:p>
        </p:txBody>
      </p:sp>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73433" y="1404540"/>
            <a:ext cx="2696155" cy="22041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27" name="Group 131">
            <a:extLst>
              <a:ext uri="{FF2B5EF4-FFF2-40B4-BE49-F238E27FC236}">
                <a16:creationId xmlns:a16="http://schemas.microsoft.com/office/drawing/2014/main" id="{55CB2AD6-93BB-49A7-ACAA-2BA5667E8A22}"/>
              </a:ext>
            </a:extLst>
          </p:cNvPr>
          <p:cNvGrpSpPr>
            <a:grpSpLocks/>
          </p:cNvGrpSpPr>
          <p:nvPr/>
        </p:nvGrpSpPr>
        <p:grpSpPr bwMode="auto">
          <a:xfrm>
            <a:off x="8671237" y="3244649"/>
            <a:ext cx="361636" cy="427554"/>
            <a:chOff x="3504" y="544"/>
            <a:chExt cx="2287" cy="1855"/>
          </a:xfrm>
        </p:grpSpPr>
        <p:sp>
          <p:nvSpPr>
            <p:cNvPr id="28" name="Line 129">
              <a:extLst>
                <a:ext uri="{FF2B5EF4-FFF2-40B4-BE49-F238E27FC236}">
                  <a16:creationId xmlns:a16="http://schemas.microsoft.com/office/drawing/2014/main" id="{D009D204-3F5B-40C6-A487-DED9F3CD3657}"/>
                </a:ext>
              </a:extLst>
            </p:cNvPr>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endParaRPr lang="en-US" dirty="0"/>
            </a:p>
          </p:txBody>
        </p:sp>
        <p:sp>
          <p:nvSpPr>
            <p:cNvPr id="29" name="Line 130">
              <a:extLst>
                <a:ext uri="{FF2B5EF4-FFF2-40B4-BE49-F238E27FC236}">
                  <a16:creationId xmlns:a16="http://schemas.microsoft.com/office/drawing/2014/main" id="{EB2275C2-4878-4741-99B2-C49FAF02D091}"/>
                </a:ext>
              </a:extLst>
            </p:cNvPr>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endParaRPr lang="en-US" dirty="0"/>
            </a:p>
          </p:txBody>
        </p:sp>
      </p:grpSp>
      <p:sp>
        <p:nvSpPr>
          <p:cNvPr id="4" name="Slide Number Placeholder 3"/>
          <p:cNvSpPr>
            <a:spLocks noGrp="1"/>
          </p:cNvSpPr>
          <p:nvPr>
            <p:ph type="sldNum" sz="quarter" idx="12"/>
          </p:nvPr>
        </p:nvSpPr>
        <p:spPr/>
        <p:txBody>
          <a:bodyPr/>
          <a:lstStyle/>
          <a:p>
            <a:pPr>
              <a:defRPr/>
            </a:pPr>
            <a:fld id="{C085B925-3865-4333-AFCB-ABF9FE11EB42}" type="slidenum">
              <a:rPr lang="en-US" smtClean="0"/>
              <a:pPr>
                <a:defRPr/>
              </a:pPr>
              <a:t>1</a:t>
            </a:fld>
            <a:endParaRPr lang="en-US"/>
          </a:p>
        </p:txBody>
      </p:sp>
      <p:pic>
        <p:nvPicPr>
          <p:cNvPr id="14" name="Picture 13">
            <a:extLst>
              <a:ext uri="{FF2B5EF4-FFF2-40B4-BE49-F238E27FC236}">
                <a16:creationId xmlns:a16="http://schemas.microsoft.com/office/drawing/2014/main" id="{A761AC15-FA06-4FD2-935F-18E7B3A7DFB5}"/>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8407159" y="5912502"/>
            <a:ext cx="566977" cy="566977"/>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161925" y="1284146"/>
            <a:ext cx="8820150" cy="3939540"/>
          </a:xfrm>
          <a:prstGeom prst="rect">
            <a:avLst/>
          </a:prstGeom>
          <a:noFill/>
          <a:ln w="19050">
            <a:noFill/>
            <a:miter lim="800000"/>
            <a:headEnd/>
            <a:tailEnd/>
          </a:ln>
        </p:spPr>
        <p:txBody>
          <a:bodyPr wrap="square">
            <a:spAutoFit/>
          </a:bodyPr>
          <a:lstStyle/>
          <a:p>
            <a:pPr algn="just" eaLnBrk="1" hangingPunct="1">
              <a:spcBef>
                <a:spcPct val="50000"/>
              </a:spcBef>
              <a:defRPr/>
            </a:pPr>
            <a:endParaRPr lang="en-US" sz="600" dirty="0">
              <a:solidFill>
                <a:srgbClr val="000000"/>
              </a:solidFill>
              <a:latin typeface="+mj-lt"/>
            </a:endParaRPr>
          </a:p>
          <a:p>
            <a:pPr marL="173038" indent="-173038" eaLnBrk="1" hangingPunct="1">
              <a:defRPr/>
            </a:pPr>
            <a:endParaRPr lang="en-US" sz="600" dirty="0">
              <a:solidFill>
                <a:srgbClr val="000000"/>
              </a:solidFill>
              <a:latin typeface="+mj-lt"/>
            </a:endParaRPr>
          </a:p>
          <a:p>
            <a:pPr marL="342900" indent="-342900" eaLnBrk="1" hangingPunct="1">
              <a:defRPr/>
            </a:pPr>
            <a:r>
              <a:rPr lang="en-US" sz="1600" b="1" dirty="0">
                <a:solidFill>
                  <a:srgbClr val="FF0000"/>
                </a:solidFill>
                <a:latin typeface="+mj-lt"/>
              </a:rPr>
              <a:t>As a learning from this incident and ensure continual improvement all contract</a:t>
            </a:r>
          </a:p>
          <a:p>
            <a:pPr marL="342900" indent="-342900" eaLnBrk="1" hangingPunct="1">
              <a:defRPr/>
            </a:pPr>
            <a:r>
              <a:rPr lang="en-US" sz="1600" b="1" dirty="0">
                <a:solidFill>
                  <a:srgbClr val="FF0000"/>
                </a:solidFill>
                <a:latin typeface="+mj-lt"/>
              </a:rPr>
              <a:t>managers must review their HSE HEMP against the questions asked below        </a:t>
            </a:r>
          </a:p>
          <a:p>
            <a:pPr marL="342900" indent="-342900" eaLnBrk="1" hangingPunct="1">
              <a:defRPr/>
            </a:pPr>
            <a:endParaRPr lang="en-US" sz="1600" b="1" dirty="0">
              <a:solidFill>
                <a:srgbClr val="FF0000"/>
              </a:solidFill>
              <a:latin typeface="+mj-lt"/>
            </a:endParaRPr>
          </a:p>
          <a:p>
            <a:pPr marL="342900" indent="-342900" eaLnBrk="1" hangingPunct="1">
              <a:defRPr/>
            </a:pPr>
            <a:r>
              <a:rPr lang="en-US" sz="1600" b="1" dirty="0">
                <a:latin typeface="+mj-lt"/>
              </a:rPr>
              <a:t>Confirm the following:</a:t>
            </a:r>
            <a:endParaRPr lang="en-US" sz="1600" dirty="0">
              <a:latin typeface="+mj-lt"/>
            </a:endParaRPr>
          </a:p>
          <a:p>
            <a:pPr marL="342900" indent="-342900" eaLnBrk="1" hangingPunct="1">
              <a:defRPr/>
            </a:pPr>
            <a:endParaRPr lang="en-US" sz="1400" dirty="0">
              <a:solidFill>
                <a:srgbClr val="000000"/>
              </a:solidFill>
              <a:latin typeface="+mj-lt"/>
            </a:endParaRPr>
          </a:p>
          <a:p>
            <a:pPr marL="342900" indent="-342900" eaLnBrk="1" hangingPunct="1">
              <a:buFont typeface="+mj-lt"/>
              <a:buAutoNum type="arabicPeriod"/>
              <a:defRPr/>
            </a:pPr>
            <a:r>
              <a:rPr lang="en-US" sz="1400" dirty="0">
                <a:solidFill>
                  <a:srgbClr val="0033CC"/>
                </a:solidFill>
                <a:latin typeface="+mj-lt"/>
                <a:sym typeface="Wingdings" pitchFamily="2" charset="2"/>
              </a:rPr>
              <a:t>Do you ensure  personnel  engaged are competent to undertake activities? </a:t>
            </a:r>
          </a:p>
          <a:p>
            <a:pPr marL="342900" indent="-342900" eaLnBrk="1" hangingPunct="1">
              <a:buFont typeface="+mj-lt"/>
              <a:buAutoNum type="arabicPeriod"/>
              <a:defRPr/>
            </a:pPr>
            <a:r>
              <a:rPr lang="en-US" sz="1400" dirty="0">
                <a:solidFill>
                  <a:srgbClr val="0033CC"/>
                </a:solidFill>
                <a:latin typeface="+mj-lt"/>
                <a:sym typeface="Wingdings" pitchFamily="2" charset="2"/>
              </a:rPr>
              <a:t>Do you ensure that you have a clearly defined process for developing, reviewing and approving of procedures? </a:t>
            </a:r>
          </a:p>
          <a:p>
            <a:pPr marL="342900" indent="-342900" eaLnBrk="1" hangingPunct="1">
              <a:buFont typeface="+mj-lt"/>
              <a:buAutoNum type="arabicPeriod"/>
              <a:defRPr/>
            </a:pPr>
            <a:r>
              <a:rPr lang="en-US" sz="1400" dirty="0">
                <a:solidFill>
                  <a:srgbClr val="0033CC"/>
                </a:solidFill>
                <a:latin typeface="+mj-lt"/>
                <a:sym typeface="Wingdings" pitchFamily="2" charset="2"/>
              </a:rPr>
              <a:t>Do you ensure that only fit for the purpose equipment are been used?</a:t>
            </a:r>
          </a:p>
          <a:p>
            <a:pPr marL="342900" indent="-342900" eaLnBrk="1" hangingPunct="1">
              <a:buFont typeface="+mj-lt"/>
              <a:buAutoNum type="arabicPeriod"/>
              <a:defRPr/>
            </a:pPr>
            <a:r>
              <a:rPr lang="en-US" sz="1400" dirty="0">
                <a:solidFill>
                  <a:srgbClr val="0033CC"/>
                </a:solidFill>
                <a:latin typeface="+mj-lt"/>
                <a:sym typeface="Wingdings" pitchFamily="2" charset="2"/>
              </a:rPr>
              <a:t>Do you ensure that all potential hazards are considered before start of the activities and communicated to the team?</a:t>
            </a:r>
          </a:p>
          <a:p>
            <a:pPr marL="342900" indent="-342900" eaLnBrk="1" hangingPunct="1">
              <a:buFont typeface="+mj-lt"/>
              <a:buAutoNum type="arabicPeriod"/>
              <a:defRPr/>
            </a:pPr>
            <a:r>
              <a:rPr lang="en-US" sz="1400" dirty="0">
                <a:solidFill>
                  <a:srgbClr val="0033CC"/>
                </a:solidFill>
                <a:latin typeface="+mj-lt"/>
                <a:sym typeface="Wingdings" pitchFamily="2" charset="2"/>
              </a:rPr>
              <a:t>Do you ensure all the lifting equipment are operated within SWL?</a:t>
            </a:r>
          </a:p>
          <a:p>
            <a:pPr marL="342900" indent="-342900" eaLnBrk="1" hangingPunct="1">
              <a:buFont typeface="+mj-lt"/>
              <a:buAutoNum type="arabicPeriod"/>
              <a:defRPr/>
            </a:pPr>
            <a:r>
              <a:rPr lang="en-US" sz="1400" dirty="0">
                <a:solidFill>
                  <a:srgbClr val="0033CC"/>
                </a:solidFill>
                <a:latin typeface="+mj-lt"/>
                <a:sym typeface="Wingdings" pitchFamily="2" charset="2"/>
              </a:rPr>
              <a:t>Do you ensure  the proper levelling of equipment before operation?</a:t>
            </a:r>
          </a:p>
          <a:p>
            <a:pPr marL="342900" indent="-342900" eaLnBrk="1" hangingPunct="1">
              <a:buFont typeface="+mj-lt"/>
              <a:buAutoNum type="arabicPeriod"/>
              <a:defRPr/>
            </a:pPr>
            <a:r>
              <a:rPr lang="en-US" sz="1400" dirty="0">
                <a:solidFill>
                  <a:srgbClr val="0033CC"/>
                </a:solidFill>
                <a:latin typeface="+mj-lt"/>
                <a:sym typeface="Wingdings" pitchFamily="2" charset="2"/>
              </a:rPr>
              <a:t>Do you ensure all equipment and machinery are inspected prior to mobilization and use?</a:t>
            </a:r>
          </a:p>
          <a:p>
            <a:pPr marL="342900" indent="-342900" eaLnBrk="1" hangingPunct="1">
              <a:buFont typeface="+mj-lt"/>
              <a:buAutoNum type="arabicPeriod"/>
              <a:defRPr/>
            </a:pPr>
            <a:r>
              <a:rPr lang="en-US" sz="1400" dirty="0">
                <a:solidFill>
                  <a:srgbClr val="0033CC"/>
                </a:solidFill>
                <a:latin typeface="+mj-lt"/>
                <a:sym typeface="Wingdings" pitchFamily="2" charset="2"/>
              </a:rPr>
              <a:t>Do you ensure that the site team is empowered </a:t>
            </a:r>
            <a:r>
              <a:rPr lang="en-US" sz="1400" dirty="0">
                <a:solidFill>
                  <a:srgbClr val="0033CC"/>
                </a:solidFill>
                <a:latin typeface="+mj-lt"/>
              </a:rPr>
              <a:t>to intervene any unsafe behavior / act or Condition? </a:t>
            </a:r>
            <a:endParaRPr lang="en-US" sz="1000" i="1" dirty="0">
              <a:solidFill>
                <a:srgbClr val="0033CC"/>
              </a:solidFill>
              <a:latin typeface="+mj-lt"/>
              <a:sym typeface="Wingdings" pitchFamily="2" charset="2"/>
            </a:endParaRPr>
          </a:p>
          <a:p>
            <a:pPr marL="342900" indent="-342900" eaLnBrk="1" hangingPunct="1">
              <a:defRPr/>
            </a:pPr>
            <a:endParaRPr lang="en-US" sz="1000" i="1" dirty="0">
              <a:solidFill>
                <a:srgbClr val="0033CC"/>
              </a:solidFill>
              <a:latin typeface="+mj-lt"/>
              <a:sym typeface="Wingdings" pitchFamily="2" charset="2"/>
            </a:endParaRPr>
          </a:p>
          <a:p>
            <a:pPr marL="342900" indent="-342900" eaLnBrk="1" hangingPunct="1">
              <a:defRPr/>
            </a:pPr>
            <a:r>
              <a:rPr lang="en-US" sz="1000" i="1" dirty="0">
                <a:solidFill>
                  <a:srgbClr val="0033CC"/>
                </a:solidFill>
                <a:latin typeface="+mj-lt"/>
                <a:sym typeface="Wingdings" pitchFamily="2" charset="2"/>
              </a:rPr>
              <a:t>* If the answer is NO to any of the above questions please ensure you take action to correct this finding. </a:t>
            </a:r>
            <a:endParaRPr lang="en-US" sz="800" dirty="0">
              <a:solidFill>
                <a:srgbClr val="000000"/>
              </a:solidFill>
              <a:latin typeface="+mj-lt"/>
            </a:endParaRPr>
          </a:p>
        </p:txBody>
      </p:sp>
      <p:sp>
        <p:nvSpPr>
          <p:cNvPr id="27653" name="Rectangle 8"/>
          <p:cNvSpPr>
            <a:spLocks noChangeArrowheads="1"/>
          </p:cNvSpPr>
          <p:nvPr/>
        </p:nvSpPr>
        <p:spPr bwMode="auto">
          <a:xfrm>
            <a:off x="179049" y="762000"/>
            <a:ext cx="6606028" cy="307777"/>
          </a:xfrm>
          <a:prstGeom prst="rect">
            <a:avLst/>
          </a:prstGeom>
          <a:noFill/>
          <a:ln w="9525">
            <a:noFill/>
            <a:miter lim="800000"/>
            <a:headEnd/>
            <a:tailEnd/>
          </a:ln>
        </p:spPr>
        <p:txBody>
          <a:bodyPr wrap="square">
            <a:spAutoFit/>
          </a:bodyPr>
          <a:lstStyle/>
          <a:p>
            <a:pPr marL="114300" indent="-114300" algn="just">
              <a:spcBef>
                <a:spcPts val="0"/>
              </a:spcBef>
              <a:defRPr/>
            </a:pPr>
            <a:r>
              <a:rPr lang="en-GB" sz="1400" b="1" dirty="0">
                <a:solidFill>
                  <a:srgbClr val="333399"/>
                </a:solidFill>
                <a:latin typeface="+mj-lt"/>
              </a:rPr>
              <a:t>Date:</a:t>
            </a:r>
            <a:r>
              <a:rPr lang="en-US" sz="1400" b="1" dirty="0">
                <a:solidFill>
                  <a:srgbClr val="333399"/>
                </a:solidFill>
                <a:latin typeface="+mj-lt"/>
              </a:rPr>
              <a:t>  07/07/2021          	               Incident title: LTI # 15 &amp; 16</a:t>
            </a:r>
          </a:p>
        </p:txBody>
      </p:sp>
      <p:sp>
        <p:nvSpPr>
          <p:cNvPr id="2" name="Rectangle 1"/>
          <p:cNvSpPr/>
          <p:nvPr/>
        </p:nvSpPr>
        <p:spPr>
          <a:xfrm>
            <a:off x="1971772" y="79830"/>
            <a:ext cx="4813305" cy="584775"/>
          </a:xfrm>
          <a:prstGeom prst="rect">
            <a:avLst/>
          </a:prstGeom>
        </p:spPr>
        <p:txBody>
          <a:bodyPr wrap="none">
            <a:spAutoFit/>
          </a:bodyPr>
          <a:lstStyle/>
          <a:p>
            <a:pPr algn="ctr">
              <a:defRPr/>
            </a:pPr>
            <a:r>
              <a:rPr lang="en-GB" sz="3200" b="1" dirty="0">
                <a:latin typeface="+mj-lt"/>
              </a:rPr>
              <a:t>Management Self Audit </a:t>
            </a:r>
          </a:p>
        </p:txBody>
      </p:sp>
      <p:sp>
        <p:nvSpPr>
          <p:cNvPr id="3" name="Slide Number Placeholder 2"/>
          <p:cNvSpPr>
            <a:spLocks noGrp="1"/>
          </p:cNvSpPr>
          <p:nvPr>
            <p:ph type="sldNum" sz="quarter" idx="12"/>
          </p:nvPr>
        </p:nvSpPr>
        <p:spPr/>
        <p:txBody>
          <a:bodyPr/>
          <a:lstStyle/>
          <a:p>
            <a:pPr>
              <a:defRPr/>
            </a:pPr>
            <a:fld id="{C085B925-3865-4333-AFCB-ABF9FE11EB42}" type="slidenum">
              <a:rPr lang="en-US" smtClean="0"/>
              <a:pPr>
                <a:defRPr/>
              </a:pPr>
              <a:t>2</a:t>
            </a:fld>
            <a:endParaRPr lang="en-US"/>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Language xmlns="4880e4f8-4b7d-4bdd-91e3-e10d47036eca">English</Language>
    <DocId xmlns="4880e4f8-4b7d-4bdd-91e3-e10d47036eca">92652</DocId>
    <ImageCreateDate xmlns="4880E4F8-4B7D-4BDD-91E3-E10D47036ECA" xsi:nil="true"/>
    <wic_System_Copyright xmlns="http://schemas.microsoft.com/sharepoint/v3/fields"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809bc6af44041ef507fcb8c84544972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c6cb684b9f311d0fba83640743edc78d"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17CDCFD-C2C6-4ECC-85D9-E8AEE3BFF834}">
  <ds:schemaRefs>
    <ds:schemaRef ds:uri="http://purl.org/dc/elements/1.1/"/>
    <ds:schemaRef ds:uri="http://schemas.microsoft.com/office/2006/metadata/properties"/>
    <ds:schemaRef ds:uri="http://schemas.microsoft.com/sharepoint/v3"/>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www.w3.org/XML/1998/namespace"/>
    <ds:schemaRef ds:uri="http://purl.org/dc/dcmitype/"/>
  </ds:schemaRefs>
</ds:datastoreItem>
</file>

<file path=customXml/itemProps2.xml><?xml version="1.0" encoding="utf-8"?>
<ds:datastoreItem xmlns:ds="http://schemas.openxmlformats.org/officeDocument/2006/customXml" ds:itemID="{ACF46C6F-070D-40A4-B21F-D63FE5060AAE}">
  <ds:schemaRefs>
    <ds:schemaRef ds:uri="http://schemas.microsoft.com/sharepoint/v3/contenttype/forms"/>
  </ds:schemaRefs>
</ds:datastoreItem>
</file>

<file path=customXml/itemProps3.xml><?xml version="1.0" encoding="utf-8"?>
<ds:datastoreItem xmlns:ds="http://schemas.openxmlformats.org/officeDocument/2006/customXml" ds:itemID="{921FA208-95BE-4390-AF0B-64E55EF70ABA}"/>
</file>

<file path=docProps/app.xml><?xml version="1.0" encoding="utf-8"?>
<Properties xmlns="http://schemas.openxmlformats.org/officeDocument/2006/extended-properties" xmlns:vt="http://schemas.openxmlformats.org/officeDocument/2006/docPropsVTypes">
  <Template/>
  <TotalTime>26711</TotalTime>
  <Words>669</Words>
  <Application>Microsoft Office PowerPoint</Application>
  <PresentationFormat>On-screen Show (4:3)</PresentationFormat>
  <Paragraphs>58</Paragraphs>
  <Slides>2</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Tahoma</vt:lpstr>
      <vt:lpstr>Times New Roman</vt:lpstr>
      <vt:lpstr>Default Design</vt:lpstr>
      <vt:lpstr>PowerPoint Presentation</vt:lpstr>
      <vt:lpstr>PowerPoint Presentation</vt:lpstr>
    </vt:vector>
  </TitlesOfParts>
  <Company>Shell Information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LTI#15 &amp;16- HiPo#38 Ray final investigation pak </dc:title>
  <dc:creator>MU93647</dc:creator>
  <cp:lastModifiedBy>Balushi, Sumaiya MSE36</cp:lastModifiedBy>
  <cp:revision>1836</cp:revision>
  <cp:lastPrinted>2021-11-24T12:29:37Z</cp:lastPrinted>
  <dcterms:created xsi:type="dcterms:W3CDTF">2001-05-03T06:07:08Z</dcterms:created>
  <dcterms:modified xsi:type="dcterms:W3CDTF">2022-07-25T11:17:15Z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