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theme/theme2.xml" ContentType="application/vnd.openxmlformats-officedocument.theme+xml"/>
  <Override PartName="/ppt/commentAuthors.xml" ContentType="application/vnd.openxmlformats-officedocument.presentationml.commentAuthors+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6808788" cy="9940925"/>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01">
          <p15:clr>
            <a:srgbClr val="A4A3A4"/>
          </p15:clr>
        </p15:guide>
        <p15:guide id="3" orient="horz" pos="3132">
          <p15:clr>
            <a:srgbClr val="A4A3A4"/>
          </p15:clr>
        </p15:guide>
        <p15:guide id="4" pos="2145">
          <p15:clr>
            <a:srgbClr val="A4A3A4"/>
          </p15:clr>
        </p15:guide>
        <p15:guide id="5" orient="horz" pos="3133">
          <p15:clr>
            <a:srgbClr val="A4A3A4"/>
          </p15:clr>
        </p15:guide>
        <p15:guide id="6" pos="2146">
          <p15:clr>
            <a:srgbClr val="A4A3A4"/>
          </p15:clr>
        </p15:guide>
        <p15:guide id="7" orient="horz" pos="3131">
          <p15:clr>
            <a:srgbClr val="A4A3A4"/>
          </p15:clr>
        </p15:guide>
        <p15:guide id="8" orient="horz" pos="3134">
          <p15:clr>
            <a:srgbClr val="A4A3A4"/>
          </p15:clr>
        </p15:guide>
        <p15:guide id="9" pos="214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sroori, Ahmed MSE31" initials="MAM" lastIdx="2" clrIdx="0"/>
  <p:cmAuthor id="2" name="Zadjali, Khalid UEE1" initials="ZKU" lastIdx="1" clrIdx="1"/>
  <p:cmAuthor id="3" name="ABDUL KAREEM" initials="AK" lastIdx="6"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00"/>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85" autoAdjust="0"/>
    <p:restoredTop sz="99288" autoAdjust="0"/>
  </p:normalViewPr>
  <p:slideViewPr>
    <p:cSldViewPr>
      <p:cViewPr varScale="1">
        <p:scale>
          <a:sx n="93" d="100"/>
          <a:sy n="93" d="100"/>
        </p:scale>
        <p:origin x="1062" y="96"/>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11"/>
        <p:guide pos="2101"/>
        <p:guide orient="horz" pos="3132"/>
        <p:guide pos="2145"/>
        <p:guide orient="horz" pos="3133"/>
        <p:guide pos="2146"/>
        <p:guide orient="horz" pos="3131"/>
        <p:guide orient="horz" pos="3134"/>
        <p:guide pos="214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2" y="3"/>
            <a:ext cx="2950692" cy="496966"/>
          </a:xfrm>
          <a:prstGeom prst="rect">
            <a:avLst/>
          </a:prstGeom>
          <a:noFill/>
          <a:ln w="9525">
            <a:noFill/>
            <a:miter lim="800000"/>
            <a:headEnd/>
            <a:tailEnd/>
          </a:ln>
          <a:effectLst/>
        </p:spPr>
        <p:txBody>
          <a:bodyPr vert="horz" wrap="square" lIns="92545" tIns="46275" rIns="92545" bIns="46275"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58097" y="3"/>
            <a:ext cx="2950691" cy="496966"/>
          </a:xfrm>
          <a:prstGeom prst="rect">
            <a:avLst/>
          </a:prstGeom>
          <a:noFill/>
          <a:ln w="9525">
            <a:noFill/>
            <a:miter lim="800000"/>
            <a:headEnd/>
            <a:tailEnd/>
          </a:ln>
          <a:effectLst/>
        </p:spPr>
        <p:txBody>
          <a:bodyPr vert="horz" wrap="square" lIns="92545" tIns="46275" rIns="92545" bIns="46275"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2" y="9443960"/>
            <a:ext cx="2950692" cy="496966"/>
          </a:xfrm>
          <a:prstGeom prst="rect">
            <a:avLst/>
          </a:prstGeom>
          <a:noFill/>
          <a:ln w="9525">
            <a:noFill/>
            <a:miter lim="800000"/>
            <a:headEnd/>
            <a:tailEnd/>
          </a:ln>
          <a:effectLst/>
        </p:spPr>
        <p:txBody>
          <a:bodyPr vert="horz" wrap="square" lIns="92545" tIns="46275" rIns="92545" bIns="46275"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58097" y="9443960"/>
            <a:ext cx="2950691" cy="496966"/>
          </a:xfrm>
          <a:prstGeom prst="rect">
            <a:avLst/>
          </a:prstGeom>
          <a:noFill/>
          <a:ln w="9525">
            <a:noFill/>
            <a:miter lim="800000"/>
            <a:headEnd/>
            <a:tailEnd/>
          </a:ln>
          <a:effectLst/>
        </p:spPr>
        <p:txBody>
          <a:bodyPr vert="horz" wrap="square" lIns="92545" tIns="46275" rIns="92545" bIns="46275"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2506808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2" y="3"/>
            <a:ext cx="2950692" cy="496966"/>
          </a:xfrm>
          <a:prstGeom prst="rect">
            <a:avLst/>
          </a:prstGeom>
          <a:noFill/>
          <a:ln w="9525">
            <a:noFill/>
            <a:miter lim="800000"/>
            <a:headEnd/>
            <a:tailEnd/>
          </a:ln>
          <a:effectLst/>
        </p:spPr>
        <p:txBody>
          <a:bodyPr vert="horz" wrap="square" lIns="92545" tIns="46275" rIns="92545" bIns="46275"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58097" y="3"/>
            <a:ext cx="2950691" cy="496966"/>
          </a:xfrm>
          <a:prstGeom prst="rect">
            <a:avLst/>
          </a:prstGeom>
          <a:noFill/>
          <a:ln w="9525">
            <a:noFill/>
            <a:miter lim="800000"/>
            <a:headEnd/>
            <a:tailEnd/>
          </a:ln>
          <a:effectLst/>
        </p:spPr>
        <p:txBody>
          <a:bodyPr vert="horz" wrap="square" lIns="92545" tIns="46275" rIns="92545" bIns="46275"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920750" y="746125"/>
            <a:ext cx="4967288" cy="3725863"/>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07410" y="4721981"/>
            <a:ext cx="4993975" cy="4472695"/>
          </a:xfrm>
          <a:prstGeom prst="rect">
            <a:avLst/>
          </a:prstGeom>
          <a:noFill/>
          <a:ln w="9525">
            <a:noFill/>
            <a:miter lim="800000"/>
            <a:headEnd/>
            <a:tailEnd/>
          </a:ln>
          <a:effectLst/>
        </p:spPr>
        <p:txBody>
          <a:bodyPr vert="horz" wrap="square" lIns="92545" tIns="46275" rIns="92545" bIns="4627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2" y="9443960"/>
            <a:ext cx="2950692" cy="496966"/>
          </a:xfrm>
          <a:prstGeom prst="rect">
            <a:avLst/>
          </a:prstGeom>
          <a:noFill/>
          <a:ln w="9525">
            <a:noFill/>
            <a:miter lim="800000"/>
            <a:headEnd/>
            <a:tailEnd/>
          </a:ln>
          <a:effectLst/>
        </p:spPr>
        <p:txBody>
          <a:bodyPr vert="horz" wrap="square" lIns="92545" tIns="46275" rIns="92545" bIns="46275"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58097" y="9443960"/>
            <a:ext cx="2950691" cy="496966"/>
          </a:xfrm>
          <a:prstGeom prst="rect">
            <a:avLst/>
          </a:prstGeom>
          <a:noFill/>
          <a:ln w="9525">
            <a:noFill/>
            <a:miter lim="800000"/>
            <a:headEnd/>
            <a:tailEnd/>
          </a:ln>
          <a:effectLst/>
        </p:spPr>
        <p:txBody>
          <a:bodyPr vert="horz" wrap="square" lIns="92545" tIns="46275" rIns="92545" bIns="46275"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extLst>
      <p:ext uri="{BB962C8B-B14F-4D97-AF65-F5344CB8AC3E}">
        <p14:creationId xmlns:p14="http://schemas.microsoft.com/office/powerpoint/2010/main" val="39923573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p>
          <a:p>
            <a:r>
              <a:rPr lang="en-US" baseline="0" dirty="0"/>
              <a:t>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925465">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 / 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 / 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 / 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 / 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 / 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91413" y="3977279"/>
            <a:ext cx="2741460" cy="23982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339" name="Text Box 2"/>
          <p:cNvSpPr txBox="1">
            <a:spLocks noChangeArrowheads="1"/>
          </p:cNvSpPr>
          <p:nvPr/>
        </p:nvSpPr>
        <p:spPr bwMode="auto">
          <a:xfrm>
            <a:off x="15189" y="778716"/>
            <a:ext cx="6213776" cy="2523768"/>
          </a:xfrm>
          <a:prstGeom prst="rect">
            <a:avLst/>
          </a:prstGeom>
          <a:noFill/>
          <a:ln w="19050">
            <a:noFill/>
            <a:miter lim="800000"/>
            <a:headEnd/>
            <a:tailEnd/>
          </a:ln>
        </p:spPr>
        <p:txBody>
          <a:bodyPr wrap="square">
            <a:spAutoFit/>
          </a:bodyPr>
          <a:lstStyle/>
          <a:p>
            <a:pPr marL="114300" indent="-114300" algn="just">
              <a:spcBef>
                <a:spcPts val="0"/>
              </a:spcBef>
              <a:defRPr/>
            </a:pPr>
            <a:r>
              <a:rPr lang="en-GB" sz="1200" b="1" dirty="0">
                <a:solidFill>
                  <a:srgbClr val="333399"/>
                </a:solidFill>
                <a:latin typeface="+mj-lt"/>
              </a:rPr>
              <a:t>Date:</a:t>
            </a:r>
            <a:r>
              <a:rPr lang="en-US" sz="1200" b="1" dirty="0">
                <a:solidFill>
                  <a:srgbClr val="333399"/>
                </a:solidFill>
                <a:latin typeface="+mj-lt"/>
              </a:rPr>
              <a:t>  07.07.2021          	                                           Incident title: LTI # 15 &amp; 16</a:t>
            </a:r>
          </a:p>
          <a:p>
            <a:pPr marL="114300" indent="-114300" algn="just">
              <a:spcBef>
                <a:spcPts val="0"/>
              </a:spcBef>
              <a:defRPr/>
            </a:pPr>
            <a:endParaRPr lang="en-US" sz="1600" b="1" dirty="0">
              <a:solidFill>
                <a:srgbClr val="FF0000"/>
              </a:solidFill>
              <a:latin typeface="+mj-lt"/>
            </a:endParaRPr>
          </a:p>
          <a:p>
            <a:pPr marL="114300" indent="-114300" algn="just">
              <a:spcBef>
                <a:spcPts val="0"/>
              </a:spcBef>
              <a:defRPr/>
            </a:pPr>
            <a:r>
              <a:rPr lang="en-US" sz="1600" b="1" dirty="0">
                <a:solidFill>
                  <a:srgbClr val="FF0000"/>
                </a:solidFill>
                <a:latin typeface="+mj-lt"/>
              </a:rPr>
              <a:t>What happened?</a:t>
            </a:r>
          </a:p>
          <a:p>
            <a:pPr>
              <a:spcBef>
                <a:spcPct val="50000"/>
              </a:spcBef>
              <a:defRPr/>
            </a:pPr>
            <a:r>
              <a:rPr lang="en-US" sz="1200" dirty="0">
                <a:latin typeface="+mj-lt"/>
                <a:cs typeface="Arial" charset="0"/>
              </a:rPr>
              <a:t>On 07.07.2021 at 11:20 Hrs. Stringing team were engaged in stringing Over-Head line at Rabaa-34 location involving the use of bucket truck. Two linemen were working inside the Bucket Truck which is also loaded with three 33 KV OHL conductors &amp; conductor rollers for installation on the pole’s cross arm. While the linemen are in the process of placing the conductors on the cross arm, the Bucket Truck lost its stability and tilted to the ground along with the linemen inside the bucket. The incident resulted in injuries to both linemen, with one of them had a fracture to his right elbow and the other sustained hairline fracture of </a:t>
            </a:r>
            <a:r>
              <a:rPr lang="en-US" sz="1200" dirty="0" err="1">
                <a:latin typeface="+mj-lt"/>
                <a:cs typeface="Arial" charset="0"/>
              </a:rPr>
              <a:t>pelvic.Both</a:t>
            </a:r>
            <a:r>
              <a:rPr lang="en-US" sz="1200" dirty="0">
                <a:latin typeface="+mj-lt"/>
                <a:cs typeface="Arial" charset="0"/>
              </a:rPr>
              <a:t> the Injured persons were initially treated at Qarn Alam PAC clinic before been transferred  to Bader Al Sama, Nizwa for further Treatment.</a:t>
            </a:r>
          </a:p>
        </p:txBody>
      </p:sp>
      <p:sp>
        <p:nvSpPr>
          <p:cNvPr id="26628" name="TextBox 16"/>
          <p:cNvSpPr txBox="1">
            <a:spLocks noChangeArrowheads="1"/>
          </p:cNvSpPr>
          <p:nvPr/>
        </p:nvSpPr>
        <p:spPr bwMode="auto">
          <a:xfrm>
            <a:off x="234942" y="5764745"/>
            <a:ext cx="5774269" cy="292388"/>
          </a:xfrm>
          <a:prstGeom prst="rect">
            <a:avLst/>
          </a:prstGeom>
          <a:solidFill>
            <a:schemeClr val="accent2"/>
          </a:solidFill>
          <a:ln w="9525">
            <a:noFill/>
            <a:miter lim="800000"/>
            <a:headEnd/>
            <a:tailEnd/>
          </a:ln>
        </p:spPr>
        <p:txBody>
          <a:bodyPr wrap="square">
            <a:spAutoFit/>
          </a:bodyPr>
          <a:lstStyle/>
          <a:p>
            <a:pPr algn="ctr" eaLnBrk="1" hangingPunct="1"/>
            <a:r>
              <a:rPr lang="en-US" sz="1300" b="1" dirty="0">
                <a:solidFill>
                  <a:srgbClr val="FFFF00"/>
                </a:solidFill>
                <a:latin typeface="Tahoma" pitchFamily="34" charset="0"/>
              </a:rPr>
              <a:t>Always ensure stability and working under the SWL of equipment</a:t>
            </a:r>
          </a:p>
        </p:txBody>
      </p:sp>
      <p:sp>
        <p:nvSpPr>
          <p:cNvPr id="16" name="Text Box 12"/>
          <p:cNvSpPr txBox="1">
            <a:spLocks noChangeArrowheads="1"/>
          </p:cNvSpPr>
          <p:nvPr/>
        </p:nvSpPr>
        <p:spPr bwMode="auto">
          <a:xfrm>
            <a:off x="847725" y="28575"/>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3" name="Rectangle 2"/>
          <p:cNvSpPr/>
          <p:nvPr/>
        </p:nvSpPr>
        <p:spPr>
          <a:xfrm>
            <a:off x="111127" y="3362325"/>
            <a:ext cx="5818650" cy="2277547"/>
          </a:xfrm>
          <a:prstGeom prst="rect">
            <a:avLst/>
          </a:prstGeom>
        </p:spPr>
        <p:txBody>
          <a:bodyPr wrap="square">
            <a:spAutoFit/>
          </a:bodyPr>
          <a:lstStyle/>
          <a:p>
            <a:pPr marL="114300" indent="-114300" algn="just">
              <a:defRPr/>
            </a:pPr>
            <a:r>
              <a:rPr lang="en-US" sz="1600" b="1" dirty="0">
                <a:solidFill>
                  <a:srgbClr val="333399"/>
                </a:solidFill>
                <a:latin typeface="+mj-lt"/>
              </a:rPr>
              <a:t>Your learning from this incident</a:t>
            </a:r>
          </a:p>
          <a:p>
            <a:pPr marL="114300" indent="-114300" algn="just">
              <a:defRPr/>
            </a:pPr>
            <a:endParaRPr lang="en-US" sz="600" b="1" dirty="0">
              <a:solidFill>
                <a:srgbClr val="333399"/>
              </a:solidFill>
              <a:latin typeface="+mj-lt"/>
            </a:endParaRPr>
          </a:p>
          <a:p>
            <a:pPr marL="174625" indent="-174625">
              <a:spcBef>
                <a:spcPts val="0"/>
              </a:spcBef>
              <a:buFont typeface="Arial" panose="020B0604020202020204" pitchFamily="34" charset="0"/>
              <a:buChar char="•"/>
              <a:defRPr/>
            </a:pPr>
            <a:r>
              <a:rPr lang="en-US" sz="1200" dirty="0">
                <a:latin typeface="+mj-lt"/>
                <a:cs typeface="Arial" charset="0"/>
              </a:rPr>
              <a:t>Always ensure work procedure is followed.</a:t>
            </a:r>
          </a:p>
          <a:p>
            <a:pPr marL="174625" indent="-174625">
              <a:spcBef>
                <a:spcPts val="0"/>
              </a:spcBef>
              <a:buFont typeface="Arial" panose="020B0604020202020204" pitchFamily="34" charset="0"/>
              <a:buChar char="•"/>
              <a:defRPr/>
            </a:pPr>
            <a:r>
              <a:rPr lang="en-US" sz="1200" dirty="0">
                <a:latin typeface="+mj-lt"/>
                <a:cs typeface="Arial" charset="0"/>
              </a:rPr>
              <a:t>Always ensure work procedures complying with PDO requirements</a:t>
            </a:r>
          </a:p>
          <a:p>
            <a:pPr marL="174625" indent="-174625">
              <a:spcBef>
                <a:spcPts val="0"/>
              </a:spcBef>
              <a:buFont typeface="Arial" panose="020B0604020202020204" pitchFamily="34" charset="0"/>
              <a:buChar char="•"/>
              <a:defRPr/>
            </a:pPr>
            <a:r>
              <a:rPr lang="en-US" sz="1200" dirty="0">
                <a:latin typeface="+mj-lt"/>
                <a:cs typeface="Arial" charset="0"/>
              </a:rPr>
              <a:t>Always ensure proper leveling of  equipment before operation </a:t>
            </a:r>
          </a:p>
          <a:p>
            <a:pPr marL="174625" indent="-174625">
              <a:spcBef>
                <a:spcPts val="0"/>
              </a:spcBef>
              <a:buFont typeface="Arial" panose="020B0604020202020204" pitchFamily="34" charset="0"/>
              <a:buChar char="•"/>
              <a:defRPr/>
            </a:pPr>
            <a:r>
              <a:rPr lang="en-US" sz="1200" dirty="0">
                <a:latin typeface="+mj-lt"/>
                <a:cs typeface="Arial" charset="0"/>
              </a:rPr>
              <a:t>Always ensure ground stability before use of any lifting equipment.</a:t>
            </a:r>
          </a:p>
          <a:p>
            <a:pPr marL="174625" indent="-174625">
              <a:spcBef>
                <a:spcPts val="0"/>
              </a:spcBef>
              <a:buFont typeface="Arial" panose="020B0604020202020204" pitchFamily="34" charset="0"/>
              <a:buChar char="•"/>
              <a:defRPr/>
            </a:pPr>
            <a:r>
              <a:rPr lang="en-US" sz="1200" dirty="0">
                <a:latin typeface="+mj-lt"/>
                <a:cs typeface="Arial" charset="0"/>
              </a:rPr>
              <a:t>Always ensure not to exceed the Safe Working Load of equipment.</a:t>
            </a:r>
          </a:p>
          <a:p>
            <a:pPr marL="174625" indent="-174625">
              <a:spcBef>
                <a:spcPts val="0"/>
              </a:spcBef>
              <a:buFont typeface="Arial" panose="020B0604020202020204" pitchFamily="34" charset="0"/>
              <a:buChar char="•"/>
              <a:defRPr/>
            </a:pPr>
            <a:r>
              <a:rPr lang="en-US" sz="1200" dirty="0">
                <a:latin typeface="+mj-lt"/>
                <a:cs typeface="Arial" charset="0"/>
              </a:rPr>
              <a:t>Always ensure equipment is used for intended purpose only.</a:t>
            </a:r>
          </a:p>
          <a:p>
            <a:pPr marL="174625" indent="-174625">
              <a:spcBef>
                <a:spcPts val="0"/>
              </a:spcBef>
              <a:buFont typeface="Arial" panose="020B0604020202020204" pitchFamily="34" charset="0"/>
              <a:buChar char="•"/>
              <a:defRPr/>
            </a:pPr>
            <a:r>
              <a:rPr lang="en-US" sz="1200" dirty="0">
                <a:latin typeface="+mj-lt"/>
                <a:cs typeface="Arial" charset="0"/>
              </a:rPr>
              <a:t>Ensure to conduct pre use inspection of equipment. </a:t>
            </a:r>
          </a:p>
          <a:p>
            <a:pPr marL="174625" indent="-174625">
              <a:spcBef>
                <a:spcPts val="0"/>
              </a:spcBef>
              <a:buFont typeface="Arial" panose="020B0604020202020204" pitchFamily="34" charset="0"/>
              <a:buChar char="•"/>
              <a:defRPr/>
            </a:pPr>
            <a:r>
              <a:rPr lang="en-US" sz="1200" dirty="0">
                <a:latin typeface="+mj-lt"/>
                <a:cs typeface="Arial" charset="0"/>
              </a:rPr>
              <a:t>Ensure equipment must comply with PDO and OEM specification.</a:t>
            </a:r>
          </a:p>
          <a:p>
            <a:pPr marL="174625" indent="-174625">
              <a:spcBef>
                <a:spcPts val="0"/>
              </a:spcBef>
              <a:buFont typeface="Arial" panose="020B0604020202020204" pitchFamily="34" charset="0"/>
              <a:buChar char="•"/>
              <a:defRPr/>
            </a:pPr>
            <a:r>
              <a:rPr lang="en-US" sz="1200" dirty="0">
                <a:latin typeface="+mj-lt"/>
                <a:cs typeface="Arial" charset="0"/>
              </a:rPr>
              <a:t>Ensure only Trained Operator are operating any equipment and machineries.</a:t>
            </a:r>
          </a:p>
          <a:p>
            <a:pPr marL="174625" indent="-174625">
              <a:spcBef>
                <a:spcPts val="0"/>
              </a:spcBef>
              <a:buFont typeface="Arial" panose="020B0604020202020204" pitchFamily="34" charset="0"/>
              <a:buChar char="•"/>
              <a:defRPr/>
            </a:pPr>
            <a:r>
              <a:rPr lang="en-US" sz="1200" dirty="0">
                <a:latin typeface="+mj-lt"/>
                <a:cs typeface="Arial" charset="0"/>
              </a:rPr>
              <a:t>Always ensure to Intervene any unsafe acts and conditions.</a:t>
            </a: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73433" y="1404540"/>
            <a:ext cx="2696155" cy="2204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7" name="Group 131">
            <a:extLst>
              <a:ext uri="{FF2B5EF4-FFF2-40B4-BE49-F238E27FC236}">
                <a16:creationId xmlns:a16="http://schemas.microsoft.com/office/drawing/2014/main" id="{55CB2AD6-93BB-49A7-ACAA-2BA5667E8A22}"/>
              </a:ext>
            </a:extLst>
          </p:cNvPr>
          <p:cNvGrpSpPr>
            <a:grpSpLocks/>
          </p:cNvGrpSpPr>
          <p:nvPr/>
        </p:nvGrpSpPr>
        <p:grpSpPr bwMode="auto">
          <a:xfrm>
            <a:off x="8671237" y="3244649"/>
            <a:ext cx="361636" cy="427554"/>
            <a:chOff x="3504" y="544"/>
            <a:chExt cx="2287" cy="1855"/>
          </a:xfrm>
        </p:grpSpPr>
        <p:sp>
          <p:nvSpPr>
            <p:cNvPr id="28" name="Line 129">
              <a:extLst>
                <a:ext uri="{FF2B5EF4-FFF2-40B4-BE49-F238E27FC236}">
                  <a16:creationId xmlns:a16="http://schemas.microsoft.com/office/drawing/2014/main" id="{D009D204-3F5B-40C6-A487-DED9F3CD3657}"/>
                </a:ext>
              </a:extLst>
            </p:cNvPr>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dirty="0"/>
            </a:p>
          </p:txBody>
        </p:sp>
        <p:sp>
          <p:nvSpPr>
            <p:cNvPr id="29" name="Line 130">
              <a:extLst>
                <a:ext uri="{FF2B5EF4-FFF2-40B4-BE49-F238E27FC236}">
                  <a16:creationId xmlns:a16="http://schemas.microsoft.com/office/drawing/2014/main" id="{EB2275C2-4878-4741-99B2-C49FAF02D091}"/>
                </a:ext>
              </a:extLst>
            </p:cNvPr>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dirty="0"/>
            </a:p>
          </p:txBody>
        </p:sp>
      </p:grpSp>
      <p:sp>
        <p:nvSpPr>
          <p:cNvPr id="4" name="Slide Number Placeholder 3"/>
          <p:cNvSpPr>
            <a:spLocks noGrp="1"/>
          </p:cNvSpPr>
          <p:nvPr>
            <p:ph type="sldNum" sz="quarter" idx="12"/>
          </p:nvPr>
        </p:nvSpPr>
        <p:spPr/>
        <p:txBody>
          <a:bodyPr/>
          <a:lstStyle/>
          <a:p>
            <a:pPr>
              <a:defRPr/>
            </a:pPr>
            <a:fld id="{C085B925-3865-4333-AFCB-ABF9FE11EB42}" type="slidenum">
              <a:rPr lang="en-US" smtClean="0"/>
              <a:pPr>
                <a:defRPr/>
              </a:pPr>
              <a:t>1</a:t>
            </a:fld>
            <a:endParaRPr lang="en-US"/>
          </a:p>
        </p:txBody>
      </p:sp>
      <p:pic>
        <p:nvPicPr>
          <p:cNvPr id="14" name="Picture 13">
            <a:extLst>
              <a:ext uri="{FF2B5EF4-FFF2-40B4-BE49-F238E27FC236}">
                <a16:creationId xmlns:a16="http://schemas.microsoft.com/office/drawing/2014/main" id="{A761AC15-FA06-4FD2-935F-18E7B3A7DFB5}"/>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407159" y="5912502"/>
            <a:ext cx="566977" cy="56697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61925" y="1284146"/>
            <a:ext cx="8820150" cy="3939540"/>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mj-lt"/>
            </a:endParaRPr>
          </a:p>
          <a:p>
            <a:pPr marL="173038" indent="-173038" eaLnBrk="1" hangingPunct="1">
              <a:defRPr/>
            </a:pPr>
            <a:endParaRPr lang="en-US" sz="600" dirty="0">
              <a:solidFill>
                <a:srgbClr val="000000"/>
              </a:solidFill>
              <a:latin typeface="+mj-lt"/>
            </a:endParaRPr>
          </a:p>
          <a:p>
            <a:pPr marL="342900" indent="-342900" eaLnBrk="1" hangingPunct="1">
              <a:defRPr/>
            </a:pPr>
            <a:r>
              <a:rPr lang="en-US" sz="1600" b="1" dirty="0">
                <a:solidFill>
                  <a:srgbClr val="FF0000"/>
                </a:solidFill>
                <a:latin typeface="+mj-lt"/>
              </a:rPr>
              <a:t>As a learning from this incident and ensure continual improvement all contract</a:t>
            </a:r>
          </a:p>
          <a:p>
            <a:pPr marL="342900" indent="-342900" eaLnBrk="1" hangingPunct="1">
              <a:defRPr/>
            </a:pPr>
            <a:r>
              <a:rPr lang="en-US" sz="1600" b="1" dirty="0">
                <a:solidFill>
                  <a:srgbClr val="FF0000"/>
                </a:solidFill>
                <a:latin typeface="+mj-lt"/>
              </a:rPr>
              <a:t>managers must review their HSE HEMP against the questions asked below        </a:t>
            </a:r>
          </a:p>
          <a:p>
            <a:pPr marL="342900" indent="-342900" eaLnBrk="1" hangingPunct="1">
              <a:defRPr/>
            </a:pPr>
            <a:endParaRPr lang="en-US" sz="1600" b="1" dirty="0">
              <a:solidFill>
                <a:srgbClr val="FF0000"/>
              </a:solidFill>
              <a:latin typeface="+mj-lt"/>
            </a:endParaRPr>
          </a:p>
          <a:p>
            <a:pPr marL="342900" indent="-342900" eaLnBrk="1" hangingPunct="1">
              <a:defRPr/>
            </a:pPr>
            <a:r>
              <a:rPr lang="en-US" sz="1600" b="1" dirty="0">
                <a:latin typeface="+mj-lt"/>
              </a:rPr>
              <a:t>Confirm the following:</a:t>
            </a:r>
            <a:endParaRPr lang="en-US" sz="1600" dirty="0">
              <a:latin typeface="+mj-lt"/>
            </a:endParaRPr>
          </a:p>
          <a:p>
            <a:pPr marL="342900" indent="-342900" eaLnBrk="1" hangingPunct="1">
              <a:defRPr/>
            </a:pPr>
            <a:endParaRPr lang="en-US" sz="1400" dirty="0">
              <a:solidFill>
                <a:srgbClr val="000000"/>
              </a:solidFill>
              <a:latin typeface="+mj-lt"/>
            </a:endParaRP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personnel  engaged are competent to undertake activities?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you have a clearly defined process for developing, reviewing and approving of procedures?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only fit for the purpose equipment are been used?</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all potential hazards are considered before start of the activities and communicated to the team?</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all the lifting equipment are operated within SWL?</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the proper levelling of equipment before operation?</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all equipment and machinery are inspected prior to mobilization and use?</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the site team is empowered </a:t>
            </a:r>
            <a:r>
              <a:rPr lang="en-US" sz="1400" dirty="0">
                <a:solidFill>
                  <a:srgbClr val="0033CC"/>
                </a:solidFill>
                <a:latin typeface="+mj-lt"/>
              </a:rPr>
              <a:t>to intervene any unsafe behavior / act or Condition? </a:t>
            </a: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endParaRPr lang="en-US" sz="800" dirty="0">
              <a:solidFill>
                <a:srgbClr val="000000"/>
              </a:solidFill>
              <a:latin typeface="+mj-lt"/>
            </a:endParaRPr>
          </a:p>
        </p:txBody>
      </p:sp>
      <p:sp>
        <p:nvSpPr>
          <p:cNvPr id="27653" name="Rectangle 8"/>
          <p:cNvSpPr>
            <a:spLocks noChangeArrowheads="1"/>
          </p:cNvSpPr>
          <p:nvPr/>
        </p:nvSpPr>
        <p:spPr bwMode="auto">
          <a:xfrm>
            <a:off x="179049" y="762000"/>
            <a:ext cx="6606028" cy="307777"/>
          </a:xfrm>
          <a:prstGeom prst="rect">
            <a:avLst/>
          </a:prstGeom>
          <a:noFill/>
          <a:ln w="9525">
            <a:noFill/>
            <a:miter lim="800000"/>
            <a:headEnd/>
            <a:tailEnd/>
          </a:ln>
        </p:spPr>
        <p:txBody>
          <a:bodyPr wrap="square">
            <a:spAutoFit/>
          </a:bodyPr>
          <a:lstStyle/>
          <a:p>
            <a:pPr marL="114300" indent="-114300" algn="just">
              <a:spcBef>
                <a:spcPts val="0"/>
              </a:spcBef>
              <a:defRPr/>
            </a:pPr>
            <a:r>
              <a:rPr lang="en-GB" sz="1400" b="1" dirty="0">
                <a:solidFill>
                  <a:srgbClr val="333399"/>
                </a:solidFill>
                <a:latin typeface="+mj-lt"/>
              </a:rPr>
              <a:t>Date:</a:t>
            </a:r>
            <a:r>
              <a:rPr lang="en-US" sz="1400" b="1" dirty="0">
                <a:solidFill>
                  <a:srgbClr val="333399"/>
                </a:solidFill>
                <a:latin typeface="+mj-lt"/>
              </a:rPr>
              <a:t>  07/07/2021          	               Incident title: LTI # 15 &amp; 16</a:t>
            </a:r>
          </a:p>
        </p:txBody>
      </p:sp>
      <p:sp>
        <p:nvSpPr>
          <p:cNvPr id="2" name="Rectangle 1"/>
          <p:cNvSpPr/>
          <p:nvPr/>
        </p:nvSpPr>
        <p:spPr>
          <a:xfrm>
            <a:off x="1971772" y="79830"/>
            <a:ext cx="4813305" cy="584775"/>
          </a:xfrm>
          <a:prstGeom prst="rect">
            <a:avLst/>
          </a:prstGeom>
        </p:spPr>
        <p:txBody>
          <a:bodyPr wrap="none">
            <a:spAutoFit/>
          </a:bodyPr>
          <a:lstStyle/>
          <a:p>
            <a:pPr algn="ctr">
              <a:defRPr/>
            </a:pPr>
            <a:r>
              <a:rPr lang="en-GB" sz="3200" b="1" dirty="0">
                <a:latin typeface="+mj-lt"/>
              </a:rPr>
              <a:t>Management Self Audit </a:t>
            </a:r>
          </a:p>
        </p:txBody>
      </p:sp>
      <p:sp>
        <p:nvSpPr>
          <p:cNvPr id="3" name="Slide Number Placeholder 2"/>
          <p:cNvSpPr>
            <a:spLocks noGrp="1"/>
          </p:cNvSpPr>
          <p:nvPr>
            <p:ph type="sldNum" sz="quarter" idx="12"/>
          </p:nvPr>
        </p:nvSpPr>
        <p:spPr/>
        <p:txBody>
          <a:bodyPr/>
          <a:lstStyle/>
          <a:p>
            <a:pPr>
              <a:defRPr/>
            </a:pPr>
            <a:fld id="{C085B925-3865-4333-AFCB-ABF9FE11EB42}" type="slidenum">
              <a:rPr lang="en-US" smtClean="0"/>
              <a:pPr>
                <a:defRPr/>
              </a:pPr>
              <a:t>2</a:t>
            </a:fld>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Language xmlns="4880e4f8-4b7d-4bdd-91e3-e10d47036eca">English</Language>
    <DocId xmlns="4880e4f8-4b7d-4bdd-91e3-e10d47036eca">92652</DocId>
    <ImageCreateDate xmlns="4880E4F8-4B7D-4BDD-91E3-E10D47036ECA" xsi:nil="true"/>
    <wic_System_Copyright xmlns="http://schemas.microsoft.com/sharepoint/v3/fields"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7CDCFD-C2C6-4ECC-85D9-E8AEE3BFF834}">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ACF46C6F-070D-40A4-B21F-D63FE5060AAE}">
  <ds:schemaRefs>
    <ds:schemaRef ds:uri="http://schemas.microsoft.com/sharepoint/v3/contenttype/forms"/>
  </ds:schemaRefs>
</ds:datastoreItem>
</file>

<file path=customXml/itemProps3.xml><?xml version="1.0" encoding="utf-8"?>
<ds:datastoreItem xmlns:ds="http://schemas.openxmlformats.org/officeDocument/2006/customXml" ds:itemID="{6DE4349A-4E4B-45F5-8676-1573D1905A42}"/>
</file>

<file path=docProps/app.xml><?xml version="1.0" encoding="utf-8"?>
<Properties xmlns="http://schemas.openxmlformats.org/officeDocument/2006/extended-properties" xmlns:vt="http://schemas.openxmlformats.org/officeDocument/2006/docPropsVTypes">
  <Template/>
  <TotalTime>26711</TotalTime>
  <Words>669</Words>
  <Application>Microsoft Office PowerPoint</Application>
  <PresentationFormat>On-screen Show (4:3)</PresentationFormat>
  <Paragraphs>58</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Tahoma</vt:lpstr>
      <vt:lpstr>Times New Roman</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LTI#15 &amp;16- HiPo#38 Ray final investigation pak </dc:title>
  <dc:creator>MU93647</dc:creator>
  <cp:lastModifiedBy>Balushi, Sumaiya MSE36</cp:lastModifiedBy>
  <cp:revision>1836</cp:revision>
  <cp:lastPrinted>2021-11-24T12:29:37Z</cp:lastPrinted>
  <dcterms:created xsi:type="dcterms:W3CDTF">2001-05-03T06:07:08Z</dcterms:created>
  <dcterms:modified xsi:type="dcterms:W3CDTF">2022-07-25T11:17:15Z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