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5064" autoAdjust="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BB5B39FA-8297-4071-A6ED-F984B0650FC6}"/>
    <pc:docChg chg="modSld">
      <pc:chgData name="Konduru, Raju IDI63X" userId="d8c4c54e-792b-4728-ba18-36787d9218e6" providerId="ADAL" clId="{BB5B39FA-8297-4071-A6ED-F984B0650FC6}" dt="2024-03-27T05:05:07.126" v="1" actId="6549"/>
      <pc:docMkLst>
        <pc:docMk/>
      </pc:docMkLst>
      <pc:sldChg chg="modSp mod">
        <pc:chgData name="Konduru, Raju IDI63X" userId="d8c4c54e-792b-4728-ba18-36787d9218e6" providerId="ADAL" clId="{BB5B39FA-8297-4071-A6ED-F984B0650FC6}" dt="2024-03-27T05:05:07.126" v="1" actId="6549"/>
        <pc:sldMkLst>
          <pc:docMk/>
          <pc:sldMk cId="2964227638" sldId="270"/>
        </pc:sldMkLst>
        <pc:graphicFrameChg chg="modGraphic">
          <ac:chgData name="Konduru, Raju IDI63X" userId="d8c4c54e-792b-4728-ba18-36787d9218e6" providerId="ADAL" clId="{BB5B39FA-8297-4071-A6ED-F984B0650FC6}" dt="2024-03-27T05:05:07.126"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3599" y="2127268"/>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03598" y="2411962"/>
            <a:ext cx="799458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defRPr/>
            </a:pPr>
            <a:r>
              <a:rPr lang="en-US" sz="1400" dirty="0">
                <a:solidFill>
                  <a:srgbClr val="000000"/>
                </a:solidFill>
                <a:latin typeface="Calibri" pitchFamily="34" charset="0"/>
                <a:cs typeface="Calibri" pitchFamily="34" charset="0"/>
              </a:rPr>
              <a:t>While the Roustabout was mixing Calcium Chloride on the mixing hopper, a solid piece of calcium chloride blocked the suction of the hopper . As the Roustabout decided to use the water hose to dilute the solid piece, the water overflowed out of the hopper and spilled onto his left bottom leg and his foot resulting in a burn injury at his left leg foot.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1620332033"/>
              </p:ext>
            </p:extLst>
          </p:nvPr>
        </p:nvGraphicFramePr>
        <p:xfrm>
          <a:off x="1916638" y="652190"/>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r>
                        <a:rPr lang="en-US" sz="1300" b="0" kern="1200" dirty="0">
                          <a:solidFill>
                            <a:schemeClr val="dk1"/>
                          </a:solidFill>
                          <a:latin typeface="+mn-lt"/>
                          <a:ea typeface="+mn-ea"/>
                          <a:cs typeface="+mn-cs"/>
                        </a:rPr>
                        <a:t>1157585</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algn="l" defTabSz="914400" rtl="0" eaLnBrk="1" latinLnBrk="0" hangingPunct="1"/>
                      <a:r>
                        <a:rPr lang="en-US" sz="1300" b="0" kern="1200" dirty="0">
                          <a:solidFill>
                            <a:schemeClr val="dk1"/>
                          </a:solidFill>
                          <a:latin typeface="+mn-lt"/>
                          <a:ea typeface="+mn-ea"/>
                          <a:cs typeface="+mn-cs"/>
                        </a:rPr>
                        <a:t>10.05.2023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Depart</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3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LTI#15</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r>
                        <a:rPr lang="en-US" sz="1300" b="0" dirty="0"/>
                        <a:t>12:30 hrs</a:t>
                      </a:r>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Lekhwair</a:t>
                      </a: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r>
                        <a:rPr lang="en-US" sz="1300" b="0" kern="1200" dirty="0">
                          <a:solidFill>
                            <a:schemeClr val="dk1"/>
                          </a:solidFill>
                          <a:latin typeface="+mn-lt"/>
                          <a:ea typeface="+mn-ea"/>
                          <a:cs typeface="+mn-cs"/>
                        </a:rPr>
                        <a:t>Chemical Burn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r>
                        <a:rPr lang="en-US" sz="1300" b="0"/>
                        <a:t> </a:t>
                      </a:r>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Mixing chemicals</a:t>
                      </a: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2047638" y="1706637"/>
            <a:ext cx="8614373"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720083" y="6495471"/>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03599" y="4730489"/>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Initial 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262095" y="3513517"/>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Initial </a:t>
            </a:r>
            <a:r>
              <a:rPr lang="en-US" sz="1600" b="1" dirty="0">
                <a:solidFill>
                  <a:srgbClr val="FF0000"/>
                </a:solidFill>
                <a:latin typeface="Arial" panose="020B0604020202020204" pitchFamily="34" charset="0"/>
                <a:cs typeface="Arial" panose="020B0604020202020204" pitchFamily="34" charset="0"/>
              </a:rPr>
              <a:t>Findings:</a:t>
            </a:r>
          </a:p>
        </p:txBody>
      </p:sp>
      <p:sp>
        <p:nvSpPr>
          <p:cNvPr id="37" name="Rectangle 1">
            <a:extLst>
              <a:ext uri="{FF2B5EF4-FFF2-40B4-BE49-F238E27FC236}">
                <a16:creationId xmlns:a16="http://schemas.microsoft.com/office/drawing/2014/main" id="{AE8273E9-CD3B-4A1D-88F1-31D29526B062}"/>
              </a:ext>
            </a:extLst>
          </p:cNvPr>
          <p:cNvSpPr>
            <a:spLocks noChangeArrowheads="1"/>
          </p:cNvSpPr>
          <p:nvPr/>
        </p:nvSpPr>
        <p:spPr bwMode="auto">
          <a:xfrm>
            <a:off x="303598" y="3787838"/>
            <a:ext cx="831652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Roustabout was wearing a coverall inside the rubber boots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Water was used to dissolve the block of CaCl2 inside the hopper which overflowed</a:t>
            </a:r>
            <a:r>
              <a:rPr lang="en-US" sz="1400" dirty="0">
                <a:solidFill>
                  <a:srgbClr val="000000"/>
                </a:solidFill>
                <a:latin typeface="Calibri" pitchFamily="34" charset="0"/>
                <a:cs typeface="Calibri"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Job Safety Analysis did not highlight the usage of hand tool (shovel) to break down blocks of salt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The event was not reported as required. </a:t>
            </a: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282847" y="5058742"/>
            <a:ext cx="833727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defRPr/>
            </a:pPr>
            <a:r>
              <a:rPr lang="en-US" sz="1400" dirty="0">
                <a:solidFill>
                  <a:srgbClr val="000000"/>
                </a:solidFill>
                <a:latin typeface="Calibri" pitchFamily="34" charset="0"/>
                <a:cs typeface="Calibri" pitchFamily="34" charset="0"/>
              </a:rPr>
              <a:t>How do you ensure you understand all chemical hazards related to your activity? </a:t>
            </a:r>
          </a:p>
          <a:p>
            <a:pPr marL="285750" indent="-285750">
              <a:buFont typeface="Arial" panose="020B0604020202020204" pitchFamily="34" charset="0"/>
              <a:buChar char="•"/>
              <a:defRPr/>
            </a:pPr>
            <a:r>
              <a:rPr lang="en-US" sz="1400" dirty="0">
                <a:solidFill>
                  <a:srgbClr val="000000"/>
                </a:solidFill>
                <a:latin typeface="Calibri" pitchFamily="34" charset="0"/>
                <a:cs typeface="Calibri" pitchFamily="34" charset="0"/>
              </a:rPr>
              <a:t>When condition changes, do you stop the activity and dynamically risk assess before proceeding? </a:t>
            </a:r>
          </a:p>
          <a:p>
            <a:pPr marL="285750" indent="-285750">
              <a:buFont typeface="Arial" panose="020B0604020202020204" pitchFamily="34" charset="0"/>
              <a:buChar char="•"/>
              <a:defRPr/>
            </a:pPr>
            <a:r>
              <a:rPr lang="en-US" sz="1400" dirty="0">
                <a:solidFill>
                  <a:srgbClr val="000000"/>
                </a:solidFill>
                <a:latin typeface="Calibri" pitchFamily="34" charset="0"/>
                <a:cs typeface="Calibri" pitchFamily="34" charset="0"/>
              </a:rPr>
              <a:t>How do you ensure the work is effectively supervised ? </a:t>
            </a:r>
          </a:p>
          <a:p>
            <a:pPr marL="285750" indent="-285750">
              <a:buFont typeface="Arial" panose="020B0604020202020204" pitchFamily="34" charset="0"/>
              <a:buChar char="•"/>
              <a:defRPr/>
            </a:pPr>
            <a:r>
              <a:rPr lang="en-US" sz="1400" dirty="0">
                <a:solidFill>
                  <a:srgbClr val="000000"/>
                </a:solidFill>
                <a:latin typeface="Calibri" pitchFamily="34" charset="0"/>
                <a:cs typeface="Calibri" pitchFamily="34" charset="0"/>
              </a:rPr>
              <a:t>Do you ensure all incidents are reported as required?</a:t>
            </a:r>
          </a:p>
        </p:txBody>
      </p:sp>
      <p:sp>
        <p:nvSpPr>
          <p:cNvPr id="2" name="TextBox 1">
            <a:extLst>
              <a:ext uri="{FF2B5EF4-FFF2-40B4-BE49-F238E27FC236}">
                <a16:creationId xmlns:a16="http://schemas.microsoft.com/office/drawing/2014/main" id="{D6D21A8C-30CC-4548-8EF8-499FFD5D7726}"/>
              </a:ext>
            </a:extLst>
          </p:cNvPr>
          <p:cNvSpPr txBox="1"/>
          <p:nvPr/>
        </p:nvSpPr>
        <p:spPr>
          <a:xfrm>
            <a:off x="394208" y="6161427"/>
            <a:ext cx="8614373" cy="323165"/>
          </a:xfrm>
          <a:prstGeom prst="rect">
            <a:avLst/>
          </a:prstGeom>
          <a:solidFill>
            <a:schemeClr val="accent5"/>
          </a:solidFill>
        </p:spPr>
        <p:txBody>
          <a:bodyPr wrap="square" rtlCol="0">
            <a:spAutoFit/>
          </a:bodyPr>
          <a:lstStyle/>
          <a:p>
            <a:pPr lvl="0" algn="ctr" fontAlgn="base">
              <a:spcBef>
                <a:spcPct val="0"/>
              </a:spcBef>
              <a:spcAft>
                <a:spcPct val="0"/>
              </a:spcAft>
            </a:pPr>
            <a:r>
              <a:rPr lang="en-US" sz="1500" b="1" dirty="0">
                <a:solidFill>
                  <a:srgbClr val="FFFF00"/>
                </a:solidFill>
                <a:latin typeface="Tahoma" pitchFamily="34" charset="0"/>
                <a:ea typeface="MS PGothic" pitchFamily="34" charset="-128"/>
              </a:rPr>
              <a:t>When handling chemicals, always ensure wearing the coverall outside the safety boots</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77" y="116406"/>
            <a:ext cx="1800761" cy="1405756"/>
          </a:xfrm>
          <a:prstGeom prst="rect">
            <a:avLst/>
          </a:prstGeom>
        </p:spPr>
      </p:pic>
      <p:pic>
        <p:nvPicPr>
          <p:cNvPr id="3" name="Picture 2">
            <a:extLst>
              <a:ext uri="{FF2B5EF4-FFF2-40B4-BE49-F238E27FC236}">
                <a16:creationId xmlns:a16="http://schemas.microsoft.com/office/drawing/2014/main" id="{6E7555CC-F1F2-8EC5-A0DC-1B022EF56D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57304" y="2181116"/>
            <a:ext cx="2948783" cy="1814981"/>
          </a:xfrm>
          <a:prstGeom prst="rect">
            <a:avLst/>
          </a:prstGeom>
        </p:spPr>
      </p:pic>
      <p:grpSp>
        <p:nvGrpSpPr>
          <p:cNvPr id="23" name="Group 131">
            <a:extLst>
              <a:ext uri="{FF2B5EF4-FFF2-40B4-BE49-F238E27FC236}">
                <a16:creationId xmlns:a16="http://schemas.microsoft.com/office/drawing/2014/main" id="{B05DE0A9-B0CC-4D6E-BFA7-55AD966FDB78}"/>
              </a:ext>
            </a:extLst>
          </p:cNvPr>
          <p:cNvGrpSpPr>
            <a:grpSpLocks/>
          </p:cNvGrpSpPr>
          <p:nvPr/>
        </p:nvGrpSpPr>
        <p:grpSpPr bwMode="auto">
          <a:xfrm>
            <a:off x="11786668" y="3647022"/>
            <a:ext cx="286473" cy="463493"/>
            <a:chOff x="3504" y="544"/>
            <a:chExt cx="2287" cy="1855"/>
          </a:xfrm>
        </p:grpSpPr>
        <p:sp>
          <p:nvSpPr>
            <p:cNvPr id="24" name="Line 129">
              <a:extLst>
                <a:ext uri="{FF2B5EF4-FFF2-40B4-BE49-F238E27FC236}">
                  <a16:creationId xmlns:a16="http://schemas.microsoft.com/office/drawing/2014/main" id="{DF43A1B9-5D4B-47E5-9000-0D336C1DDFF2}"/>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sp>
          <p:nvSpPr>
            <p:cNvPr id="25" name="Line 130">
              <a:extLst>
                <a:ext uri="{FF2B5EF4-FFF2-40B4-BE49-F238E27FC236}">
                  <a16:creationId xmlns:a16="http://schemas.microsoft.com/office/drawing/2014/main" id="{0B586313-5629-4F2B-B0A4-42A0E61E5E4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grpSp>
      <p:pic>
        <p:nvPicPr>
          <p:cNvPr id="9" name="Picture 8" descr="Cartoon of a person in a hard hat and safety vest&#10;&#10;Description automatically generated">
            <a:extLst>
              <a:ext uri="{FF2B5EF4-FFF2-40B4-BE49-F238E27FC236}">
                <a16:creationId xmlns:a16="http://schemas.microsoft.com/office/drawing/2014/main" id="{91EFF8F4-6EE3-1C87-8357-4E857FD3539D}"/>
              </a:ext>
            </a:extLst>
          </p:cNvPr>
          <p:cNvPicPr>
            <a:picLocks noChangeAspect="1"/>
          </p:cNvPicPr>
          <p:nvPr/>
        </p:nvPicPr>
        <p:blipFill rotWithShape="1">
          <a:blip r:embed="rId5">
            <a:extLst>
              <a:ext uri="{28A0092B-C50C-407E-A947-70E740481C1C}">
                <a14:useLocalDpi xmlns:a14="http://schemas.microsoft.com/office/drawing/2010/main" val="0"/>
              </a:ext>
            </a:extLst>
          </a:blip>
          <a:srcRect l="14444" t="12324" r="60927"/>
          <a:stretch/>
        </p:blipFill>
        <p:spPr>
          <a:xfrm flipH="1">
            <a:off x="10979724" y="2646942"/>
            <a:ext cx="323868" cy="1078588"/>
          </a:xfrm>
          <a:prstGeom prst="rect">
            <a:avLst/>
          </a:prstGeom>
        </p:spPr>
      </p:pic>
      <p:pic>
        <p:nvPicPr>
          <p:cNvPr id="11" name="Picture 10" descr="Cartoon of a person in a hard hat and safety vest&#10;&#10;Description automatically generated">
            <a:extLst>
              <a:ext uri="{FF2B5EF4-FFF2-40B4-BE49-F238E27FC236}">
                <a16:creationId xmlns:a16="http://schemas.microsoft.com/office/drawing/2014/main" id="{4784309E-1F9F-5EE6-44C0-47102A04108F}"/>
              </a:ext>
            </a:extLst>
          </p:cNvPr>
          <p:cNvPicPr>
            <a:picLocks noChangeAspect="1"/>
          </p:cNvPicPr>
          <p:nvPr/>
        </p:nvPicPr>
        <p:blipFill rotWithShape="1">
          <a:blip r:embed="rId5">
            <a:extLst>
              <a:ext uri="{28A0092B-C50C-407E-A947-70E740481C1C}">
                <a14:useLocalDpi xmlns:a14="http://schemas.microsoft.com/office/drawing/2010/main" val="0"/>
              </a:ext>
            </a:extLst>
          </a:blip>
          <a:srcRect l="39073" t="9510" r="45722" b="73470"/>
          <a:stretch/>
        </p:blipFill>
        <p:spPr>
          <a:xfrm flipH="1">
            <a:off x="10764931" y="3226751"/>
            <a:ext cx="325290" cy="452408"/>
          </a:xfrm>
          <a:prstGeom prst="rect">
            <a:avLst/>
          </a:prstGeom>
        </p:spPr>
      </p:pic>
      <p:pic>
        <p:nvPicPr>
          <p:cNvPr id="12" name="Picture 11" descr="Cartoon of a person in a hard hat and safety vest&#10;&#10;Description automatically generated">
            <a:extLst>
              <a:ext uri="{FF2B5EF4-FFF2-40B4-BE49-F238E27FC236}">
                <a16:creationId xmlns:a16="http://schemas.microsoft.com/office/drawing/2014/main" id="{E86A6947-E795-4552-9B41-59A9C8F0CC72}"/>
              </a:ext>
            </a:extLst>
          </p:cNvPr>
          <p:cNvPicPr>
            <a:picLocks noChangeAspect="1"/>
          </p:cNvPicPr>
          <p:nvPr/>
        </p:nvPicPr>
        <p:blipFill rotWithShape="1">
          <a:blip r:embed="rId5">
            <a:extLst>
              <a:ext uri="{28A0092B-C50C-407E-A947-70E740481C1C}">
                <a14:useLocalDpi xmlns:a14="http://schemas.microsoft.com/office/drawing/2010/main" val="0"/>
              </a:ext>
            </a:extLst>
          </a:blip>
          <a:srcRect l="14444" t="12324" r="60927"/>
          <a:stretch/>
        </p:blipFill>
        <p:spPr>
          <a:xfrm flipH="1">
            <a:off x="11182087" y="41624"/>
            <a:ext cx="727065" cy="1869390"/>
          </a:xfrm>
          <a:prstGeom prst="rect">
            <a:avLst/>
          </a:prstGeom>
        </p:spPr>
      </p:pic>
      <p:pic>
        <p:nvPicPr>
          <p:cNvPr id="14" name="Picture 13" descr="Cartoon of a person in a hard hat and safety vest&#10;&#10;Description automatically generated">
            <a:extLst>
              <a:ext uri="{FF2B5EF4-FFF2-40B4-BE49-F238E27FC236}">
                <a16:creationId xmlns:a16="http://schemas.microsoft.com/office/drawing/2014/main" id="{F3C56003-9744-077E-581B-EAF0F1738E24}"/>
              </a:ext>
            </a:extLst>
          </p:cNvPr>
          <p:cNvPicPr>
            <a:picLocks noChangeAspect="1"/>
          </p:cNvPicPr>
          <p:nvPr/>
        </p:nvPicPr>
        <p:blipFill rotWithShape="1">
          <a:blip r:embed="rId5">
            <a:extLst>
              <a:ext uri="{28A0092B-C50C-407E-A947-70E740481C1C}">
                <a14:useLocalDpi xmlns:a14="http://schemas.microsoft.com/office/drawing/2010/main" val="0"/>
              </a:ext>
            </a:extLst>
          </a:blip>
          <a:srcRect l="39073" t="9510" r="45722" b="73470"/>
          <a:stretch/>
        </p:blipFill>
        <p:spPr>
          <a:xfrm flipH="1">
            <a:off x="10733637" y="1128842"/>
            <a:ext cx="547434" cy="761362"/>
          </a:xfrm>
          <a:prstGeom prst="rect">
            <a:avLst/>
          </a:prstGeom>
        </p:spPr>
      </p:pic>
      <p:pic>
        <p:nvPicPr>
          <p:cNvPr id="15" name="Picture 14">
            <a:extLst>
              <a:ext uri="{FF2B5EF4-FFF2-40B4-BE49-F238E27FC236}">
                <a16:creationId xmlns:a16="http://schemas.microsoft.com/office/drawing/2014/main" id="{A9960A90-6047-44BB-759D-FE403F6E71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57305" y="4171786"/>
            <a:ext cx="2905210" cy="1794513"/>
          </a:xfrm>
          <a:prstGeom prst="rect">
            <a:avLst/>
          </a:prstGeom>
        </p:spPr>
      </p:pic>
      <p:sp>
        <p:nvSpPr>
          <p:cNvPr id="26" name="Freeform 132">
            <a:extLst>
              <a:ext uri="{FF2B5EF4-FFF2-40B4-BE49-F238E27FC236}">
                <a16:creationId xmlns:a16="http://schemas.microsoft.com/office/drawing/2014/main" id="{5142A729-7D58-49E3-A729-54CD6FDC42D7}"/>
              </a:ext>
            </a:extLst>
          </p:cNvPr>
          <p:cNvSpPr>
            <a:spLocks/>
          </p:cNvSpPr>
          <p:nvPr/>
        </p:nvSpPr>
        <p:spPr bwMode="auto">
          <a:xfrm>
            <a:off x="11592082" y="5535795"/>
            <a:ext cx="389172" cy="3891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92776</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32F21F-1A67-468A-949D-9B9A9D67C5A2}">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54328659-2F1A-4E9C-BC8F-910D487128C3}">
  <ds:schemaRefs>
    <ds:schemaRef ds:uri="http://schemas.microsoft.com/sharepoint/v3/contenttype/forms"/>
  </ds:schemaRefs>
</ds:datastoreItem>
</file>

<file path=customXml/itemProps3.xml><?xml version="1.0" encoding="utf-8"?>
<ds:datastoreItem xmlns:ds="http://schemas.openxmlformats.org/officeDocument/2006/customXml" ds:itemID="{28F715B1-FC1F-4B26-AC54-16845FF7FE8B}"/>
</file>

<file path=docProps/app.xml><?xml version="1.0" encoding="utf-8"?>
<Properties xmlns="http://schemas.openxmlformats.org/officeDocument/2006/extended-properties" xmlns:vt="http://schemas.openxmlformats.org/officeDocument/2006/docPropsVTypes">
  <TotalTime>560</TotalTime>
  <Words>416</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LTI#15- Halliburton- Chemical Burn</dc:title>
  <dc:creator>Balushi, Sumaiya MSE36</dc:creator>
  <cp:lastModifiedBy>Konduru, Raju IDI63X</cp:lastModifiedBy>
  <cp:revision>38</cp:revision>
  <dcterms:created xsi:type="dcterms:W3CDTF">2023-01-18T05:52:34Z</dcterms:created>
  <dcterms:modified xsi:type="dcterms:W3CDTF">2024-03-27T05:05:08Z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