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6"/>
  </p:notesMasterIdLst>
  <p:sldIdLst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1C7823-1433-953C-A811-0291DCC027DA}" name="Riyami, Nabil FPS" initials="NR" userId="S::Nabil.NZA.Riyami@pdo.co.om::e81f3504-10ec-4509-a7c0-8516cec2a7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95" autoAdjust="0"/>
    <p:restoredTop sz="94674"/>
  </p:normalViewPr>
  <p:slideViewPr>
    <p:cSldViewPr snapToGrid="0" snapToObjects="1">
      <p:cViewPr varScale="1">
        <p:scale>
          <a:sx n="60" d="100"/>
          <a:sy n="60" d="100"/>
        </p:scale>
        <p:origin x="11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1898-D3BE-4DAF-90BF-EEAE478B6D22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FB269-D7FA-4B2B-A78E-1120639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Musleh image on the top right will change according to incident pattern, MSE3 will provide you with the image as per the pattern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Learnings: Four to five learning message in the form of questionnaires linked with initial findings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learning point you want to get across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E756A-71C4-4EF9-8F7C-B1FF48E66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0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4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3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6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20FC61-47A8-6688-BA3E-D0668D182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3" b="22222"/>
          <a:stretch>
            <a:fillRect/>
          </a:stretch>
        </p:blipFill>
        <p:spPr>
          <a:xfrm>
            <a:off x="9648418" y="1923715"/>
            <a:ext cx="2237277" cy="2146024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758783" y="124760"/>
            <a:ext cx="9508126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166" y="1898838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63708"/>
              </p:ext>
            </p:extLst>
          </p:nvPr>
        </p:nvGraphicFramePr>
        <p:xfrm>
          <a:off x="1758783" y="622755"/>
          <a:ext cx="950812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135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191142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214146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425736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163461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219506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Event ID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25261703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16.09.2025 / 16:45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Qarn Alam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LTI#16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Struck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Makeup BHA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28522" y="1420033"/>
            <a:ext cx="9508126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ALL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466132" y="6589930"/>
            <a:ext cx="8121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 case of an emergency please call PDO Emergency Number (Toll Free):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2467-5555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28" y="3148429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394208" y="6117320"/>
            <a:ext cx="882743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2936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Always secure assemblies and keep clear of the line of fire when torque is applied.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0979E-4BE4-B968-DB5D-14DFE1BF7DD5}"/>
              </a:ext>
            </a:extLst>
          </p:cNvPr>
          <p:cNvSpPr txBox="1"/>
          <p:nvPr/>
        </p:nvSpPr>
        <p:spPr>
          <a:xfrm>
            <a:off x="323034" y="3507653"/>
            <a:ext cx="93540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The BHA assembly was placed on a piece of wood, which did not provide stable support.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Torque was applied using a chain tong and pipe wrench on the ground.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The Roustabout’s leg was in the line of fire and no one  intervened before the incident.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The hazard of instability during torque application was not identified in the planning or final check.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412" y="4643670"/>
            <a:ext cx="305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Engagement Questions: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7616C-46C4-AA09-D8AE-1687F4201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58" y="150805"/>
            <a:ext cx="1257709" cy="1142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7DC0E8-3991-1192-A54F-A82EA170863F}"/>
              </a:ext>
            </a:extLst>
          </p:cNvPr>
          <p:cNvSpPr txBox="1"/>
          <p:nvPr/>
        </p:nvSpPr>
        <p:spPr>
          <a:xfrm>
            <a:off x="307558" y="4945247"/>
            <a:ext cx="92978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Do you ensure BHA make-up is carried out utilizing proper tools on a stable surface?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Are assemblies always secured with proper supports or stoppers before torque is applied?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Do you verify that no crew members are in the line of fire during make up or break out of assemblies?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Are Toolbox Talks (TBTs) consistently highlighting line-of-fire and stability hazards for every assembly operation?</a:t>
            </a:r>
          </a:p>
        </p:txBody>
      </p:sp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5C8D378F-A988-63BB-BC6F-614822C4FF5A}"/>
              </a:ext>
            </a:extLst>
          </p:cNvPr>
          <p:cNvSpPr/>
          <p:nvPr/>
        </p:nvSpPr>
        <p:spPr>
          <a:xfrm>
            <a:off x="10388688" y="2725513"/>
            <a:ext cx="1164185" cy="980559"/>
          </a:xfrm>
          <a:prstGeom prst="irregularSeal1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131">
            <a:extLst>
              <a:ext uri="{FF2B5EF4-FFF2-40B4-BE49-F238E27FC236}">
                <a16:creationId xmlns:a16="http://schemas.microsoft.com/office/drawing/2014/main" id="{BD905AFC-C97B-019D-1180-FC06815D41CB}"/>
              </a:ext>
            </a:extLst>
          </p:cNvPr>
          <p:cNvGrpSpPr>
            <a:grpSpLocks/>
          </p:cNvGrpSpPr>
          <p:nvPr/>
        </p:nvGrpSpPr>
        <p:grpSpPr bwMode="auto">
          <a:xfrm>
            <a:off x="11602730" y="3317887"/>
            <a:ext cx="565930" cy="480929"/>
            <a:chOff x="3504" y="544"/>
            <a:chExt cx="2287" cy="1855"/>
          </a:xfrm>
        </p:grpSpPr>
        <p:sp>
          <p:nvSpPr>
            <p:cNvPr id="24" name="Line 129">
              <a:extLst>
                <a:ext uri="{FF2B5EF4-FFF2-40B4-BE49-F238E27FC236}">
                  <a16:creationId xmlns:a16="http://schemas.microsoft.com/office/drawing/2014/main" id="{5881B850-4B90-1A83-C213-D812CB0B0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130">
              <a:extLst>
                <a:ext uri="{FF2B5EF4-FFF2-40B4-BE49-F238E27FC236}">
                  <a16:creationId xmlns:a16="http://schemas.microsoft.com/office/drawing/2014/main" id="{83391804-EFC9-E036-0AA1-A7875CC1F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5683CF0-2FCD-7577-E908-D21978445FCD}"/>
              </a:ext>
            </a:extLst>
          </p:cNvPr>
          <p:cNvSpPr txBox="1"/>
          <p:nvPr/>
        </p:nvSpPr>
        <p:spPr>
          <a:xfrm>
            <a:off x="613688" y="2258063"/>
            <a:ext cx="90202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During make up of fishing assembly, the crew were using a chain tong and pipe wrench to apply torque to the assembly  placed on a piece of wood on the ground. While applying the torque, the chain tong slipped, causing the entire assembly to flip and roll onto the Roustabout’s right leg causing fracture.</a:t>
            </a:r>
          </a:p>
        </p:txBody>
      </p:sp>
      <p:pic>
        <p:nvPicPr>
          <p:cNvPr id="23" name="Picture 22" descr="A cartoon character with a safety vest and helmet&#10;&#10;AI-generated content may be incorrect.">
            <a:extLst>
              <a:ext uri="{FF2B5EF4-FFF2-40B4-BE49-F238E27FC236}">
                <a16:creationId xmlns:a16="http://schemas.microsoft.com/office/drawing/2014/main" id="{D7481343-1F0F-0887-97DE-066ADEC92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281" y="130282"/>
            <a:ext cx="1183632" cy="1183632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1B654476-3704-6D4F-362B-779EA7A2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086" y="4149728"/>
            <a:ext cx="2279518" cy="174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602730" y="5204026"/>
            <a:ext cx="416194" cy="432003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5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51eac6-a7d5-47f5-a119-63d146adb134">
      <UserInfo>
        <DisplayName>Shah, Zahoor UIB1141XN</DisplayName>
        <AccountId>4166</AccountId>
        <AccountType/>
      </UserInfo>
      <UserInfo>
        <DisplayName>Hussain, Saddam UWCS9X</DisplayName>
        <AccountId>20428</AccountId>
        <AccountType/>
      </UserInfo>
      <UserInfo>
        <DisplayName>Zeheimi, Sulaiman UWN291</DisplayName>
        <AccountId>9941</AccountId>
        <AccountType/>
      </UserInfo>
      <UserInfo>
        <DisplayName>Al Hamdi, Ali DHSA1</DisplayName>
        <AccountId>19834</AccountId>
        <AccountType/>
      </UserInfo>
      <UserInfo>
        <DisplayName>Naamani, Saleh OSOT1</DisplayName>
        <AccountId>7374</AccountId>
        <AccountType/>
      </UserInfo>
      <UserInfo>
        <DisplayName>Al Subhi, Nooh ONO411F</DisplayName>
        <AccountId>18438</AccountId>
        <AccountType/>
      </UserInfo>
      <UserInfo>
        <DisplayName>Rawahi, Ali UEG</DisplayName>
        <AccountId>541</AccountId>
        <AccountType/>
      </UserInfo>
      <UserInfo>
        <DisplayName>Al Khayari, Yousuf CDFO14N</DisplayName>
        <AccountId>14394</AccountId>
        <AccountType/>
      </UserInfo>
      <UserInfo>
        <DisplayName>Al Jabry, Ahmed UIB1141XL</DisplayName>
        <AccountId>4523</AccountId>
        <AccountType/>
      </UserInfo>
      <UserInfo>
        <DisplayName>Shah, Jatin HIMA1</DisplayName>
        <AccountId>19796</AccountId>
        <AccountType/>
      </UserInfo>
      <UserInfo>
        <DisplayName>Salvi, Santosh UOC524Q</DisplayName>
        <AccountId>2019</AccountId>
        <AccountType/>
      </UserInfo>
      <UserInfo>
        <DisplayName>Barhi, Hilal UPKPS1</DisplayName>
        <AccountId>3675</AccountId>
        <AccountType/>
      </UserInfo>
      <UserInfo>
        <DisplayName>Suleimany, Zahir DSS</DisplayName>
        <AccountId>1071</AccountId>
        <AccountType/>
      </UserInfo>
      <UserInfo>
        <DisplayName>Padiyilaveetil, Prakashan UIB14XC</DisplayName>
        <AccountId>21169</AccountId>
        <AccountType/>
      </UserInfo>
      <UserInfo>
        <DisplayName>Sadiq, Waseem UIB14XSLR</DisplayName>
        <AccountId>17730</AccountId>
        <AccountType/>
      </UserInfo>
      <UserInfo>
        <DisplayName>Alhabsi, Saif UIB4KX</DisplayName>
        <AccountId>20961</AccountId>
        <AccountType/>
      </UserInfo>
      <UserInfo>
        <DisplayName>Juma, Mohamed UIB4YX</DisplayName>
        <AccountId>20957</AccountId>
        <AccountType/>
      </UserInfo>
      <UserInfo>
        <DisplayName>Yahyaai, Hamood UWIF4H</DisplayName>
        <AccountId>11678</AccountId>
        <AccountType/>
      </UserInfo>
      <UserInfo>
        <DisplayName>Ali, Showkath GAL271</DisplayName>
        <AccountId>21998</AccountId>
        <AccountType/>
      </UserInfo>
      <UserInfo>
        <DisplayName>Joseph, Ninan UIB1142XN</DisplayName>
        <AccountId>12829</AccountId>
        <AccountType/>
      </UserInfo>
      <UserInfo>
        <DisplayName>Thomas, Rony UIL41X</DisplayName>
        <AccountId>21425</AccountId>
        <AccountType/>
      </UserInfo>
      <UserInfo>
        <DisplayName>Ofi, Mahmood UWODQ13</DisplayName>
        <AccountId>13551</AccountId>
        <AccountType/>
      </UserInfo>
      <UserInfo>
        <DisplayName>Kharusi, Amira DLQB10</DisplayName>
        <AccountId>6730</AccountId>
        <AccountType/>
      </UserInfo>
      <UserInfo>
        <DisplayName>Harrasi, Yaser DHNF</DisplayName>
        <AccountId>4127</AccountId>
        <AccountType/>
      </UserInfo>
      <UserInfo>
        <DisplayName>Al Harthy, Asaad CDF11XC</DisplayName>
        <AccountId>15190</AccountId>
        <AccountType/>
      </UserInfo>
      <UserInfo>
        <DisplayName>Harmali, Harith UWOXG91</DisplayName>
        <AccountId>21252</AccountId>
        <AccountType/>
      </UserInfo>
      <UserInfo>
        <DisplayName>RIG-127-Site, RIG127</DisplayName>
        <AccountId>20345</AccountId>
        <AccountType/>
      </UserInfo>
      <UserInfo>
        <DisplayName>Al Fahdi, Zahir UOC521MD</DisplayName>
        <AccountId>21762</AccountId>
        <AccountType/>
      </UserInfo>
      <UserInfo>
        <DisplayName>Joseph, Robinson PI8</DisplayName>
        <AccountId>17501</AccountId>
        <AccountType/>
      </UserInfo>
      <UserInfo>
        <DisplayName>Boutahraoui, Abderrezak UPKCW1</DisplayName>
        <AccountId>15952</AccountId>
        <AccountType/>
      </UserInfo>
      <UserInfo>
        <DisplayName>Jawad, Sadiq IDCO51Y</DisplayName>
        <AccountId>21275</AccountId>
        <AccountType/>
      </UserInfo>
    </SharedWithUsers>
    <Language xmlns="4880e4f8-4b7d-4bdd-91e3-e10d47036eca">English</Language>
    <DocId xmlns="4880e4f8-4b7d-4bdd-91e3-e10d47036eca">92933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9d51eac6-a7d5-47f5-a119-63d146adb134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F96AA3A-22B9-4F48-93F0-C8665E1A4B35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2887</TotalTime>
  <Words>441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(Body)</vt:lpstr>
      <vt:lpstr>Calibri Light</vt:lpstr>
      <vt:lpstr>Gill Sans</vt:lpstr>
      <vt:lpstr>Gill Sans Light</vt:lpstr>
      <vt:lpstr>Tahoma</vt:lpstr>
      <vt:lpstr>Times New Roman</vt:lpstr>
      <vt:lpstr>Wingdings</vt:lpstr>
      <vt:lpstr>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LTI#16- 25261703 - Roustabout suffered foot injury QarnAlam_1st Alert</dc:title>
  <dc:creator>nazar@umsoman.com</dc:creator>
  <cp:lastModifiedBy>Rawahi, Ahmed MSE34</cp:lastModifiedBy>
  <cp:revision>92</cp:revision>
  <dcterms:created xsi:type="dcterms:W3CDTF">2018-09-24T07:27:56Z</dcterms:created>
  <dcterms:modified xsi:type="dcterms:W3CDTF">2025-10-02T05:06:28Z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