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88249" autoAdjust="0"/>
  </p:normalViewPr>
  <p:slideViewPr>
    <p:cSldViewPr snapToGrid="0">
      <p:cViewPr varScale="1">
        <p:scale>
          <a:sx n="100" d="100"/>
          <a:sy n="100" d="100"/>
        </p:scale>
        <p:origin x="14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D42E0AC4-EE80-4085-81DF-2912BB37131F}"/>
    <pc:docChg chg="modSld">
      <pc:chgData name="Konduru, Raju IDI63X" userId="d8c4c54e-792b-4728-ba18-36787d9218e6" providerId="ADAL" clId="{D42E0AC4-EE80-4085-81DF-2912BB37131F}" dt="2024-03-27T05:04:43.730" v="1" actId="6549"/>
      <pc:docMkLst>
        <pc:docMk/>
      </pc:docMkLst>
      <pc:sldChg chg="modSp mod">
        <pc:chgData name="Konduru, Raju IDI63X" userId="d8c4c54e-792b-4728-ba18-36787d9218e6" providerId="ADAL" clId="{D42E0AC4-EE80-4085-81DF-2912BB37131F}" dt="2024-03-27T05:04:43.730" v="1" actId="6549"/>
        <pc:sldMkLst>
          <pc:docMk/>
          <pc:sldMk cId="2964227638" sldId="270"/>
        </pc:sldMkLst>
        <pc:graphicFrameChg chg="modGraphic">
          <ac:chgData name="Konduru, Raju IDI63X" userId="d8c4c54e-792b-4728-ba18-36787d9218e6" providerId="ADAL" clId="{D42E0AC4-EE80-4085-81DF-2912BB37131F}" dt="2024-03-27T05:04:43.730"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main learning point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0BCF492-BAE3-E2C6-F77C-19C20C348301}"/>
              </a:ext>
            </a:extLst>
          </p:cNvPr>
          <p:cNvPicPr>
            <a:picLocks noChangeAspect="1"/>
          </p:cNvPicPr>
          <p:nvPr/>
        </p:nvPicPr>
        <p:blipFill>
          <a:blip r:embed="rId3"/>
          <a:stretch>
            <a:fillRect/>
          </a:stretch>
        </p:blipFill>
        <p:spPr>
          <a:xfrm>
            <a:off x="9079154" y="2297889"/>
            <a:ext cx="2780037" cy="1989372"/>
          </a:xfrm>
          <a:prstGeom prst="rect">
            <a:avLst/>
          </a:prstGeom>
        </p:spPr>
      </p:pic>
      <p:pic>
        <p:nvPicPr>
          <p:cNvPr id="11" name="Picture 10">
            <a:extLst>
              <a:ext uri="{FF2B5EF4-FFF2-40B4-BE49-F238E27FC236}">
                <a16:creationId xmlns:a16="http://schemas.microsoft.com/office/drawing/2014/main" id="{1AC8AC31-E27C-1F4A-2E76-87E1FE3E689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Effect>
                      <a14:brightnessContrast bright="20000" contrast="-20000"/>
                    </a14:imgEffect>
                  </a14:imgLayer>
                </a14:imgProps>
              </a:ext>
            </a:extLst>
          </a:blip>
          <a:stretch>
            <a:fillRect/>
          </a:stretch>
        </p:blipFill>
        <p:spPr>
          <a:xfrm>
            <a:off x="9079154" y="4363807"/>
            <a:ext cx="2815938" cy="1688321"/>
          </a:xfrm>
          <a:prstGeom prst="rect">
            <a:avLst/>
          </a:prstGeom>
        </p:spPr>
      </p:pic>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2809" y="2066933"/>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32808" y="2404150"/>
            <a:ext cx="861437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At 15:50 pm on the 22</a:t>
            </a:r>
            <a:r>
              <a:rPr lang="en-US" sz="1400" baseline="30000" dirty="0">
                <a:effectLst/>
              </a:rPr>
              <a:t>nd</a:t>
            </a:r>
            <a:r>
              <a:rPr lang="en-US" sz="1400" dirty="0">
                <a:effectLst/>
              </a:rPr>
              <a:t> of July 2023, the workshop crew were fixing a 300kg chisel inside the </a:t>
            </a:r>
            <a:r>
              <a:rPr lang="en-US" sz="1400" dirty="0"/>
              <a:t>chisel housing </a:t>
            </a:r>
            <a:r>
              <a:rPr lang="en-US" sz="1400" dirty="0">
                <a:effectLst/>
              </a:rPr>
              <a:t>of the breaker. During positioning the chisel using a forklift, the mechanic attempted to align the chisel with the housing, but due to the inclined position, the chisel slipped and trapped two fingers of his left hand between the chisel and the ground</a:t>
            </a:r>
            <a:r>
              <a:rPr lang="en-US" sz="1400" dirty="0"/>
              <a:t> resulting in amputation of the fingertips on the middle and ring fingers.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674061564"/>
              </p:ext>
            </p:extLst>
          </p:nvPr>
        </p:nvGraphicFramePr>
        <p:xfrm>
          <a:off x="1916638" y="652190"/>
          <a:ext cx="8876375" cy="914400"/>
        </p:xfrm>
        <a:graphic>
          <a:graphicData uri="http://schemas.openxmlformats.org/drawingml/2006/table">
            <a:tbl>
              <a:tblPr firstRow="1" bandRow="1">
                <a:tableStyleId>{5C22544A-7EE6-4342-B048-85BDC9FD1C3A}</a:tableStyleId>
              </a:tblPr>
              <a:tblGrid>
                <a:gridCol w="1176518">
                  <a:extLst>
                    <a:ext uri="{9D8B030D-6E8A-4147-A177-3AD203B41FA5}">
                      <a16:colId xmlns:a16="http://schemas.microsoft.com/office/drawing/2014/main" val="4136576419"/>
                    </a:ext>
                  </a:extLst>
                </a:gridCol>
                <a:gridCol w="1404234">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556188">
                  <a:extLst>
                    <a:ext uri="{9D8B030D-6E8A-4147-A177-3AD203B41FA5}">
                      <a16:colId xmlns:a16="http://schemas.microsoft.com/office/drawing/2014/main" val="2009492886"/>
                    </a:ext>
                  </a:extLst>
                </a:gridCol>
                <a:gridCol w="1317522">
                  <a:extLst>
                    <a:ext uri="{9D8B030D-6E8A-4147-A177-3AD203B41FA5}">
                      <a16:colId xmlns:a16="http://schemas.microsoft.com/office/drawing/2014/main" val="1090560065"/>
                    </a:ext>
                  </a:extLst>
                </a:gridCol>
                <a:gridCol w="2435594">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1158474</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22.07.2023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algn="l" defTabSz="914400"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LTI#16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t>15:45 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ATE Workshop, Nimr</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r h="2698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Fixing RB chisel</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47638" y="1715496"/>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pic>
        <p:nvPicPr>
          <p:cNvPr id="21" name="Picture 20" descr="A picture containing person, standing&#10;&#10;Description automatically generated">
            <a:extLst>
              <a:ext uri="{FF2B5EF4-FFF2-40B4-BE49-F238E27FC236}">
                <a16:creationId xmlns:a16="http://schemas.microsoft.com/office/drawing/2014/main" id="{9E28D099-22D2-4956-8A3D-A70D8F3C17FD}"/>
              </a:ext>
            </a:extLst>
          </p:cNvPr>
          <p:cNvPicPr>
            <a:picLocks noChangeAspect="1"/>
          </p:cNvPicPr>
          <p:nvPr/>
        </p:nvPicPr>
        <p:blipFill rotWithShape="1">
          <a:blip r:embed="rId6"/>
          <a:srcRect l="14819" r="24496" b="11753"/>
          <a:stretch/>
        </p:blipFill>
        <p:spPr>
          <a:xfrm>
            <a:off x="10834986" y="114909"/>
            <a:ext cx="1180756" cy="2020163"/>
          </a:xfrm>
          <a:prstGeom prst="rect">
            <a:avLst/>
          </a:prstGeom>
        </p:spPr>
      </p:pic>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14985" y="4610656"/>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14985" y="3323758"/>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32808" y="3526747"/>
            <a:ext cx="8166075"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The chisel was being lifted by the forklift using a sling belt, which </a:t>
            </a:r>
            <a:r>
              <a:rPr lang="en-US" sz="1400" dirty="0">
                <a:solidFill>
                  <a:srgbClr val="000000"/>
                </a:solidFill>
                <a:latin typeface="Calibri" pitchFamily="34" charset="0"/>
                <a:cs typeface="Calibri" pitchFamily="34" charset="0"/>
              </a:rPr>
              <a:t>does not comply with PDO lifting specification.</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Mechanic was using his hands to align the chisel into the chisel housing while wearing </a:t>
            </a:r>
            <a:r>
              <a:rPr lang="en-US" sz="1400" dirty="0">
                <a:solidFill>
                  <a:srgbClr val="000000"/>
                </a:solidFill>
                <a:latin typeface="Calibri" pitchFamily="34" charset="0"/>
                <a:cs typeface="Calibri" pitchFamily="34" charset="0"/>
              </a:rPr>
              <a:t>c</a:t>
            </a:r>
            <a:r>
              <a:rPr kumimoji="0" lang="en-US" sz="1400" b="0" i="0" u="none" strike="noStrike" kern="1200" cap="none" spc="0" normalizeH="0" baseline="0" noProof="0" dirty="0" err="1">
                <a:ln>
                  <a:noFill/>
                </a:ln>
                <a:effectLst/>
                <a:uLnTx/>
                <a:uFillTx/>
                <a:latin typeface="Calibri" pitchFamily="34" charset="0"/>
                <a:ea typeface="+mn-ea"/>
                <a:cs typeface="Calibri" pitchFamily="34" charset="0"/>
              </a:rPr>
              <a:t>otton</a:t>
            </a:r>
            <a:r>
              <a:rPr kumimoji="0" lang="en-US" sz="1400" b="0" i="0" u="none" strike="noStrike" kern="1200" cap="none" spc="0" normalizeH="0" baseline="0" noProof="0" dirty="0">
                <a:ln>
                  <a:noFill/>
                </a:ln>
                <a:effectLst/>
                <a:uLnTx/>
                <a:uFillTx/>
                <a:latin typeface="Calibri" pitchFamily="34" charset="0"/>
                <a:ea typeface="+mn-ea"/>
                <a:cs typeface="Calibri" pitchFamily="34" charset="0"/>
              </a:rPr>
              <a:t> hand </a:t>
            </a: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gloves.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The workshop foreman was operating the forklift in place of the forklift operator who was unavailable.</a:t>
            </a:r>
          </a:p>
          <a:p>
            <a:pPr marL="28575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The event was not reported. </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14985" y="4784249"/>
            <a:ext cx="842926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Do you ensure TBT engagement is effectively done prior the 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How do you ensure all crew members are aware of all the pinch points related hazards?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Do you always ensure that all activities are planned well before starting the 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Do you ensure to use appropriate tools and equipment for the 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Do you ensure you comply with PDO lifting specifications?</a:t>
            </a:r>
          </a:p>
        </p:txBody>
      </p:sp>
      <p:sp>
        <p:nvSpPr>
          <p:cNvPr id="2" name="TextBox 1">
            <a:extLst>
              <a:ext uri="{FF2B5EF4-FFF2-40B4-BE49-F238E27FC236}">
                <a16:creationId xmlns:a16="http://schemas.microsoft.com/office/drawing/2014/main" id="{D6D21A8C-30CC-4548-8EF8-499FFD5D7726}"/>
              </a:ext>
            </a:extLst>
          </p:cNvPr>
          <p:cNvSpPr txBox="1"/>
          <p:nvPr/>
        </p:nvSpPr>
        <p:spPr>
          <a:xfrm>
            <a:off x="521166" y="6069216"/>
            <a:ext cx="8135767" cy="369332"/>
          </a:xfrm>
          <a:prstGeom prst="rect">
            <a:avLst/>
          </a:prstGeom>
          <a:solidFill>
            <a:schemeClr val="accent5"/>
          </a:solidFill>
        </p:spPr>
        <p:txBody>
          <a:bodyPr wrap="square" rtlCol="0">
            <a:spAutoFit/>
          </a:bodyPr>
          <a:lstStyle/>
          <a:p>
            <a:pPr algn="ctr" defTabSz="685800" fontAlgn="base" latinLnBrk="0">
              <a:spcBef>
                <a:spcPct val="0"/>
              </a:spcBef>
              <a:spcAft>
                <a:spcPct val="0"/>
              </a:spcAft>
            </a:pPr>
            <a:r>
              <a:rPr lang="en-US" sz="1800" b="1" dirty="0">
                <a:solidFill>
                  <a:srgbClr val="FFFF00"/>
                </a:solidFill>
                <a:latin typeface="Tahoma" pitchFamily="34" charset="0"/>
                <a:ea typeface="MS PGothic" pitchFamily="34" charset="-128"/>
              </a:rPr>
              <a:t>Always use handsfree option, where there is risk of pinch points</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56" y="332367"/>
            <a:ext cx="1731470" cy="1351664"/>
          </a:xfrm>
          <a:prstGeom prst="rect">
            <a:avLst/>
          </a:prstGeom>
        </p:spPr>
      </p:pic>
      <p:sp>
        <p:nvSpPr>
          <p:cNvPr id="10" name="Freeform 132">
            <a:extLst>
              <a:ext uri="{FF2B5EF4-FFF2-40B4-BE49-F238E27FC236}">
                <a16:creationId xmlns:a16="http://schemas.microsoft.com/office/drawing/2014/main" id="{5FE761CF-9684-AFA6-6D2A-9854C105AF6E}"/>
              </a:ext>
            </a:extLst>
          </p:cNvPr>
          <p:cNvSpPr>
            <a:spLocks/>
          </p:cNvSpPr>
          <p:nvPr/>
        </p:nvSpPr>
        <p:spPr bwMode="auto">
          <a:xfrm>
            <a:off x="11558542" y="523699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3" name="Group 131">
            <a:extLst>
              <a:ext uri="{FF2B5EF4-FFF2-40B4-BE49-F238E27FC236}">
                <a16:creationId xmlns:a16="http://schemas.microsoft.com/office/drawing/2014/main" id="{87F23EE3-49D2-94F5-3A57-CB3BB519B0D1}"/>
              </a:ext>
            </a:extLst>
          </p:cNvPr>
          <p:cNvGrpSpPr>
            <a:grpSpLocks/>
          </p:cNvGrpSpPr>
          <p:nvPr/>
        </p:nvGrpSpPr>
        <p:grpSpPr bwMode="auto">
          <a:xfrm>
            <a:off x="11558542" y="3680522"/>
            <a:ext cx="336550" cy="544513"/>
            <a:chOff x="3504" y="544"/>
            <a:chExt cx="2287" cy="1855"/>
          </a:xfrm>
          <a:effectLst>
            <a:outerShdw blurRad="50800" dist="38100" dir="2700000" algn="tl" rotWithShape="0">
              <a:prstClr val="black">
                <a:alpha val="40000"/>
              </a:prstClr>
            </a:outerShdw>
          </a:effectLst>
        </p:grpSpPr>
        <p:sp>
          <p:nvSpPr>
            <p:cNvPr id="6" name="Line 129">
              <a:extLst>
                <a:ext uri="{FF2B5EF4-FFF2-40B4-BE49-F238E27FC236}">
                  <a16:creationId xmlns:a16="http://schemas.microsoft.com/office/drawing/2014/main" id="{D83C05B3-681A-3362-8E64-7302BA5D72E1}"/>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65108DD-44C2-61CC-6F05-DF95490A2685}"/>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92777</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C2F94-12B4-445F-ACD0-7B93F98DCF5A}">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3B018474-0024-47CB-9D96-A8813A8248AC}">
  <ds:schemaRefs>
    <ds:schemaRef ds:uri="http://schemas.microsoft.com/sharepoint/v3/contenttype/forms"/>
  </ds:schemaRefs>
</ds:datastoreItem>
</file>

<file path=customXml/itemProps3.xml><?xml version="1.0" encoding="utf-8"?>
<ds:datastoreItem xmlns:ds="http://schemas.openxmlformats.org/officeDocument/2006/customXml" ds:itemID="{6D949447-34D7-4CA8-8EDF-D46B4602271D}"/>
</file>

<file path=docProps/app.xml><?xml version="1.0" encoding="utf-8"?>
<Properties xmlns="http://schemas.openxmlformats.org/officeDocument/2006/extended-properties" xmlns:vt="http://schemas.openxmlformats.org/officeDocument/2006/docPropsVTypes">
  <TotalTime>329</TotalTime>
  <Words>458</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LTI#16- ATE - Fractured Finger</dc:title>
  <dc:creator>Balushi, Sumaiya MSE36</dc:creator>
  <cp:lastModifiedBy>Konduru, Raju IDI63X</cp:lastModifiedBy>
  <cp:revision>32</cp:revision>
  <dcterms:created xsi:type="dcterms:W3CDTF">2023-01-18T05:52:34Z</dcterms:created>
  <dcterms:modified xsi:type="dcterms:W3CDTF">2024-03-27T05:04:45Z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