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theme/theme2.xml" ContentType="application/vnd.openxmlformats-officedocument.theme+xml"/>
  <Override PartName="/ppt/commentAuthors.xml" ContentType="application/vnd.openxmlformats-officedocument.presentationml.commentAuthors+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6670675" cy="98758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thi, Mohamed MSE33" initials="HMM" lastIdx="1" clrIdx="0">
    <p:extLst>
      <p:ext uri="{19B8F6BF-5375-455C-9EA6-DF929625EA0E}">
        <p15:presenceInfo xmlns:p15="http://schemas.microsoft.com/office/powerpoint/2012/main" userId="S::Mohamed.Harthi@pdo.co.om::432c44a0-cc3d-49c6-a8d3-3ed757b3a2f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471" autoAdjust="0"/>
  </p:normalViewPr>
  <p:slideViewPr>
    <p:cSldViewPr>
      <p:cViewPr varScale="1">
        <p:scale>
          <a:sx n="96" d="100"/>
          <a:sy n="96" d="100"/>
        </p:scale>
        <p:origin x="81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11"/>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875136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868363" y="741363"/>
            <a:ext cx="4933950" cy="37020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691063"/>
            <a:ext cx="48926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18868625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338521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162983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87131" y="1066800"/>
            <a:ext cx="5137151" cy="4047262"/>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 14 Jul 2021</a:t>
            </a:r>
            <a:r>
              <a:rPr lang="en-US" sz="1200" b="1" dirty="0">
                <a:solidFill>
                  <a:srgbClr val="333399"/>
                </a:solidFill>
                <a:latin typeface="Tahoma" pitchFamily="34" charset="0"/>
              </a:rPr>
              <a:t>       Incident title: LTI # 17 (MVI)</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p>
          <a:p>
            <a:pPr marL="114300" indent="-114300" algn="just">
              <a:defRPr/>
            </a:pPr>
            <a:endParaRPr lang="en-US" sz="1600" dirty="0">
              <a:solidFill>
                <a:srgbClr val="FF0000"/>
              </a:solidFill>
              <a:latin typeface="Tahoma" pitchFamily="34" charset="0"/>
            </a:endParaRPr>
          </a:p>
          <a:p>
            <a:pPr indent="20638" algn="just" eaLnBrk="1" hangingPunct="1">
              <a:defRPr/>
            </a:pPr>
            <a:r>
              <a:rPr lang="en-US" sz="1200" dirty="0">
                <a:effectLst/>
                <a:latin typeface="Arial" panose="020B0604020202020204" pitchFamily="34" charset="0"/>
                <a:ea typeface="Times New Roman" panose="02020603050405020304" pitchFamily="18" charset="0"/>
              </a:rPr>
              <a:t>A crane while taking a left turn at Marmul PDO T-Junction came in contact with a </a:t>
            </a:r>
            <a:r>
              <a:rPr lang="en-US" sz="1200" dirty="0">
                <a:latin typeface="Arial" panose="020B0604020202020204" pitchFamily="34" charset="0"/>
                <a:ea typeface="Times New Roman" panose="02020603050405020304" pitchFamily="18" charset="0"/>
              </a:rPr>
              <a:t>oncoming t</a:t>
            </a:r>
            <a:r>
              <a:rPr lang="en-US" sz="1200" dirty="0">
                <a:effectLst/>
                <a:latin typeface="Arial" panose="020B0604020202020204" pitchFamily="34" charset="0"/>
                <a:ea typeface="Times New Roman" panose="02020603050405020304" pitchFamily="18" charset="0"/>
              </a:rPr>
              <a:t>ipper which was coming from DWD station road. Rigger of the crane sustained injury to his right leg and both the vehicles moderately damaged. Fire and rescue services were initiated, and injured person medically evacuated to PDO Clinic and subsequently to SQH Salalah for further medical management</a:t>
            </a:r>
            <a:endParaRPr lang="en-US" sz="1050" dirty="0">
              <a:latin typeface="Arial"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1050" dirty="0">
              <a:solidFill>
                <a:srgbClr val="000000"/>
              </a:solidFill>
              <a:latin typeface="Arial" pitchFamily="34"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1600" b="1" dirty="0">
              <a:solidFill>
                <a:srgbClr val="333399"/>
              </a:solidFill>
              <a:latin typeface="Tahoma" pitchFamily="34" charset="0"/>
            </a:endParaRPr>
          </a:p>
          <a:p>
            <a:pPr marL="114300" indent="-114300" algn="just">
              <a:defRPr/>
            </a:pPr>
            <a:endParaRPr lang="en-US" sz="600" dirty="0">
              <a:solidFill>
                <a:schemeClr val="accent2"/>
              </a:solidFill>
              <a:latin typeface="Arial" charset="0"/>
            </a:endParaRPr>
          </a:p>
          <a:p>
            <a:pPr marL="171450" indent="-171450">
              <a:buFont typeface="Wingdings" panose="05000000000000000000" pitchFamily="2" charset="2"/>
              <a:buChar char="§"/>
              <a:defRPr/>
            </a:pPr>
            <a:r>
              <a:rPr lang="en-US" sz="1100" dirty="0">
                <a:latin typeface="Arial" charset="0"/>
                <a:cs typeface="Tahoma" pitchFamily="34" charset="0"/>
              </a:rPr>
              <a:t>Always reduce speed while approaching road intersections</a:t>
            </a:r>
          </a:p>
          <a:p>
            <a:pPr marL="171450" indent="-171450" eaLnBrk="1" hangingPunct="1">
              <a:buFont typeface="Wingdings" panose="05000000000000000000" pitchFamily="2" charset="2"/>
              <a:buChar char="§"/>
              <a:defRPr/>
            </a:pPr>
            <a:r>
              <a:rPr lang="en-US" sz="1100" dirty="0">
                <a:latin typeface="Arial" charset="0"/>
                <a:cs typeface="Tahoma" pitchFamily="34" charset="0"/>
              </a:rPr>
              <a:t>Always wait for traffic at straight lane to clear before crossing the road</a:t>
            </a:r>
          </a:p>
          <a:p>
            <a:pPr marL="171450" indent="-171450" eaLnBrk="1" hangingPunct="1">
              <a:buFont typeface="Wingdings" panose="05000000000000000000" pitchFamily="2" charset="2"/>
              <a:buChar char="§"/>
              <a:defRPr/>
            </a:pPr>
            <a:r>
              <a:rPr lang="en-US" sz="1100" dirty="0">
                <a:latin typeface="Arial" charset="0"/>
                <a:cs typeface="Tahoma" pitchFamily="34" charset="0"/>
              </a:rPr>
              <a:t>Always make intention clear before commence turning by switching on indicators.</a:t>
            </a:r>
          </a:p>
          <a:p>
            <a:pPr marL="171450" indent="-171450" eaLnBrk="1" hangingPunct="1">
              <a:buFont typeface="Wingdings" panose="05000000000000000000" pitchFamily="2" charset="2"/>
              <a:buChar char="§"/>
              <a:defRPr/>
            </a:pPr>
            <a:r>
              <a:rPr lang="en-US" sz="1100" dirty="0">
                <a:latin typeface="Arial" charset="0"/>
                <a:cs typeface="Tahoma" pitchFamily="34" charset="0"/>
              </a:rPr>
              <a:t>Always follow defensive driving techniques while on road</a:t>
            </a:r>
            <a:r>
              <a:rPr lang="en-US" sz="1100" dirty="0">
                <a:solidFill>
                  <a:schemeClr val="accent2"/>
                </a:solidFill>
                <a:latin typeface="Arial" charset="0"/>
                <a:cs typeface="Tahoma" pitchFamily="34" charset="0"/>
              </a:rPr>
              <a:t>.</a:t>
            </a:r>
          </a:p>
          <a:p>
            <a:pPr eaLnBrk="1" hangingPunct="1">
              <a:buFont typeface="Arial" pitchFamily="34" charset="0"/>
              <a:buChar char="•"/>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819400" y="5993143"/>
            <a:ext cx="5181600" cy="584775"/>
          </a:xfrm>
          <a:prstGeom prst="rect">
            <a:avLst/>
          </a:prstGeom>
          <a:solidFill>
            <a:schemeClr val="accent2"/>
          </a:solidFill>
          <a:ln w="9525">
            <a:noFill/>
            <a:miter lim="800000"/>
            <a:headEnd/>
            <a:tailEnd/>
          </a:ln>
        </p:spPr>
        <p:txBody>
          <a:bodyPr>
            <a:spAutoFit/>
          </a:bodyPr>
          <a:lstStyle/>
          <a:p>
            <a:pPr algn="ctr" eaLnBrk="1" hangingPunct="1"/>
            <a:r>
              <a:rPr lang="en-US" sz="1600" b="1" dirty="0">
                <a:solidFill>
                  <a:srgbClr val="FFFF00"/>
                </a:solidFill>
                <a:latin typeface="Tahoma" pitchFamily="34" charset="0"/>
              </a:rPr>
              <a:t>Always wait for traffic at straight lane to clear before crossing the lane</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6633" name="Group 131"/>
          <p:cNvGrpSpPr>
            <a:grpSpLocks/>
          </p:cNvGrpSpPr>
          <p:nvPr/>
        </p:nvGrpSpPr>
        <p:grpSpPr bwMode="auto">
          <a:xfrm>
            <a:off x="8534400" y="27432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18" name="Picture 17">
            <a:extLst>
              <a:ext uri="{FF2B5EF4-FFF2-40B4-BE49-F238E27FC236}">
                <a16:creationId xmlns:a16="http://schemas.microsoft.com/office/drawing/2014/main" id="{D3615640-72C8-46B6-8285-E14628B6E8C7}"/>
              </a:ext>
            </a:extLst>
          </p:cNvPr>
          <p:cNvPicPr>
            <a:picLocks noChangeAspect="1"/>
          </p:cNvPicPr>
          <p:nvPr/>
        </p:nvPicPr>
        <p:blipFill rotWithShape="1">
          <a:blip r:embed="rId3"/>
          <a:srcRect l="1724" t="25027" r="9267" b="42351"/>
          <a:stretch/>
        </p:blipFill>
        <p:spPr>
          <a:xfrm>
            <a:off x="5506843" y="3578845"/>
            <a:ext cx="3408556" cy="1792287"/>
          </a:xfrm>
          <a:prstGeom prst="rect">
            <a:avLst/>
          </a:prstGeom>
        </p:spPr>
      </p:pic>
      <p:sp>
        <p:nvSpPr>
          <p:cNvPr id="26634" name="Freeform 132"/>
          <p:cNvSpPr>
            <a:spLocks/>
          </p:cNvSpPr>
          <p:nvPr/>
        </p:nvSpPr>
        <p:spPr bwMode="auto">
          <a:xfrm>
            <a:off x="8275638" y="48006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19" name="Picture 18">
            <a:extLst>
              <a:ext uri="{FF2B5EF4-FFF2-40B4-BE49-F238E27FC236}">
                <a16:creationId xmlns:a16="http://schemas.microsoft.com/office/drawing/2014/main" id="{82B3018E-0603-4C3D-83BB-D7A3A4539305}"/>
              </a:ext>
            </a:extLst>
          </p:cNvPr>
          <p:cNvPicPr>
            <a:picLocks noChangeAspect="1"/>
          </p:cNvPicPr>
          <p:nvPr/>
        </p:nvPicPr>
        <p:blipFill rotWithShape="1">
          <a:blip r:embed="rId4"/>
          <a:srcRect l="20000" t="24814" r="27500" b="32223"/>
          <a:stretch/>
        </p:blipFill>
        <p:spPr>
          <a:xfrm>
            <a:off x="5555012" y="1066800"/>
            <a:ext cx="3360387" cy="2285999"/>
          </a:xfrm>
          <a:prstGeom prst="rect">
            <a:avLst/>
          </a:prstGeom>
        </p:spPr>
      </p:pic>
      <p:sp>
        <p:nvSpPr>
          <p:cNvPr id="20" name="Explosion: 14 Points 19">
            <a:extLst>
              <a:ext uri="{FF2B5EF4-FFF2-40B4-BE49-F238E27FC236}">
                <a16:creationId xmlns:a16="http://schemas.microsoft.com/office/drawing/2014/main" id="{3669EDED-AB33-4F1B-9DB6-C27CE4707DAB}"/>
              </a:ext>
            </a:extLst>
          </p:cNvPr>
          <p:cNvSpPr/>
          <p:nvPr/>
        </p:nvSpPr>
        <p:spPr bwMode="auto">
          <a:xfrm>
            <a:off x="7056690" y="2132532"/>
            <a:ext cx="400396" cy="226046"/>
          </a:xfrm>
          <a:prstGeom prst="irregularSeal2">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grpSp>
        <p:nvGrpSpPr>
          <p:cNvPr id="17" name="Group 131">
            <a:extLst>
              <a:ext uri="{FF2B5EF4-FFF2-40B4-BE49-F238E27FC236}">
                <a16:creationId xmlns:a16="http://schemas.microsoft.com/office/drawing/2014/main" id="{D8EFD2A0-C9A3-4A58-9CFF-B905FCDBD537}"/>
              </a:ext>
            </a:extLst>
          </p:cNvPr>
          <p:cNvGrpSpPr>
            <a:grpSpLocks/>
          </p:cNvGrpSpPr>
          <p:nvPr/>
        </p:nvGrpSpPr>
        <p:grpSpPr bwMode="auto">
          <a:xfrm>
            <a:off x="8527410" y="2720471"/>
            <a:ext cx="336550" cy="544513"/>
            <a:chOff x="3504" y="544"/>
            <a:chExt cx="2287" cy="1855"/>
          </a:xfrm>
        </p:grpSpPr>
        <p:sp>
          <p:nvSpPr>
            <p:cNvPr id="21" name="Line 129">
              <a:extLst>
                <a:ext uri="{FF2B5EF4-FFF2-40B4-BE49-F238E27FC236}">
                  <a16:creationId xmlns:a16="http://schemas.microsoft.com/office/drawing/2014/main" id="{C108A6CE-88BE-4145-AC91-881D181EA73F}"/>
                </a:ext>
              </a:extLst>
            </p:cNvPr>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2" name="Line 130">
              <a:extLst>
                <a:ext uri="{FF2B5EF4-FFF2-40B4-BE49-F238E27FC236}">
                  <a16:creationId xmlns:a16="http://schemas.microsoft.com/office/drawing/2014/main" id="{43AC5732-DE96-4768-A2A0-DCC94E32061C}"/>
                </a:ext>
              </a:extLst>
            </p:cNvPr>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534400" cy="4216539"/>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endParaRPr lang="en-US" sz="1600" dirty="0">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that  your drivers / operators are having adequate experience ?</a:t>
            </a:r>
          </a:p>
          <a:p>
            <a:pPr marL="342900" lvl="0" indent="-342900" eaLnBrk="1" hangingPunct="1">
              <a:buFont typeface="+mj-lt"/>
              <a:buAutoNum type="arabicPeriod"/>
              <a:defRPr/>
            </a:pPr>
            <a:r>
              <a:rPr lang="en-US" sz="1400" dirty="0">
                <a:solidFill>
                  <a:schemeClr val="accent2"/>
                </a:solidFill>
                <a:latin typeface="Arial"/>
                <a:sym typeface="Wingdings" pitchFamily="2" charset="2"/>
              </a:rPr>
              <a:t>Do you ensure that  your drivers / operators are trained and assessed?</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that  Learning from Incidents are cascaded effectively to your  drivers ?</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that your drivers are internally assessed prior to mobilization?</a:t>
            </a:r>
            <a:endParaRPr lang="en-US" sz="1400" dirty="0">
              <a:solidFill>
                <a:srgbClr val="0033CC"/>
              </a:solidFill>
              <a:latin typeface="+mj-lt"/>
              <a:sym typeface="Wingdings" pitchFamily="2" charset="2"/>
            </a:endParaRP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367462" y="911423"/>
            <a:ext cx="4814138" cy="307777"/>
          </a:xfrm>
          <a:prstGeom prst="rect">
            <a:avLst/>
          </a:prstGeom>
          <a:noFill/>
          <a:ln w="9525">
            <a:noFill/>
            <a:miter lim="800000"/>
            <a:headEnd/>
            <a:tailEnd/>
          </a:ln>
        </p:spPr>
        <p:txBody>
          <a:bodyPr wrap="none">
            <a:spAutoFit/>
          </a:bodyPr>
          <a:lstStyle/>
          <a:p>
            <a:pPr marL="114300" indent="-114300" algn="just">
              <a:defRPr/>
            </a:pPr>
            <a:r>
              <a:rPr lang="en-GB" sz="1400" b="1" dirty="0">
                <a:solidFill>
                  <a:srgbClr val="333399"/>
                </a:solidFill>
                <a:latin typeface="Tahoma" pitchFamily="34" charset="0"/>
              </a:rPr>
              <a:t>Date: 14 Jul 2021</a:t>
            </a:r>
            <a:r>
              <a:rPr lang="en-US" sz="1400" b="1" dirty="0">
                <a:solidFill>
                  <a:srgbClr val="333399"/>
                </a:solidFill>
                <a:latin typeface="Tahoma" pitchFamily="34" charset="0"/>
              </a:rPr>
              <a:t>       Incident title: LTI # 17 (MVI)</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anguage xmlns="4880e4f8-4b7d-4bdd-91e3-e10d47036eca">English</Language>
    <DocId xmlns="4880e4f8-4b7d-4bdd-91e3-e10d47036eca">92653</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7CDCFD-C2C6-4ECC-85D9-E8AEE3BFF834}">
  <ds:schemaRefs>
    <ds:schemaRef ds:uri="http://schemas.microsoft.com/sharepoint/v3"/>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886CDB94-D3C6-43A5-8641-D2F182833EE2}"/>
</file>

<file path=customXml/itemProps3.xml><?xml version="1.0" encoding="utf-8"?>
<ds:datastoreItem xmlns:ds="http://schemas.openxmlformats.org/officeDocument/2006/customXml" ds:itemID="{ACF46C6F-070D-40A4-B21F-D63FE5060A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11656</TotalTime>
  <Words>474</Words>
  <Application>Microsoft Office PowerPoint</Application>
  <PresentationFormat>On-screen Show (4:3)</PresentationFormat>
  <Paragraphs>58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Tahoma</vt:lpstr>
      <vt:lpstr>Times New Roman</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LTI#17 QAQC</dc:title>
  <dc:creator>MU93647</dc:creator>
  <cp:lastModifiedBy>Balushi, Sumaiya MSE36</cp:lastModifiedBy>
  <cp:revision>522</cp:revision>
  <dcterms:created xsi:type="dcterms:W3CDTF">2001-05-03T06:07:08Z</dcterms:created>
  <dcterms:modified xsi:type="dcterms:W3CDTF">2022-08-09T07:00:23Z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